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34" r:id="rId3"/>
    <p:sldId id="302" r:id="rId4"/>
    <p:sldId id="303" r:id="rId5"/>
    <p:sldId id="309" r:id="rId6"/>
    <p:sldId id="291" r:id="rId7"/>
    <p:sldId id="310" r:id="rId8"/>
    <p:sldId id="336" r:id="rId9"/>
    <p:sldId id="257" r:id="rId10"/>
    <p:sldId id="304" r:id="rId11"/>
    <p:sldId id="305" r:id="rId12"/>
    <p:sldId id="306" r:id="rId13"/>
    <p:sldId id="307" r:id="rId14"/>
    <p:sldId id="308" r:id="rId15"/>
    <p:sldId id="312" r:id="rId16"/>
    <p:sldId id="313" r:id="rId17"/>
    <p:sldId id="314" r:id="rId18"/>
    <p:sldId id="315" r:id="rId19"/>
    <p:sldId id="316" r:id="rId20"/>
    <p:sldId id="317" r:id="rId21"/>
    <p:sldId id="319" r:id="rId22"/>
    <p:sldId id="318" r:id="rId23"/>
    <p:sldId id="333" r:id="rId24"/>
    <p:sldId id="322" r:id="rId25"/>
    <p:sldId id="321" r:id="rId26"/>
    <p:sldId id="320" r:id="rId27"/>
    <p:sldId id="323" r:id="rId28"/>
    <p:sldId id="324" r:id="rId29"/>
    <p:sldId id="330" r:id="rId30"/>
    <p:sldId id="326" r:id="rId31"/>
    <p:sldId id="325" r:id="rId32"/>
    <p:sldId id="329" r:id="rId33"/>
    <p:sldId id="311" r:id="rId34"/>
    <p:sldId id="335" r:id="rId35"/>
    <p:sldId id="327" r:id="rId36"/>
    <p:sldId id="331" r:id="rId37"/>
    <p:sldId id="332" r:id="rId38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4480" autoAdjust="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7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DB50C-64F6-480A-AAA6-23F18E4FC2F5}" type="datetimeFigureOut">
              <a:rPr lang="fr-CH" smtClean="0"/>
              <a:t>10.05.2017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7F26B-0FA3-421A-A8B9-DF7BCEE7770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09320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Cliquez pour modifier les styles du texte du masque</a:t>
            </a:r>
          </a:p>
          <a:p>
            <a:pPr lvl="1"/>
            <a:r>
              <a:rPr lang="fr-FR" altLang="fr-FR" noProof="0" smtClean="0"/>
              <a:t>Deuxième niveau</a:t>
            </a:r>
          </a:p>
          <a:p>
            <a:pPr lvl="2"/>
            <a:r>
              <a:rPr lang="fr-FR" altLang="fr-FR" noProof="0" smtClean="0"/>
              <a:t>Troisième niveau</a:t>
            </a:r>
          </a:p>
          <a:p>
            <a:pPr lvl="3"/>
            <a:r>
              <a:rPr lang="fr-FR" altLang="fr-FR" noProof="0" smtClean="0"/>
              <a:t>Quatrième niveau</a:t>
            </a:r>
          </a:p>
          <a:p>
            <a:pPr lvl="4"/>
            <a:r>
              <a:rPr lang="fr-FR" altLang="fr-FR" noProof="0" smtClean="0"/>
              <a:t>Cinquième niveau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9ABFD86-B93D-43F7-8A4A-AC79D70D32A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3925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H" altLang="fr-FR" dirty="0" smtClean="0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F41E5F-F685-4E9E-AF39-0A615BFC10FA}" type="slidenum">
              <a:rPr lang="fr-FR" altLang="fr-FR" smtClean="0"/>
              <a:pPr/>
              <a:t>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146074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4346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6694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2492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1268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4980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1097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5146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09222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32136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554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97217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41964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47157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9708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7005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039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4705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32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172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Turbulence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33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6562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34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0646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35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4365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321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1820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2231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12288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1963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898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BFD86-B93D-43F7-8A4A-AC79D70D32A9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986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9706A-FF34-4FC4-91C3-128C66880C35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B821D-B025-48BD-BE8F-B768CC61650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286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96118-C7F9-436A-8719-2F04B10A756A}" type="datetime1">
              <a:rPr lang="fr-FR" altLang="fr-FR" smtClean="0"/>
              <a:t>10/05/2017</a:t>
            </a:fld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9277-AE25-4D8B-95AD-4EB29BD498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335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46863" y="260350"/>
            <a:ext cx="2058987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2615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D79AB-CFD5-484D-B107-BE01F33BA4CB}" type="datetime1">
              <a:rPr lang="fr-FR" altLang="fr-FR" smtClean="0"/>
              <a:t>10/05/2017</a:t>
            </a:fld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B972D-5AF5-450E-A91D-E0DD49EB156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8419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76250" y="1585913"/>
            <a:ext cx="8229600" cy="4525962"/>
          </a:xfrm>
        </p:spPr>
        <p:txBody>
          <a:bodyPr/>
          <a:lstStyle/>
          <a:p>
            <a:pPr lvl="0"/>
            <a:endParaRPr lang="fr-C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06045-FAE4-482B-A734-9485D5E23D72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322C-0849-4920-B2CD-4F1ED4DEC1A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071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566A3-6284-4292-9ADC-3498CBDA9DED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2DD6-CBCF-4FA9-9DCB-89084A93F9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526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C0D99-C824-41E3-8D7D-A6C4ED61A4B8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61EB1-D763-4D1D-BD9A-3C7B77DCFEA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143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76250" y="1585913"/>
            <a:ext cx="4038600" cy="45259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67250" y="1585913"/>
            <a:ext cx="4038600" cy="45259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10E1B-8863-4090-93C0-0C7228B9CE42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D45C5-E617-41BC-8135-26B22133FE5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865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838CD-D81C-448B-B612-813AB90E9ACE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C4E7F-4711-4671-8FFE-8A94256532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81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B6037-C368-44FE-9145-C39128472008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3BFF8-AA9C-4588-9064-9958638D265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316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E49ED-6A2A-4CD2-B9E1-11F1BED22071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99510-3193-429C-94D6-C49F3ADD28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226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CC126-8A50-4160-AEE1-7EF028979773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8DA63-681D-4283-85FC-170B955308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807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22E27-B0F7-43FD-A0B7-D41F0189569F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6C1CF-0EA4-4F8B-A555-85F1C94C84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976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0" y="158591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6250" y="6223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4F395CA7-F961-4F35-88A4-134965A8EC5E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2230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223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A711B01B-9B45-45F4-B283-F72B757F9E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1031" name="Picture 7" descr="UNIGE70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92825"/>
            <a:ext cx="15557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5.mp4"/><Relationship Id="rId7" Type="http://schemas.openxmlformats.org/officeDocument/2006/relationships/image" Target="../media/image5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7.avi"/><Relationship Id="rId7" Type="http://schemas.openxmlformats.org/officeDocument/2006/relationships/image" Target="../media/image6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6.png"/><Relationship Id="rId4" Type="http://schemas.openxmlformats.org/officeDocument/2006/relationships/video" Target="../media/media7.avi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micsymposium.org/mics_2011_proceedings/mics2011_submission_30.pdf" TargetMode="External"/><Relationship Id="rId2" Type="http://schemas.openxmlformats.org/officeDocument/2006/relationships/hyperlink" Target="http://cui.unige.ch/~thorimby/procg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bnoise.sourceforge.net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6"/>
            <a:ext cx="9143998" cy="5143499"/>
          </a:xfrm>
          <a:prstGeom prst="rect">
            <a:avLst/>
          </a:prstGeom>
        </p:spPr>
      </p:pic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FDCFE0-778F-4105-A997-B4B7C57023D2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67744" y="6223000"/>
            <a:ext cx="3759994" cy="476250"/>
          </a:xfrm>
        </p:spPr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39750" y="404664"/>
            <a:ext cx="828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3600" dirty="0" err="1" smtClean="0">
                <a:solidFill>
                  <a:schemeClr val="accent2"/>
                </a:solidFill>
                <a:latin typeface="Arial" panose="020B0604020202020204" pitchFamily="34" charset="0"/>
              </a:rPr>
              <a:t>Procedural</a:t>
            </a:r>
            <a:r>
              <a:rPr lang="fr-FR" altLang="fr-FR" sz="36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 terrain and texture </a:t>
            </a:r>
            <a:r>
              <a:rPr lang="fr-FR" altLang="fr-FR" sz="3600" dirty="0" err="1" smtClean="0">
                <a:solidFill>
                  <a:schemeClr val="accent2"/>
                </a:solidFill>
                <a:latin typeface="Arial" panose="020B0604020202020204" pitchFamily="34" charset="0"/>
              </a:rPr>
              <a:t>generation</a:t>
            </a:r>
            <a:endParaRPr lang="fr-FR" altLang="fr-FR" sz="3600" dirty="0" smtClean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079" name="Rectangle 55"/>
          <p:cNvSpPr>
            <a:spLocks noChangeArrowheads="1"/>
          </p:cNvSpPr>
          <p:nvPr/>
        </p:nvSpPr>
        <p:spPr bwMode="auto">
          <a:xfrm>
            <a:off x="0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H" altLang="fr-FR" sz="1800">
              <a:latin typeface="Arial" panose="020B0604020202020204" pitchFamily="34" charset="0"/>
            </a:endParaRPr>
          </a:p>
        </p:txBody>
      </p:sp>
      <p:sp>
        <p:nvSpPr>
          <p:cNvPr id="3080" name="Rectangle 5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H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Diamond</a:t>
            </a:r>
            <a:r>
              <a:rPr lang="fr-CH" dirty="0" smtClean="0"/>
              <a:t>-Square </a:t>
            </a:r>
            <a:r>
              <a:rPr lang="fr-CH" dirty="0" err="1" smtClean="0"/>
              <a:t>algorithm</a:t>
            </a:r>
            <a:endParaRPr lang="fr-CH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857923"/>
            <a:ext cx="4104356" cy="3877818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C287CE-9FB0-4A08-8452-ED9A86016ABA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2590800" y="5717760"/>
            <a:ext cx="3978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 smtClean="0"/>
              <a:t>                         image: Christopher </a:t>
            </a:r>
            <a:r>
              <a:rPr lang="fr-CH" sz="1100" dirty="0" err="1" smtClean="0"/>
              <a:t>Ewin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41768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Perlin</a:t>
            </a:r>
            <a:r>
              <a:rPr lang="fr-CH" dirty="0" smtClean="0"/>
              <a:t> noise </a:t>
            </a:r>
            <a:r>
              <a:rPr lang="fr-CH" altLang="fr-FR" sz="2000" dirty="0" smtClean="0"/>
              <a:t>[</a:t>
            </a:r>
            <a:r>
              <a:rPr lang="fr-CH" altLang="fr-FR" sz="2000" dirty="0" err="1" smtClean="0"/>
              <a:t>Perlin</a:t>
            </a:r>
            <a:r>
              <a:rPr lang="fr-CH" altLang="fr-FR" sz="2000" dirty="0" smtClean="0"/>
              <a:t> 1985]</a:t>
            </a:r>
            <a:endParaRPr lang="fr-CH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50" y="1916831"/>
            <a:ext cx="5551488" cy="4195043"/>
          </a:xfrm>
        </p:spPr>
        <p:txBody>
          <a:bodyPr/>
          <a:lstStyle/>
          <a:p>
            <a:r>
              <a:rPr lang="fr-CH" dirty="0" smtClean="0"/>
              <a:t>Regular </a:t>
            </a:r>
            <a:r>
              <a:rPr lang="fr-CH" dirty="0" err="1" smtClean="0"/>
              <a:t>grid</a:t>
            </a:r>
            <a:endParaRPr lang="fr-CH" dirty="0" smtClean="0"/>
          </a:p>
          <a:p>
            <a:r>
              <a:rPr lang="fr-CH" dirty="0" smtClean="0"/>
              <a:t>Gradient noise</a:t>
            </a:r>
          </a:p>
          <a:p>
            <a:r>
              <a:rPr lang="fr-CH" dirty="0" smtClean="0"/>
              <a:t>Multiple octaves</a:t>
            </a:r>
          </a:p>
          <a:p>
            <a:pPr lvl="1"/>
            <a:r>
              <a:rPr lang="fr-CH" dirty="0" err="1" smtClean="0"/>
              <a:t>Superimposition</a:t>
            </a:r>
            <a:r>
              <a:rPr lang="fr-CH" dirty="0" smtClean="0"/>
              <a:t> of multiples</a:t>
            </a:r>
          </a:p>
          <a:p>
            <a:pPr marL="457200" lvl="1" indent="0">
              <a:buNone/>
            </a:pPr>
            <a:r>
              <a:rPr lang="fr-CH" dirty="0"/>
              <a:t>	</a:t>
            </a:r>
            <a:r>
              <a:rPr lang="fr-CH" dirty="0" err="1" smtClean="0"/>
              <a:t>independant</a:t>
            </a:r>
            <a:r>
              <a:rPr lang="fr-CH" dirty="0" smtClean="0"/>
              <a:t> noises of 	</a:t>
            </a:r>
            <a:r>
              <a:rPr lang="fr-CH" dirty="0" err="1" smtClean="0"/>
              <a:t>increasing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r>
              <a:rPr lang="fr-CH" dirty="0" smtClean="0"/>
              <a:t> of </a:t>
            </a:r>
            <a:r>
              <a:rPr lang="fr-CH" dirty="0" err="1" smtClean="0"/>
              <a:t>detail</a:t>
            </a:r>
            <a:r>
              <a:rPr lang="fr-CH" dirty="0" smtClean="0"/>
              <a:t> and 	</a:t>
            </a:r>
            <a:r>
              <a:rPr lang="fr-CH" dirty="0" err="1" smtClean="0"/>
              <a:t>decreasing</a:t>
            </a:r>
            <a:r>
              <a:rPr lang="fr-CH" dirty="0" smtClean="0"/>
              <a:t> amplitude</a:t>
            </a:r>
          </a:p>
          <a:p>
            <a:endParaRPr lang="fr-CH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C57F98-A4F7-4543-8FBF-190E4B9E4EC7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62" y="1276082"/>
            <a:ext cx="2525621" cy="48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Perlin</a:t>
            </a:r>
            <a:r>
              <a:rPr lang="fr-CH" dirty="0" smtClean="0"/>
              <a:t> noise (2)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76250" y="1268760"/>
                <a:ext cx="8229600" cy="484311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CH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Y-interpolation: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fr-CH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CH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CH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fr-CH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CH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CH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CH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].</m:t>
                      </m:r>
                    </m:oMath>
                  </m:oMathPara>
                </a14:m>
                <a:endParaRPr lang="fr-CH" sz="2800" dirty="0" smtClean="0"/>
              </a:p>
              <a:p>
                <a:pPr marL="0" indent="0">
                  <a:buNone/>
                </a:pPr>
                <a:r>
                  <a:rPr lang="fr-CH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X-interpolation at </a:t>
                </a:r>
                <a:r>
                  <a:rPr lang="fr-CH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y=j, </a:t>
                </a:r>
                <a:r>
                  <a:rPr lang="fr-CH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j</a:t>
                </a:r>
                <a:r>
                  <a:rPr lang="fr-CH" dirty="0" smtClean="0"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</m:oMath>
                </a14:m>
                <a:r>
                  <a:rPr lang="fr-CH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{0,1}</a:t>
                </a:r>
                <a:r>
                  <a:rPr lang="fr-CH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fr-CH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H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fr-CH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fr-CH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fr-CH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fr-CH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fr-CH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H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fr-CH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CH" sz="2800" dirty="0" smtClean="0"/>
                  <a:t>,</a:t>
                </a:r>
              </a:p>
              <a:p>
                <a:pPr marL="0" indent="0">
                  <a:buNone/>
                </a:pPr>
                <a:r>
                  <a:rPr lang="fr-CH" dirty="0" err="1">
                    <a:cs typeface="Calibri" panose="020F0502020204030204" pitchFamily="34" charset="0"/>
                  </a:rPr>
                  <a:t>w</a:t>
                </a:r>
                <a:r>
                  <a:rPr lang="fr-CH" dirty="0" err="1" smtClean="0">
                    <a:cs typeface="Calibri" panose="020F0502020204030204" pitchFamily="34" charset="0"/>
                  </a:rPr>
                  <a:t>ith</a:t>
                </a:r>
                <a:r>
                  <a:rPr lang="fr-CH" dirty="0" smtClean="0">
                    <a:cs typeface="Calibri" panose="020F0502020204030204" pitchFamily="34" charset="0"/>
                  </a:rPr>
                  <a:t> corner-</a:t>
                </a:r>
                <a:r>
                  <a:rPr lang="fr-CH" dirty="0" err="1" smtClean="0">
                    <a:cs typeface="Calibri" panose="020F0502020204030204" pitchFamily="34" charset="0"/>
                  </a:rPr>
                  <a:t>induced</a:t>
                </a:r>
                <a:r>
                  <a:rPr lang="fr-CH" dirty="0" smtClean="0">
                    <a:cs typeface="Calibri" panose="020F0502020204030204" pitchFamily="34" charset="0"/>
                  </a:rPr>
                  <a:t> values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𝑗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</m:oMath>
                </a14:m>
                <a:r>
                  <a:rPr lang="fr-CH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{0,1</a:t>
                </a:r>
                <a:r>
                  <a:rPr lang="fr-CH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}</a:t>
                </a:r>
                <a:r>
                  <a:rPr lang="fr-CH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CH" dirty="0" smtClean="0">
                    <a:cs typeface="Calibri" panose="020F0502020204030204" pitchFamily="34" charset="0"/>
                  </a:rPr>
                  <a:t>:</a:t>
                </a:r>
                <a:endParaRPr lang="fr-CH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H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fr-CH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fr-CH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CH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sz="2800" dirty="0" smtClean="0"/>
                  <a:t>.</a:t>
                </a:r>
              </a:p>
              <a:p>
                <a:pPr marL="0" indent="0" algn="ctr">
                  <a:buNone/>
                </a:pPr>
                <a:endParaRPr lang="fr-CH" sz="2800" dirty="0" smtClean="0"/>
              </a:p>
              <a:p>
                <a:pPr marL="0" indent="0">
                  <a:buNone/>
                </a:pPr>
                <a:r>
                  <a:rPr lang="fr-CH" sz="2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S(t) </a:t>
                </a:r>
                <a:r>
                  <a:rPr lang="fr-CH" sz="2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fr-CH" sz="2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smoothstep</a:t>
                </a:r>
                <a:r>
                  <a:rPr lang="fr-CH" sz="2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interpolation </a:t>
                </a:r>
                <a:r>
                  <a:rPr lang="fr-CH" sz="2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function</a:t>
                </a:r>
                <a:endParaRPr lang="fr-CH" sz="2800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0" y="1268760"/>
                <a:ext cx="8229600" cy="4843115"/>
              </a:xfrm>
              <a:blipFill rotWithShape="0">
                <a:blip r:embed="rId3"/>
                <a:stretch>
                  <a:fillRect l="-1852" t="-1635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A145E-3478-4EFE-A444-E767D47D39E3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634" y="4509120"/>
            <a:ext cx="1507596" cy="16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8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Simplex noise </a:t>
            </a:r>
            <a:r>
              <a:rPr lang="fr-CH" altLang="fr-FR" sz="2000" dirty="0" smtClean="0"/>
              <a:t>[</a:t>
            </a:r>
            <a:r>
              <a:rPr lang="fr-CH" altLang="fr-FR" sz="2000" dirty="0" err="1"/>
              <a:t>Perlin</a:t>
            </a:r>
            <a:r>
              <a:rPr lang="fr-CH" altLang="fr-FR" sz="2000" dirty="0"/>
              <a:t> </a:t>
            </a:r>
            <a:r>
              <a:rPr lang="fr-CH" altLang="fr-FR" sz="2000" dirty="0" smtClean="0"/>
              <a:t>2001]</a:t>
            </a:r>
            <a:endParaRPr lang="fr-CH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76250" y="1196752"/>
                <a:ext cx="8229600" cy="4915123"/>
              </a:xfrm>
            </p:spPr>
            <p:txBody>
              <a:bodyPr/>
              <a:lstStyle/>
              <a:p>
                <a:r>
                  <a:rPr lang="fr-CH" dirty="0" smtClean="0"/>
                  <a:t>Apply </a:t>
                </a:r>
                <a:r>
                  <a:rPr lang="fr-CH" dirty="0" err="1" smtClean="0"/>
                  <a:t>Perlin</a:t>
                </a:r>
                <a:r>
                  <a:rPr lang="fr-CH" dirty="0" smtClean="0"/>
                  <a:t> noise to a simplex </a:t>
                </a:r>
                <a:r>
                  <a:rPr lang="fr-CH" dirty="0" err="1" smtClean="0"/>
                  <a:t>grid</a:t>
                </a:r>
                <a:endParaRPr lang="fr-CH" dirty="0" smtClean="0"/>
              </a:p>
              <a:p>
                <a:r>
                  <a:rPr lang="fr-CH" dirty="0" err="1" smtClean="0"/>
                  <a:t>Hypercube</a:t>
                </a:r>
                <a:r>
                  <a:rPr lang="fr-CH" dirty="0" smtClean="0"/>
                  <a:t> in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CH" dirty="0" smtClean="0"/>
                  <a:t> dimensions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r>
                  <a:rPr lang="fr-CH" dirty="0" smtClean="0"/>
                  <a:t> corners</a:t>
                </a:r>
              </a:p>
              <a:p>
                <a:r>
                  <a:rPr lang="fr-CH" dirty="0" smtClean="0"/>
                  <a:t>Simplex in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CH" dirty="0" smtClean="0"/>
                  <a:t> dimensions has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fr-CH" dirty="0" smtClean="0"/>
                  <a:t> corners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0" y="1196752"/>
                <a:ext cx="8229600" cy="4915123"/>
              </a:xfrm>
              <a:blipFill rotWithShape="0">
                <a:blip r:embed="rId3"/>
                <a:stretch>
                  <a:fillRect l="-1926" t="-1859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AB4CC-0C11-4F17-9D67-8A5E270574B0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27" y="2832219"/>
            <a:ext cx="4053652" cy="175658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90800" y="4503826"/>
            <a:ext cx="3978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 smtClean="0"/>
              <a:t>                         images: Stefan </a:t>
            </a:r>
            <a:r>
              <a:rPr lang="fr-CH" sz="1100" dirty="0" err="1" smtClean="0"/>
              <a:t>Gustavson</a:t>
            </a:r>
            <a:endParaRPr lang="fr-CH" sz="11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579" y="4734437"/>
            <a:ext cx="6308749" cy="141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Comparison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Espace réservé du contenu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02920611"/>
                  </p:ext>
                </p:extLst>
              </p:nvPr>
            </p:nvGraphicFramePr>
            <p:xfrm>
              <a:off x="476250" y="1585913"/>
              <a:ext cx="8229600" cy="175260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057400"/>
                    <a:gridCol w="2057400"/>
                    <a:gridCol w="2057400"/>
                    <a:gridCol w="20574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err="1" smtClean="0"/>
                            <a:t>Midpoint</a:t>
                          </a:r>
                          <a:r>
                            <a:rPr lang="fr-CH" dirty="0" smtClean="0"/>
                            <a:t> </a:t>
                          </a:r>
                          <a:r>
                            <a:rPr lang="fr-CH" dirty="0" err="1" smtClean="0"/>
                            <a:t>disp</a:t>
                          </a:r>
                          <a:r>
                            <a:rPr lang="fr-CH" dirty="0" smtClean="0"/>
                            <a:t>.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err="1" smtClean="0"/>
                            <a:t>Perlin</a:t>
                          </a:r>
                          <a:r>
                            <a:rPr lang="fr-CH" dirty="0" smtClean="0"/>
                            <a:t> noise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(Open) Simplex</a:t>
                          </a:r>
                          <a:endParaRPr lang="fr-CH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Performance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p>
                                </m:sSup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p>
                                </m:sSup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H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Pros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Simple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Control </a:t>
                          </a:r>
                          <a:r>
                            <a:rPr lang="fr-CH" dirty="0" err="1" smtClean="0"/>
                            <a:t>parameters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Control </a:t>
                          </a:r>
                          <a:r>
                            <a:rPr lang="fr-CH" dirty="0" err="1" smtClean="0"/>
                            <a:t>parameters</a:t>
                          </a:r>
                          <a:endParaRPr lang="fr-CH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Cons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Non-local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Slow in high dimensions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err="1" smtClean="0"/>
                            <a:t>Complex</a:t>
                          </a:r>
                          <a:r>
                            <a:rPr lang="fr-CH" dirty="0" smtClean="0"/>
                            <a:t>, </a:t>
                          </a:r>
                          <a:r>
                            <a:rPr lang="fr-CH" dirty="0" err="1" smtClean="0"/>
                            <a:t>originally</a:t>
                          </a:r>
                          <a:r>
                            <a:rPr lang="fr-CH" dirty="0" smtClean="0"/>
                            <a:t> </a:t>
                          </a:r>
                          <a:r>
                            <a:rPr lang="fr-CH" dirty="0" err="1" smtClean="0"/>
                            <a:t>patented</a:t>
                          </a:r>
                          <a:endParaRPr lang="fr-CH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Espace réservé du contenu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02920611"/>
                  </p:ext>
                </p:extLst>
              </p:nvPr>
            </p:nvGraphicFramePr>
            <p:xfrm>
              <a:off x="476250" y="1585913"/>
              <a:ext cx="8229600" cy="175260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057400"/>
                    <a:gridCol w="2057400"/>
                    <a:gridCol w="2057400"/>
                    <a:gridCol w="20574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err="1" smtClean="0"/>
                            <a:t>Midpoint</a:t>
                          </a:r>
                          <a:r>
                            <a:rPr lang="fr-CH" dirty="0" smtClean="0"/>
                            <a:t> </a:t>
                          </a:r>
                          <a:r>
                            <a:rPr lang="fr-CH" dirty="0" err="1" smtClean="0"/>
                            <a:t>disp</a:t>
                          </a:r>
                          <a:r>
                            <a:rPr lang="fr-CH" dirty="0" smtClean="0"/>
                            <a:t>.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err="1" smtClean="0"/>
                            <a:t>Perlin</a:t>
                          </a:r>
                          <a:r>
                            <a:rPr lang="fr-CH" dirty="0" smtClean="0"/>
                            <a:t> noise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(Open) Simplex</a:t>
                          </a:r>
                          <a:endParaRPr lang="fr-CH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Performance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296" t="-108197" r="-200888" b="-2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0890" t="-108197" r="-101484" b="-2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0000" t="-108197" r="-1183" b="-29836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Pros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Simple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Control </a:t>
                          </a:r>
                          <a:r>
                            <a:rPr lang="fr-CH" dirty="0" err="1" smtClean="0"/>
                            <a:t>parameters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Control </a:t>
                          </a:r>
                          <a:r>
                            <a:rPr lang="fr-CH" dirty="0" err="1" smtClean="0"/>
                            <a:t>parameters</a:t>
                          </a:r>
                          <a:endParaRPr lang="fr-CH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Cons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Non-local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smtClean="0"/>
                            <a:t>Slow in high dimensions</a:t>
                          </a:r>
                          <a:endParaRPr lang="fr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H" dirty="0" err="1" smtClean="0"/>
                            <a:t>Complex</a:t>
                          </a:r>
                          <a:r>
                            <a:rPr lang="fr-CH" dirty="0" smtClean="0"/>
                            <a:t>, </a:t>
                          </a:r>
                          <a:r>
                            <a:rPr lang="fr-CH" dirty="0" err="1" smtClean="0"/>
                            <a:t>originally</a:t>
                          </a:r>
                          <a:r>
                            <a:rPr lang="fr-CH" dirty="0" smtClean="0"/>
                            <a:t> </a:t>
                          </a:r>
                          <a:r>
                            <a:rPr lang="fr-CH" dirty="0" err="1" smtClean="0"/>
                            <a:t>patented</a:t>
                          </a:r>
                          <a:endParaRPr lang="fr-CH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73D83-F223-47A4-93C0-6252F5D40297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26" y="3521076"/>
            <a:ext cx="2125134" cy="21251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64" y="3521076"/>
            <a:ext cx="4330190" cy="2148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627784" y="1216385"/>
                <a:ext cx="4608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CH" dirty="0" smtClean="0"/>
                  <a:t>: </a:t>
                </a:r>
                <a:r>
                  <a:rPr lang="fr-CH" dirty="0" err="1" smtClean="0"/>
                  <a:t>number</a:t>
                </a:r>
                <a:r>
                  <a:rPr lang="fr-CH" dirty="0" smtClean="0"/>
                  <a:t> of octaves     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fr-CH" dirty="0" smtClean="0"/>
                  <a:t>: </a:t>
                </a:r>
                <a:r>
                  <a:rPr lang="fr-CH" dirty="0" err="1" smtClean="0"/>
                  <a:t>resolution</a:t>
                </a:r>
                <a:endParaRPr lang="fr-CH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216385"/>
                <a:ext cx="4608512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16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68960"/>
            <a:ext cx="4065479" cy="30678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Another</a:t>
            </a:r>
            <a:r>
              <a:rPr lang="fr-CH" dirty="0" smtClean="0"/>
              <a:t> model: </a:t>
            </a:r>
            <a:r>
              <a:rPr lang="fr-CH" dirty="0" err="1" smtClean="0"/>
              <a:t>polynomials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50" y="2276871"/>
            <a:ext cx="4383782" cy="3835003"/>
          </a:xfrm>
        </p:spPr>
        <p:txBody>
          <a:bodyPr/>
          <a:lstStyle/>
          <a:p>
            <a:r>
              <a:rPr lang="fr-CH" dirty="0" smtClean="0"/>
              <a:t>Simple </a:t>
            </a:r>
            <a:r>
              <a:rPr lang="fr-CH" dirty="0" err="1" smtClean="0"/>
              <a:t>idea</a:t>
            </a:r>
            <a:r>
              <a:rPr lang="fr-CH" dirty="0" smtClean="0"/>
              <a:t>: </a:t>
            </a:r>
            <a:r>
              <a:rPr lang="fr-CH" dirty="0" err="1" smtClean="0"/>
              <a:t>constrain</a:t>
            </a:r>
            <a:r>
              <a:rPr lang="fr-CH" dirty="0" smtClean="0"/>
              <a:t> value and gradient of a polynomial at </a:t>
            </a:r>
            <a:r>
              <a:rPr lang="fr-CH" dirty="0" err="1" smtClean="0"/>
              <a:t>boundaries</a:t>
            </a:r>
            <a:r>
              <a:rPr lang="fr-CH" dirty="0" smtClean="0"/>
              <a:t>.</a:t>
            </a:r>
          </a:p>
          <a:p>
            <a:r>
              <a:rPr lang="fr-CH" dirty="0" smtClean="0"/>
              <a:t>1D : trivial.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DC9158-151A-4D32-AFB3-D71EDAE3216F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3347864" cy="16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Polynomial </a:t>
            </a:r>
            <a:r>
              <a:rPr lang="fr-CH" dirty="0" err="1" smtClean="0"/>
              <a:t>method</a:t>
            </a:r>
            <a:r>
              <a:rPr lang="fr-CH" dirty="0" smtClean="0"/>
              <a:t> (1)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50" y="1403350"/>
            <a:ext cx="8229600" cy="4708525"/>
          </a:xfrm>
        </p:spPr>
        <p:txBody>
          <a:bodyPr/>
          <a:lstStyle/>
          <a:p>
            <a:r>
              <a:rPr lang="fr-CH" dirty="0" smtClean="0"/>
              <a:t>One </a:t>
            </a:r>
            <a:r>
              <a:rPr lang="fr-CH" dirty="0" err="1" smtClean="0"/>
              <a:t>step</a:t>
            </a:r>
            <a:r>
              <a:rPr lang="fr-CH" dirty="0" smtClean="0"/>
              <a:t> back: </a:t>
            </a:r>
            <a:r>
              <a:rPr lang="fr-CH" dirty="0" err="1" smtClean="0"/>
              <a:t>what</a:t>
            </a:r>
            <a:r>
              <a:rPr lang="fr-CH" dirty="0" smtClean="0"/>
              <a:t> do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want</a:t>
            </a:r>
            <a:r>
              <a:rPr lang="fr-CH" dirty="0" smtClean="0"/>
              <a:t> ? </a:t>
            </a:r>
            <a:r>
              <a:rPr lang="fr-CH" dirty="0" err="1" smtClean="0"/>
              <a:t>Controlled</a:t>
            </a:r>
            <a:r>
              <a:rPr lang="fr-CH" dirty="0" smtClean="0"/>
              <a:t> </a:t>
            </a:r>
            <a:r>
              <a:rPr lang="fr-CH" dirty="0" err="1" smtClean="0"/>
              <a:t>height</a:t>
            </a:r>
            <a:r>
              <a:rPr lang="fr-CH" dirty="0" smtClean="0"/>
              <a:t> and gradient:</a:t>
            </a:r>
          </a:p>
          <a:p>
            <a:endParaRPr lang="fr-CH" dirty="0"/>
          </a:p>
          <a:p>
            <a:endParaRPr lang="fr-CH" dirty="0" smtClean="0"/>
          </a:p>
          <a:p>
            <a:r>
              <a:rPr lang="fr-CH" dirty="0" err="1" smtClean="0"/>
              <a:t>Height</a:t>
            </a:r>
            <a:r>
              <a:rPr lang="fr-CH" dirty="0" smtClean="0"/>
              <a:t> and gradient </a:t>
            </a:r>
            <a:r>
              <a:rPr lang="fr-CH" dirty="0" err="1" smtClean="0"/>
              <a:t>along</a:t>
            </a:r>
            <a:r>
              <a:rPr lang="fr-CH" dirty="0" smtClean="0"/>
              <a:t> an </a:t>
            </a:r>
            <a:r>
              <a:rPr lang="fr-CH" dirty="0" err="1" smtClean="0"/>
              <a:t>edge</a:t>
            </a:r>
            <a:r>
              <a:rPr lang="fr-CH" dirty="0" smtClean="0"/>
              <a:t> </a:t>
            </a:r>
            <a:r>
              <a:rPr lang="fr-CH" dirty="0" err="1" smtClean="0"/>
              <a:t>connecting</a:t>
            </a:r>
            <a:r>
              <a:rPr lang="fr-CH" dirty="0" smtClean="0"/>
              <a:t> </a:t>
            </a:r>
            <a:r>
              <a:rPr lang="fr-CH" dirty="0" err="1" smtClean="0"/>
              <a:t>two</a:t>
            </a:r>
            <a:r>
              <a:rPr lang="fr-CH" dirty="0" smtClean="0"/>
              <a:t> points must </a:t>
            </a:r>
            <a:r>
              <a:rPr lang="fr-CH" dirty="0" err="1" smtClean="0"/>
              <a:t>depend</a:t>
            </a:r>
            <a:r>
              <a:rPr lang="fr-CH" dirty="0" smtClean="0"/>
              <a:t> </a:t>
            </a:r>
            <a:r>
              <a:rPr lang="fr-CH" dirty="0" err="1" smtClean="0"/>
              <a:t>only</a:t>
            </a:r>
            <a:r>
              <a:rPr lang="fr-CH" dirty="0" smtClean="0"/>
              <a:t> on </a:t>
            </a:r>
            <a:r>
              <a:rPr lang="fr-CH" dirty="0" err="1" smtClean="0"/>
              <a:t>constraints</a:t>
            </a:r>
            <a:r>
              <a:rPr lang="fr-CH" dirty="0" smtClean="0"/>
              <a:t> on </a:t>
            </a:r>
            <a:r>
              <a:rPr lang="fr-CH" dirty="0" err="1" smtClean="0"/>
              <a:t>these</a:t>
            </a:r>
            <a:r>
              <a:rPr lang="fr-CH" dirty="0" smtClean="0"/>
              <a:t> points and no </a:t>
            </a:r>
            <a:r>
              <a:rPr lang="fr-CH" dirty="0" err="1" smtClean="0"/>
              <a:t>other</a:t>
            </a:r>
            <a:r>
              <a:rPr lang="fr-CH" dirty="0" smtClean="0"/>
              <a:t>:   (                   )</a:t>
            </a:r>
          </a:p>
          <a:p>
            <a:endParaRPr lang="fr-CH" dirty="0" smtClean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1CCA1-F267-4004-90C6-A97A1D9BEC32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90" y="5314454"/>
            <a:ext cx="7302202" cy="562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4756140"/>
            <a:ext cx="1656185" cy="35577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227793" y="290015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(1)</a:t>
            </a:r>
            <a:endParaRPr lang="fr-CH" dirty="0"/>
          </a:p>
        </p:txBody>
      </p:sp>
      <p:sp>
        <p:nvSpPr>
          <p:cNvPr id="11" name="ZoneTexte 10"/>
          <p:cNvSpPr txBox="1"/>
          <p:nvPr/>
        </p:nvSpPr>
        <p:spPr>
          <a:xfrm>
            <a:off x="8227793" y="543893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(2)</a:t>
            </a:r>
            <a:endParaRPr lang="fr-CH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652" y="2383330"/>
            <a:ext cx="6488708" cy="126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Polynomial </a:t>
            </a:r>
            <a:r>
              <a:rPr lang="fr-CH" dirty="0" err="1" smtClean="0"/>
              <a:t>method</a:t>
            </a:r>
            <a:r>
              <a:rPr lang="fr-CH" dirty="0" smtClean="0"/>
              <a:t> (2)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76250" y="1403350"/>
                <a:ext cx="7696150" cy="4708525"/>
              </a:xfrm>
            </p:spPr>
            <p:txBody>
              <a:bodyPr/>
              <a:lstStyle/>
              <a:p>
                <a:r>
                  <a:rPr lang="fr-CH" dirty="0" smtClean="0"/>
                  <a:t>Arbitrary </a:t>
                </a:r>
                <a:r>
                  <a:rPr lang="fr-CH" dirty="0" err="1" smtClean="0"/>
                  <a:t>choice</a:t>
                </a:r>
                <a:r>
                  <a:rPr lang="fr-CH" dirty="0" smtClean="0"/>
                  <a:t>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1" i="0" smtClean="0">
                        <a:latin typeface="Cambria Math" panose="02040503050406030204" pitchFamily="18" charset="0"/>
                      </a:rPr>
                      <m:t>𝐗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dirty="0" smtClean="0"/>
                  <a:t> </a:t>
                </a:r>
                <a:r>
                  <a:rPr lang="fr-CH" dirty="0" err="1" smtClean="0"/>
                  <a:t>is</a:t>
                </a:r>
                <a:r>
                  <a:rPr lang="fr-CH" dirty="0" smtClean="0"/>
                  <a:t> a polynomial of </a:t>
                </a:r>
                <a:r>
                  <a:rPr lang="fr-CH" dirty="0" err="1" smtClean="0"/>
                  <a:t>degree</a:t>
                </a:r>
                <a:r>
                  <a:rPr lang="fr-CH" dirty="0" smtClean="0"/>
                  <a:t>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CH" i="1" dirty="0" smtClean="0"/>
                  <a:t>:</a:t>
                </a:r>
                <a:endParaRPr lang="fr-CH" dirty="0"/>
              </a:p>
              <a:p>
                <a:pPr marL="0" indent="0">
                  <a:buNone/>
                </a:pPr>
                <a:r>
                  <a:rPr lang="fr-CH" dirty="0" smtClean="0"/>
                  <a:t> </a:t>
                </a:r>
              </a:p>
              <a:p>
                <a:pPr marL="0" indent="0">
                  <a:buNone/>
                </a:pPr>
                <a:endParaRPr lang="fr-CH" dirty="0"/>
              </a:p>
              <a:p>
                <a:pPr marL="0" indent="0">
                  <a:buNone/>
                </a:pPr>
                <a:endParaRPr lang="fr-CH" dirty="0" smtClean="0"/>
              </a:p>
              <a:p>
                <a:pPr marL="0" indent="0">
                  <a:buNone/>
                </a:pPr>
                <a:r>
                  <a:rPr lang="fr-CH" dirty="0" err="1" smtClean="0"/>
                  <a:t>where</a:t>
                </a:r>
                <a:r>
                  <a:rPr lang="fr-CH" dirty="0" smtClean="0"/>
                  <a:t> </a:t>
                </a:r>
                <a:r>
                  <a:rPr lang="fr-CH" i="1" dirty="0">
                    <a:latin typeface="Gentium Basic" panose="02000503060000020004" pitchFamily="2" charset="0"/>
                  </a:rPr>
                  <a:t>I</a:t>
                </a:r>
                <a:r>
                  <a:rPr lang="fr-CH" dirty="0"/>
                  <a:t> </a:t>
                </a:r>
                <a:r>
                  <a:rPr lang="fr-CH" dirty="0" err="1"/>
                  <a:t>is</a:t>
                </a:r>
                <a:r>
                  <a:rPr lang="fr-CH" dirty="0"/>
                  <a:t> the set of all </a:t>
                </a:r>
                <a:r>
                  <a:rPr lang="fr-CH" dirty="0" err="1"/>
                  <a:t>vectors</a:t>
                </a:r>
                <a:r>
                  <a:rPr lang="fr-CH" dirty="0"/>
                  <a:t> on the </a:t>
                </a:r>
                <a:r>
                  <a:rPr lang="fr-CH" dirty="0" err="1"/>
                  <a:t>form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…,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CH" dirty="0" err="1" smtClean="0"/>
                  <a:t>such</a:t>
                </a:r>
                <a:r>
                  <a:rPr lang="fr-CH" dirty="0" smtClean="0"/>
                  <a:t> </a:t>
                </a:r>
                <a:r>
                  <a:rPr lang="fr-CH" dirty="0" err="1"/>
                  <a:t>that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0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∀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fr-CH" dirty="0"/>
              </a:p>
              <a:p>
                <a:pPr marL="0" indent="0">
                  <a:buNone/>
                </a:pPr>
                <a:endParaRPr lang="fr-CH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0" y="1403350"/>
                <a:ext cx="7696150" cy="4708525"/>
              </a:xfrm>
              <a:blipFill rotWithShape="0">
                <a:blip r:embed="rId3"/>
                <a:stretch>
                  <a:fillRect l="-2059" t="-181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482635-C2F1-44E2-8750-54B548648657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sp>
        <p:nvSpPr>
          <p:cNvPr id="8" name="ZoneTexte 7"/>
          <p:cNvSpPr txBox="1"/>
          <p:nvPr/>
        </p:nvSpPr>
        <p:spPr>
          <a:xfrm>
            <a:off x="8172400" y="29876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(3)</a:t>
            </a:r>
            <a:endParaRPr lang="fr-CH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558" y="2348880"/>
            <a:ext cx="429667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Polynomial </a:t>
            </a:r>
            <a:r>
              <a:rPr lang="fr-CH" dirty="0" err="1" smtClean="0"/>
              <a:t>method</a:t>
            </a:r>
            <a:r>
              <a:rPr lang="fr-CH" dirty="0" smtClean="0"/>
              <a:t> (3)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76250" y="1403350"/>
                <a:ext cx="8229600" cy="4708525"/>
              </a:xfrm>
            </p:spPr>
            <p:txBody>
              <a:bodyPr/>
              <a:lstStyle/>
              <a:p>
                <a:r>
                  <a:rPr lang="fr-CH" dirty="0" smtClean="0"/>
                  <a:t>Dimension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CH" dirty="0" smtClean="0"/>
                  <a:t>, </a:t>
                </a:r>
                <a:r>
                  <a:rPr lang="fr-CH" dirty="0" err="1"/>
                  <a:t>constraint</a:t>
                </a:r>
                <a:r>
                  <a:rPr lang="fr-CH" dirty="0"/>
                  <a:t> </a:t>
                </a:r>
                <a:r>
                  <a:rPr lang="fr-CH" dirty="0" err="1"/>
                  <a:t>order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CH" dirty="0" smtClean="0"/>
                  <a:t> </a:t>
                </a:r>
                <a:r>
                  <a:rPr lang="fr-CH" dirty="0"/>
                  <a:t>and </a:t>
                </a:r>
                <a:r>
                  <a:rPr lang="fr-CH" dirty="0" err="1"/>
                  <a:t>degree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CH" dirty="0" smtClean="0"/>
                  <a:t> </a:t>
                </a:r>
                <a:r>
                  <a:rPr lang="fr-CH" dirty="0"/>
                  <a:t>are </a:t>
                </a:r>
                <a:r>
                  <a:rPr lang="fr-CH" dirty="0" err="1"/>
                  <a:t>related</a:t>
                </a:r>
                <a:r>
                  <a:rPr lang="fr-CH" dirty="0" smtClean="0"/>
                  <a:t>:</a:t>
                </a:r>
              </a:p>
              <a:p>
                <a:endParaRPr lang="fr-CH" dirty="0"/>
              </a:p>
              <a:p>
                <a:endParaRPr lang="fr-CH" dirty="0" smtClean="0"/>
              </a:p>
              <a:p>
                <a:endParaRPr lang="fr-CH" dirty="0"/>
              </a:p>
              <a:p>
                <a:r>
                  <a:rPr lang="fr-CH" dirty="0" err="1" smtClean="0"/>
                  <a:t>Simplest</a:t>
                </a:r>
                <a:r>
                  <a:rPr lang="fr-CH" dirty="0" smtClean="0"/>
                  <a:t> case for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fr-CH" dirty="0" smtClean="0"/>
                  <a:t>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CH" dirty="0" smtClean="0"/>
                  <a:t> and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fr-CH" dirty="0" smtClean="0"/>
                  <a:t>.</a:t>
                </a:r>
              </a:p>
              <a:p>
                <a:endParaRPr lang="fr-CH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0" y="1403350"/>
                <a:ext cx="8229600" cy="4708525"/>
              </a:xfrm>
              <a:blipFill rotWithShape="0">
                <a:blip r:embed="rId3"/>
                <a:stretch>
                  <a:fillRect l="-1926" t="-181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A365F1-9758-49CE-849F-747712DF009A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976" y="2636912"/>
            <a:ext cx="5137785" cy="12316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00392" y="302158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(4)</a:t>
            </a:r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6660761" y="3028345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 smtClean="0"/>
              <a:t>.</a:t>
            </a:r>
            <a:endParaRPr lang="fr-CH" sz="2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320" y="4869160"/>
            <a:ext cx="3593840" cy="116989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100392" y="516566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(5)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200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Polynomial </a:t>
            </a:r>
            <a:r>
              <a:rPr lang="fr-CH" dirty="0" err="1" smtClean="0"/>
              <a:t>method</a:t>
            </a:r>
            <a:r>
              <a:rPr lang="fr-CH" dirty="0" smtClean="0"/>
              <a:t> (4)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76250" y="1585913"/>
                <a:ext cx="8416230" cy="4525962"/>
              </a:xfrm>
            </p:spPr>
            <p:txBody>
              <a:bodyPr/>
              <a:lstStyle/>
              <a:p>
                <a:r>
                  <a:rPr lang="fr-CH" dirty="0" smtClean="0"/>
                  <a:t>4 </a:t>
                </a:r>
                <a:r>
                  <a:rPr lang="fr-CH" dirty="0" err="1" smtClean="0"/>
                  <a:t>constraints</a:t>
                </a:r>
                <a:r>
                  <a:rPr lang="fr-CH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CH" dirty="0" smtClean="0"/>
                  <a:t> on </a:t>
                </a:r>
                <a:r>
                  <a:rPr lang="fr-CH" dirty="0" err="1" smtClean="0"/>
                  <a:t>height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eq</a:t>
                </a:r>
                <a:r>
                  <a:rPr lang="fr-CH" dirty="0" smtClean="0"/>
                  <a:t>.(5), 4 </a:t>
                </a:r>
                <a:r>
                  <a:rPr lang="fr-CH" dirty="0" err="1" smtClean="0"/>
                  <a:t>constraints</a:t>
                </a:r>
                <a:r>
                  <a:rPr lang="fr-CH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CH" dirty="0" smtClean="0"/>
                  <a:t> on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CH" dirty="0" smtClean="0"/>
                  <a:t>-</a:t>
                </a:r>
                <a:r>
                  <a:rPr lang="fr-CH" dirty="0" err="1" smtClean="0"/>
                  <a:t>derivative</a:t>
                </a:r>
                <a:r>
                  <a:rPr lang="fr-CH" dirty="0"/>
                  <a:t>,</a:t>
                </a:r>
                <a:r>
                  <a:rPr lang="fr-CH" dirty="0" smtClean="0"/>
                  <a:t> 4 </a:t>
                </a:r>
                <a:r>
                  <a:rPr lang="fr-CH" dirty="0" err="1" smtClean="0"/>
                  <a:t>constraints</a:t>
                </a:r>
                <a:r>
                  <a:rPr lang="fr-CH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CH" dirty="0" smtClean="0"/>
                  <a:t> on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fr-CH" dirty="0" smtClean="0"/>
                  <a:t>-</a:t>
                </a:r>
                <a:r>
                  <a:rPr lang="fr-CH" dirty="0" err="1" smtClean="0"/>
                  <a:t>derivative</a:t>
                </a:r>
                <a:r>
                  <a:rPr lang="fr-CH" dirty="0" smtClean="0"/>
                  <a:t>, and </a:t>
                </a:r>
                <a:r>
                  <a:rPr lang="fr-CH" dirty="0" err="1" smtClean="0"/>
                  <a:t>edge</a:t>
                </a:r>
                <a:r>
                  <a:rPr lang="fr-CH" dirty="0" smtClean="0"/>
                  <a:t> condition </a:t>
                </a:r>
                <a:r>
                  <a:rPr lang="fr-CH" dirty="0" err="1" smtClean="0"/>
                  <a:t>eq</a:t>
                </a:r>
                <a:r>
                  <a:rPr lang="fr-CH" dirty="0" smtClean="0"/>
                  <a:t>.(2):</a:t>
                </a:r>
                <a:endParaRPr lang="fr-CH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0" y="1585913"/>
                <a:ext cx="8416230" cy="4525962"/>
              </a:xfrm>
              <a:blipFill rotWithShape="0">
                <a:blip r:embed="rId2"/>
                <a:stretch>
                  <a:fillRect l="-1883" t="-1884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D4B1C-921D-4BAD-9CC5-6533DA3FEA0C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42" y="3235066"/>
            <a:ext cx="8241214" cy="2786222"/>
          </a:xfrm>
          <a:prstGeom prst="rect">
            <a:avLst/>
          </a:prstGeom>
        </p:spPr>
      </p:pic>
      <p:pic>
        <p:nvPicPr>
          <p:cNvPr id="1026" name="Picture 2" descr="Résultat de recherche d'images pour &quot;keep calm and make noise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94" y="4365104"/>
            <a:ext cx="1345109" cy="156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2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75" y="1206275"/>
            <a:ext cx="4329260" cy="468052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When</a:t>
            </a:r>
            <a:r>
              <a:rPr lang="fr-CH" dirty="0" smtClean="0"/>
              <a:t> </a:t>
            </a:r>
            <a:r>
              <a:rPr lang="fr-CH" dirty="0" err="1" smtClean="0"/>
              <a:t>fluids</a:t>
            </a:r>
            <a:r>
              <a:rPr lang="fr-CH" dirty="0" smtClean="0"/>
              <a:t> </a:t>
            </a:r>
            <a:r>
              <a:rPr lang="fr-CH" dirty="0" err="1" smtClean="0"/>
              <a:t>need</a:t>
            </a:r>
            <a:r>
              <a:rPr lang="fr-CH" dirty="0" smtClean="0"/>
              <a:t> noise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566A3-6284-4292-9ADC-3498CBDA9DED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03" y="1331579"/>
            <a:ext cx="4386813" cy="23615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96" y="3894870"/>
            <a:ext cx="3748856" cy="18177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47664" y="5743123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 smtClean="0"/>
              <a:t>images: [</a:t>
            </a:r>
            <a:r>
              <a:rPr lang="fr-CH" sz="800" dirty="0" err="1" smtClean="0"/>
              <a:t>Narain</a:t>
            </a:r>
            <a:r>
              <a:rPr lang="fr-CH" sz="800" dirty="0" smtClean="0"/>
              <a:t> 2008]</a:t>
            </a:r>
            <a:endParaRPr lang="fr-CH" sz="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300192" y="5850845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 smtClean="0"/>
              <a:t>image: [</a:t>
            </a:r>
            <a:r>
              <a:rPr lang="fr-CH" sz="800" dirty="0" err="1" smtClean="0"/>
              <a:t>Kappraff</a:t>
            </a:r>
            <a:r>
              <a:rPr lang="fr-CH" sz="800" dirty="0" smtClean="0"/>
              <a:t> 1986]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335490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Zero</a:t>
            </a:r>
            <a:r>
              <a:rPr lang="fr-CH" dirty="0" smtClean="0"/>
              <a:t>-Gradient polynomial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76250" y="1585913"/>
                <a:ext cx="8416230" cy="4525962"/>
              </a:xfrm>
            </p:spPr>
            <p:txBody>
              <a:bodyPr/>
              <a:lstStyle/>
              <a:p>
                <a:r>
                  <a:rPr lang="fr-CH" dirty="0" smtClean="0"/>
                  <a:t>Our </a:t>
                </a:r>
                <a:r>
                  <a:rPr lang="fr-CH" dirty="0" err="1" smtClean="0"/>
                  <a:t>generic</a:t>
                </a:r>
                <a:r>
                  <a:rPr lang="fr-CH" dirty="0" smtClean="0"/>
                  <a:t> model </a:t>
                </a:r>
                <a:r>
                  <a:rPr lang="fr-CH" dirty="0" err="1" smtClean="0"/>
                  <a:t>is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slower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than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Perlin</a:t>
                </a:r>
                <a:r>
                  <a:rPr lang="fr-CH" dirty="0" smtClean="0"/>
                  <a:t>.</a:t>
                </a:r>
                <a:endParaRPr lang="fr-CH" dirty="0"/>
              </a:p>
              <a:p>
                <a:r>
                  <a:rPr lang="fr-CH" dirty="0" err="1" smtClean="0"/>
                  <a:t>Perlin’s</a:t>
                </a:r>
                <a:r>
                  <a:rPr lang="fr-CH" dirty="0" smtClean="0"/>
                  <a:t> value on corner </a:t>
                </a:r>
                <a:r>
                  <a:rPr lang="fr-CH" dirty="0" err="1" smtClean="0"/>
                  <a:t>is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always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zero</a:t>
                </a:r>
                <a:r>
                  <a:rPr lang="fr-CH" dirty="0" smtClean="0"/>
                  <a:t>.</a:t>
                </a:r>
              </a:p>
              <a:p>
                <a:r>
                  <a:rPr lang="fr-CH" dirty="0" err="1" smtClean="0"/>
                  <a:t>Similarly</a:t>
                </a:r>
                <a:r>
                  <a:rPr lang="fr-CH" dirty="0" smtClean="0"/>
                  <a:t>, </a:t>
                </a:r>
                <a:r>
                  <a:rPr lang="fr-CH" dirty="0" err="1"/>
                  <a:t>w</a:t>
                </a:r>
                <a:r>
                  <a:rPr lang="fr-CH" dirty="0" err="1" smtClean="0"/>
                  <a:t>e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build</a:t>
                </a:r>
                <a:r>
                  <a:rPr lang="fr-CH" dirty="0" smtClean="0"/>
                  <a:t> a model </a:t>
                </a:r>
                <a:r>
                  <a:rPr lang="fr-CH" dirty="0" err="1" smtClean="0"/>
                  <a:t>with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zero</a:t>
                </a:r>
                <a:r>
                  <a:rPr lang="fr-CH" dirty="0" smtClean="0"/>
                  <a:t> gradient at corners: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 smtClean="0"/>
                  <a:t>.</a:t>
                </a:r>
              </a:p>
              <a:p>
                <a:r>
                  <a:rPr lang="fr-CH" dirty="0" smtClean="0"/>
                  <a:t>The </a:t>
                </a:r>
                <a:r>
                  <a:rPr lang="fr-CH" dirty="0" err="1" smtClean="0"/>
                  <a:t>resulting</a:t>
                </a:r>
                <a:r>
                  <a:rPr lang="fr-CH" dirty="0" smtClean="0"/>
                  <a:t> model </a:t>
                </a:r>
                <a:r>
                  <a:rPr lang="fr-CH" dirty="0" err="1" smtClean="0"/>
                  <a:t>reduces</a:t>
                </a:r>
                <a:r>
                  <a:rPr lang="fr-CH" dirty="0" smtClean="0"/>
                  <a:t> the </a:t>
                </a:r>
                <a:r>
                  <a:rPr lang="fr-CH" dirty="0" err="1" smtClean="0"/>
                  <a:t>number</a:t>
                </a:r>
                <a:r>
                  <a:rPr lang="fr-CH" dirty="0" smtClean="0"/>
                  <a:t> of </a:t>
                </a:r>
                <a:r>
                  <a:rPr lang="fr-CH" dirty="0" err="1" smtClean="0"/>
                  <a:t>both</a:t>
                </a:r>
                <a:r>
                  <a:rPr lang="fr-CH" dirty="0" smtClean="0"/>
                  <a:t> </a:t>
                </a:r>
                <a:r>
                  <a:rPr lang="fr-CH" i="1" dirty="0" err="1" smtClean="0"/>
                  <a:t>mult</a:t>
                </a:r>
                <a:r>
                  <a:rPr lang="fr-CH" dirty="0" smtClean="0"/>
                  <a:t> and </a:t>
                </a:r>
                <a:r>
                  <a:rPr lang="fr-CH" i="1" dirty="0" err="1" smtClean="0"/>
                  <a:t>add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compared</a:t>
                </a:r>
                <a:r>
                  <a:rPr lang="fr-CH" dirty="0" smtClean="0"/>
                  <a:t> to </a:t>
                </a:r>
                <a:r>
                  <a:rPr lang="fr-CH" dirty="0" err="1" smtClean="0"/>
                  <a:t>Perlin</a:t>
                </a:r>
                <a:r>
                  <a:rPr lang="fr-CH" dirty="0" smtClean="0"/>
                  <a:t> noise:</a:t>
                </a:r>
                <a:endParaRPr lang="fr-CH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0" y="1585913"/>
                <a:ext cx="8416230" cy="4525962"/>
              </a:xfrm>
              <a:blipFill rotWithShape="0">
                <a:blip r:embed="rId3"/>
                <a:stretch>
                  <a:fillRect l="-1883" t="-2019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AE3A2-BEB1-4AD5-A9E2-C7C09C0D789E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7" y="4941168"/>
            <a:ext cx="5521784" cy="5760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5497857"/>
            <a:ext cx="3988544" cy="52343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172400" y="55172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(6)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972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26" y="836713"/>
            <a:ext cx="7061466" cy="532859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Performance </a:t>
            </a:r>
            <a:r>
              <a:rPr lang="fr-CH" dirty="0" err="1"/>
              <a:t>c</a:t>
            </a:r>
            <a:r>
              <a:rPr lang="fr-CH" dirty="0" err="1" smtClean="0"/>
              <a:t>omparison</a:t>
            </a:r>
            <a:endParaRPr lang="fr-CH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9CBC4D-5D1B-478E-AC60-98DE1349E923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964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Comparison</a:t>
            </a:r>
            <a:r>
              <a:rPr lang="fr-CH" dirty="0"/>
              <a:t/>
            </a:r>
            <a:br>
              <a:rPr lang="fr-CH" dirty="0"/>
            </a:br>
            <a:r>
              <a:rPr lang="fr-CH" sz="2800" dirty="0" err="1" smtClean="0"/>
              <a:t>height</a:t>
            </a:r>
            <a:r>
              <a:rPr lang="fr-CH" sz="2800" dirty="0" smtClean="0"/>
              <a:t> </a:t>
            </a:r>
            <a:r>
              <a:rPr lang="fr-CH" sz="2800" dirty="0" err="1" smtClean="0"/>
              <a:t>map</a:t>
            </a:r>
            <a:r>
              <a:rPr lang="fr-CH" sz="2800" dirty="0" smtClean="0"/>
              <a:t> and gradients</a:t>
            </a:r>
            <a:endParaRPr lang="fr-CH" sz="28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8" y="1418834"/>
            <a:ext cx="7363926" cy="460245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6577A1-C41D-498F-BB05-0DD187E59BBF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19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431" y="4966735"/>
            <a:ext cx="755336" cy="11416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Fractals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50" y="1268760"/>
            <a:ext cx="8056190" cy="4843115"/>
          </a:xfrm>
        </p:spPr>
        <p:txBody>
          <a:bodyPr/>
          <a:lstStyle/>
          <a:p>
            <a:r>
              <a:rPr lang="fr-CH" dirty="0" smtClean="0"/>
              <a:t>Most real </a:t>
            </a:r>
            <a:r>
              <a:rPr lang="fr-CH" dirty="0" err="1" smtClean="0"/>
              <a:t>landscapes</a:t>
            </a:r>
            <a:r>
              <a:rPr lang="fr-CH" dirty="0" smtClean="0"/>
              <a:t> (and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natural</a:t>
            </a:r>
            <a:r>
              <a:rPr lang="fr-CH" dirty="0" smtClean="0"/>
              <a:t> structures in </a:t>
            </a:r>
            <a:r>
              <a:rPr lang="fr-CH" dirty="0" err="1" smtClean="0"/>
              <a:t>general</a:t>
            </a:r>
            <a:r>
              <a:rPr lang="fr-CH" dirty="0" smtClean="0"/>
              <a:t>) </a:t>
            </a:r>
            <a:r>
              <a:rPr lang="fr-CH" dirty="0" err="1" smtClean="0"/>
              <a:t>exhibit</a:t>
            </a:r>
            <a:r>
              <a:rPr lang="fr-CH" dirty="0" smtClean="0"/>
              <a:t> fractal </a:t>
            </a:r>
            <a:r>
              <a:rPr lang="fr-CH" dirty="0" err="1" smtClean="0"/>
              <a:t>features</a:t>
            </a:r>
            <a:r>
              <a:rPr lang="fr-CH" dirty="0" smtClean="0"/>
              <a:t>.</a:t>
            </a:r>
            <a:endParaRPr lang="fr-CH" dirty="0"/>
          </a:p>
          <a:p>
            <a:r>
              <a:rPr lang="fr-CH" dirty="0" err="1" smtClean="0"/>
              <a:t>Fuzzy</a:t>
            </a:r>
            <a:r>
              <a:rPr lang="fr-CH" dirty="0" smtClean="0"/>
              <a:t> </a:t>
            </a:r>
            <a:r>
              <a:rPr lang="fr-CH" dirty="0" err="1" smtClean="0"/>
              <a:t>definition</a:t>
            </a:r>
            <a:r>
              <a:rPr lang="fr-CH" dirty="0" smtClean="0"/>
              <a:t>: </a:t>
            </a:r>
            <a:r>
              <a:rPr lang="en-US" dirty="0" smtClean="0"/>
              <a:t>mathematical</a:t>
            </a:r>
            <a:r>
              <a:rPr lang="en-US" dirty="0"/>
              <a:t> </a:t>
            </a:r>
            <a:r>
              <a:rPr lang="en-US" dirty="0" smtClean="0"/>
              <a:t>set</a:t>
            </a:r>
            <a:r>
              <a:rPr lang="en-US" dirty="0"/>
              <a:t> </a:t>
            </a:r>
            <a:r>
              <a:rPr lang="en-US" dirty="0" smtClean="0"/>
              <a:t>that is invariant under rescaling.</a:t>
            </a:r>
          </a:p>
          <a:p>
            <a:r>
              <a:rPr lang="en-US" dirty="0" smtClean="0"/>
              <a:t>Tautological definition: a fractal object is an object whose each part is also a </a:t>
            </a:r>
            <a:r>
              <a:rPr lang="en-US" dirty="0" err="1" smtClean="0"/>
              <a:t>fracal</a:t>
            </a:r>
            <a:r>
              <a:rPr lang="en-US" dirty="0" smtClean="0"/>
              <a:t> object.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566A3-6284-4292-9ADC-3498CBDA9DED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  <p:pic>
        <p:nvPicPr>
          <p:cNvPr id="3074" name="Picture 2" descr="File:Lichtenberg figure in block of Plexigl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45" y="4966735"/>
            <a:ext cx="1383985" cy="125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632707" y="6258268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 smtClean="0"/>
              <a:t>Image: Bert </a:t>
            </a:r>
            <a:r>
              <a:rPr lang="fr-CH" sz="800" dirty="0" err="1"/>
              <a:t>Hickman</a:t>
            </a:r>
            <a:endParaRPr lang="fr-CH" sz="800" dirty="0"/>
          </a:p>
        </p:txBody>
      </p:sp>
      <p:pic>
        <p:nvPicPr>
          <p:cNvPr id="3076" name="Picture 4" descr="Cauliflower Fractal AV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02" y="4984144"/>
            <a:ext cx="1736774" cy="116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sultat de recherche d'images pour &quot;fougère fractale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6" y="4966735"/>
            <a:ext cx="1716881" cy="9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Fractal dimension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CH" dirty="0" smtClean="0"/>
                  <a:t>Richardson </a:t>
                </a:r>
                <a:r>
                  <a:rPr lang="fr-CH" dirty="0" err="1" smtClean="0"/>
                  <a:t>effect</a:t>
                </a:r>
                <a:r>
                  <a:rPr lang="fr-CH" dirty="0" smtClean="0"/>
                  <a:t> </a:t>
                </a:r>
                <a:r>
                  <a:rPr lang="fr-CH" sz="2000" dirty="0" smtClean="0"/>
                  <a:t>[Mandelbrot 1977]</a:t>
                </a:r>
              </a:p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fr-CH" dirty="0" smtClean="0"/>
              </a:p>
              <a:p>
                <a:r>
                  <a:rPr lang="fr-CH" dirty="0" err="1" smtClean="0"/>
                  <a:t>Counting</a:t>
                </a:r>
                <a:r>
                  <a:rPr lang="fr-CH" dirty="0" smtClean="0"/>
                  <a:t> box </a:t>
                </a:r>
                <a:r>
                  <a:rPr lang="fr-CH" dirty="0" err="1" smtClean="0"/>
                  <a:t>method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with</a:t>
                </a:r>
                <a:r>
                  <a:rPr lang="fr-CH" dirty="0" smtClean="0"/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CH" dirty="0"/>
                  <a:t> </a:t>
                </a:r>
                <a:r>
                  <a:rPr lang="fr-CH" dirty="0" smtClean="0"/>
                  <a:t>octaves :</a:t>
                </a:r>
              </a:p>
              <a:p>
                <a:endParaRPr lang="fr-CH" dirty="0" smtClean="0"/>
              </a:p>
              <a:p>
                <a:endParaRPr lang="fr-CH" dirty="0" smtClean="0"/>
              </a:p>
              <a:p>
                <a:r>
                  <a:rPr lang="fr-CH" dirty="0" smtClean="0"/>
                  <a:t>Koch </a:t>
                </a:r>
                <a:r>
                  <a:rPr lang="fr-CH" dirty="0" err="1" smtClean="0"/>
                  <a:t>snowflake</a:t>
                </a:r>
                <a:r>
                  <a:rPr lang="fr-CH" dirty="0" smtClean="0"/>
                  <a:t>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≈1.26</m:t>
                    </m:r>
                  </m:oMath>
                </a14:m>
                <a:endParaRPr lang="fr-CH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926" t="-2019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DE330-AB4F-4B87-85AF-CD705E124E50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398004"/>
            <a:ext cx="4623874" cy="115212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43052" y="374171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(7)</a:t>
            </a:r>
            <a:endParaRPr lang="fr-CH" dirty="0"/>
          </a:p>
        </p:txBody>
      </p:sp>
      <p:pic>
        <p:nvPicPr>
          <p:cNvPr id="2050" name="Picture 2" descr="https://upload.wikimedia.org/wikipedia/commons/thumb/b/bf/Koch_anime.gif/260px-Koch_anim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04" y="5081588"/>
            <a:ext cx="2476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343972" y="5865654"/>
            <a:ext cx="2476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 smtClean="0"/>
              <a:t>Image: Christophe </a:t>
            </a:r>
            <a:r>
              <a:rPr lang="fr-CH" sz="800" dirty="0"/>
              <a:t>Dang </a:t>
            </a:r>
            <a:r>
              <a:rPr lang="fr-CH" sz="800" dirty="0" err="1"/>
              <a:t>Ngoc</a:t>
            </a:r>
            <a:r>
              <a:rPr lang="fr-CH" sz="800" dirty="0"/>
              <a:t> Chan</a:t>
            </a:r>
          </a:p>
        </p:txBody>
      </p:sp>
      <p:pic>
        <p:nvPicPr>
          <p:cNvPr id="2052" name="Picture 4" descr="https://upload.wikimedia.org/wikipedia/commons/6/65/Kochsim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5320366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4" y="2204864"/>
            <a:ext cx="4684854" cy="35351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91" y="1916832"/>
            <a:ext cx="5525561" cy="41695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Fractality</a:t>
            </a:r>
            <a:r>
              <a:rPr lang="fr-CH" dirty="0" smtClean="0"/>
              <a:t> </a:t>
            </a:r>
            <a:r>
              <a:rPr lang="fr-CH" dirty="0" err="1" smtClean="0"/>
              <a:t>emerging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octaves </a:t>
            </a:r>
            <a:r>
              <a:rPr lang="fr-CH" dirty="0" err="1" smtClean="0"/>
              <a:t>superimposition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CH" b="0" dirty="0" smtClean="0"/>
                  <a:t>Simple sin case: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func>
                          <m:func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fr-CH" dirty="0" smtClean="0"/>
              </a:p>
              <a:p>
                <a:endParaRPr lang="fr-CH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926" t="-1346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B751AE-80A2-45EC-8BBA-4A3694642E25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43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Octaves </a:t>
            </a:r>
            <a:r>
              <a:rPr lang="fr-CH" dirty="0" err="1" smtClean="0"/>
              <a:t>superimposition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8543F2-162A-4F6C-97DB-1A40CEC40F51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  <p:pic>
        <p:nvPicPr>
          <p:cNvPr id="9" name="comparis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268760"/>
            <a:ext cx="6672200" cy="4708525"/>
          </a:xfrm>
        </p:spPr>
      </p:pic>
    </p:spTree>
    <p:extLst>
      <p:ext uri="{BB962C8B-B14F-4D97-AF65-F5344CB8AC3E}">
        <p14:creationId xmlns:p14="http://schemas.microsoft.com/office/powerpoint/2010/main" val="5604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Fractal dimension of </a:t>
            </a:r>
            <a:r>
              <a:rPr lang="fr-CH" dirty="0" err="1" smtClean="0"/>
              <a:t>generated</a:t>
            </a:r>
            <a:r>
              <a:rPr lang="fr-CH" dirty="0" smtClean="0"/>
              <a:t> terrain</a:t>
            </a:r>
            <a:endParaRPr lang="fr-CH" dirty="0"/>
          </a:p>
        </p:txBody>
      </p:sp>
      <p:pic>
        <p:nvPicPr>
          <p:cNvPr id="7" name="box_coun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7275" y="1585913"/>
            <a:ext cx="4525963" cy="452596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EF790-1271-43FA-9CC4-1D43BFC45CB4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460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6824986" cy="515014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Fractal dimension of </a:t>
            </a:r>
            <a:r>
              <a:rPr lang="fr-CH" dirty="0" err="1"/>
              <a:t>generated</a:t>
            </a:r>
            <a:r>
              <a:rPr lang="fr-CH" dirty="0"/>
              <a:t> </a:t>
            </a:r>
            <a:r>
              <a:rPr lang="fr-CH" dirty="0" smtClean="0"/>
              <a:t>terrain (2)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F28D50-B211-4BDA-8B17-2E52845A3880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28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Modified</a:t>
            </a:r>
            <a:r>
              <a:rPr lang="fr-CH" dirty="0" smtClean="0"/>
              <a:t> noise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76250" y="1615077"/>
                <a:ext cx="8229600" cy="4496798"/>
              </a:xfrm>
            </p:spPr>
            <p:txBody>
              <a:bodyPr/>
              <a:lstStyle/>
              <a:p>
                <a:r>
                  <a:rPr lang="fr-CH" dirty="0" smtClean="0"/>
                  <a:t>Abs noise 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fr-CH" dirty="0" smtClean="0"/>
              </a:p>
              <a:p>
                <a:r>
                  <a:rPr lang="fr-CH" dirty="0" err="1" smtClean="0"/>
                  <a:t>Ridged</a:t>
                </a:r>
                <a:r>
                  <a:rPr lang="fr-CH" dirty="0" smtClean="0"/>
                  <a:t> noise</a:t>
                </a:r>
                <a:endParaRPr lang="fr-CH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0" y="1615077"/>
                <a:ext cx="8229600" cy="4496798"/>
              </a:xfrm>
              <a:blipFill rotWithShape="0">
                <a:blip r:embed="rId6"/>
                <a:stretch>
                  <a:fillRect l="-1926" t="-2033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B04559-DDCA-4828-8BD9-2C35E264FA28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29</a:t>
            </a:fld>
            <a:endParaRPr lang="fr-FR" altLang="fr-FR"/>
          </a:p>
        </p:txBody>
      </p:sp>
      <p:pic>
        <p:nvPicPr>
          <p:cNvPr id="7" name="animAb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953" y="3501008"/>
            <a:ext cx="4443985" cy="2499742"/>
          </a:xfrm>
          <a:prstGeom prst="rect">
            <a:avLst/>
          </a:prstGeom>
        </p:spPr>
      </p:pic>
      <p:pic>
        <p:nvPicPr>
          <p:cNvPr id="8" name="animRidg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1999" y="3494565"/>
            <a:ext cx="4474147" cy="251670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63687" y="3068959"/>
            <a:ext cx="693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Abs noise                                                </a:t>
            </a:r>
            <a:r>
              <a:rPr lang="fr-CH" dirty="0" err="1" smtClean="0"/>
              <a:t>Ridged</a:t>
            </a:r>
            <a:r>
              <a:rPr lang="fr-CH" dirty="0" smtClean="0"/>
              <a:t> noise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6901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Content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CH" dirty="0" err="1" smtClean="0"/>
              <a:t>Procedural</a:t>
            </a:r>
            <a:r>
              <a:rPr lang="fr-CH" dirty="0" smtClean="0"/>
              <a:t> </a:t>
            </a:r>
            <a:r>
              <a:rPr lang="fr-CH" dirty="0" err="1" smtClean="0"/>
              <a:t>generation</a:t>
            </a:r>
            <a:endParaRPr lang="fr-CH" dirty="0" smtClean="0"/>
          </a:p>
          <a:p>
            <a:pPr marL="857250" lvl="1" indent="-457200"/>
            <a:r>
              <a:rPr lang="fr-CH" dirty="0" err="1" smtClean="0"/>
              <a:t>Procedural</a:t>
            </a:r>
            <a:r>
              <a:rPr lang="fr-CH" dirty="0" smtClean="0"/>
              <a:t> content</a:t>
            </a:r>
          </a:p>
          <a:p>
            <a:pPr marL="857250" lvl="1" indent="-457200"/>
            <a:r>
              <a:rPr lang="fr-CH" dirty="0" err="1" smtClean="0"/>
              <a:t>Coherent</a:t>
            </a:r>
            <a:r>
              <a:rPr lang="fr-CH" dirty="0" smtClean="0"/>
              <a:t> noise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 smtClean="0"/>
              <a:t>Survey of </a:t>
            </a:r>
            <a:r>
              <a:rPr lang="fr-CH" dirty="0" err="1"/>
              <a:t>p</a:t>
            </a:r>
            <a:r>
              <a:rPr lang="fr-CH" dirty="0" err="1" smtClean="0"/>
              <a:t>opular</a:t>
            </a:r>
            <a:r>
              <a:rPr lang="fr-CH" dirty="0" smtClean="0"/>
              <a:t> </a:t>
            </a:r>
            <a:r>
              <a:rPr lang="fr-CH" dirty="0" err="1" smtClean="0"/>
              <a:t>methods</a:t>
            </a:r>
            <a:endParaRPr lang="fr-CH" dirty="0" smtClean="0"/>
          </a:p>
          <a:p>
            <a:pPr marL="914400" lvl="1" indent="-514350">
              <a:buFont typeface="+mj-lt"/>
              <a:buAutoNum type="arabicPeriod"/>
            </a:pPr>
            <a:r>
              <a:rPr lang="fr-CH" dirty="0" err="1" smtClean="0"/>
              <a:t>Midpoint</a:t>
            </a:r>
            <a:r>
              <a:rPr lang="fr-CH" dirty="0" smtClean="0"/>
              <a:t> </a:t>
            </a:r>
            <a:r>
              <a:rPr lang="fr-CH" dirty="0" err="1" smtClean="0"/>
              <a:t>displacement</a:t>
            </a:r>
            <a:endParaRPr lang="fr-CH" dirty="0" smtClean="0"/>
          </a:p>
          <a:p>
            <a:pPr marL="914400" lvl="1" indent="-514350">
              <a:buFont typeface="+mj-lt"/>
              <a:buAutoNum type="arabicPeriod"/>
            </a:pPr>
            <a:r>
              <a:rPr lang="fr-CH" dirty="0" err="1" smtClean="0"/>
              <a:t>Perlin</a:t>
            </a:r>
            <a:r>
              <a:rPr lang="fr-CH" dirty="0" smtClean="0"/>
              <a:t> noise</a:t>
            </a:r>
          </a:p>
          <a:p>
            <a:pPr marL="914400" lvl="1" indent="-514350">
              <a:buFont typeface="+mj-lt"/>
              <a:buAutoNum type="arabicPeriod"/>
            </a:pPr>
            <a:r>
              <a:rPr lang="fr-CH" dirty="0" smtClean="0"/>
              <a:t>Simplex noise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 err="1" smtClean="0"/>
              <a:t>Study</a:t>
            </a:r>
            <a:r>
              <a:rPr lang="fr-CH" dirty="0" smtClean="0"/>
              <a:t> of gradient noise </a:t>
            </a:r>
            <a:r>
              <a:rPr lang="fr-CH" dirty="0" err="1" smtClean="0"/>
              <a:t>methods</a:t>
            </a:r>
            <a:endParaRPr lang="fr-CH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E92755-994D-422C-9B5E-BDC17743BEF5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01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Ridged</a:t>
            </a:r>
            <a:r>
              <a:rPr lang="fr-CH" dirty="0" smtClean="0"/>
              <a:t> noise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76250" y="1403350"/>
                <a:ext cx="8229600" cy="4708525"/>
              </a:xfrm>
            </p:spPr>
            <p:txBody>
              <a:bodyPr/>
              <a:lstStyle/>
              <a:p>
                <a:r>
                  <a:rPr lang="fr-CH" dirty="0" smtClean="0"/>
                  <a:t>Ridged noise </a:t>
                </a:r>
                <a:r>
                  <a:rPr lang="fr-CH" sz="2000" dirty="0" smtClean="0"/>
                  <a:t>[</a:t>
                </a:r>
                <a:r>
                  <a:rPr lang="fr-CH" sz="2000" dirty="0" err="1" smtClean="0"/>
                  <a:t>Libnoise</a:t>
                </a:r>
                <a:r>
                  <a:rPr lang="fr-CH" sz="2000" dirty="0" smtClean="0"/>
                  <a:t>]</a:t>
                </a:r>
                <a:r>
                  <a:rPr lang="fr-CH" dirty="0" smtClean="0"/>
                  <a:t>:</a:t>
                </a:r>
              </a:p>
              <a:p>
                <a:pPr lvl="1"/>
                <a:r>
                  <a:rPr lang="fr-CH" dirty="0" smtClean="0"/>
                  <a:t>Modification per octave </a:t>
                </a:r>
                <a:r>
                  <a:rPr lang="fr-CH" dirty="0" err="1" smtClean="0"/>
                  <a:t>with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depth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dependance</a:t>
                </a:r>
                <a:endParaRPr lang="fr-CH" dirty="0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∙(1−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CH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CH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0" y="1403350"/>
                <a:ext cx="8229600" cy="4708525"/>
              </a:xfrm>
              <a:blipFill rotWithShape="0">
                <a:blip r:embed="rId3"/>
                <a:stretch>
                  <a:fillRect l="-1926" t="-1940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ABBE65-ACBD-4543-AE55-74D0F1D74763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6" y="3736696"/>
            <a:ext cx="4028746" cy="22661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02" y="3736696"/>
            <a:ext cx="4028746" cy="22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Erosion </a:t>
            </a:r>
            <a:r>
              <a:rPr lang="fr-CH" sz="2000" dirty="0" smtClean="0"/>
              <a:t>[Archer 2011]</a:t>
            </a:r>
            <a:endParaRPr lang="fr-CH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50" y="1268760"/>
            <a:ext cx="8229600" cy="4843115"/>
          </a:xfrm>
        </p:spPr>
        <p:txBody>
          <a:bodyPr/>
          <a:lstStyle/>
          <a:p>
            <a:r>
              <a:rPr lang="fr-CH" dirty="0" err="1" smtClean="0"/>
              <a:t>Hydrolic</a:t>
            </a:r>
            <a:r>
              <a:rPr lang="fr-CH" dirty="0" smtClean="0"/>
              <a:t> </a:t>
            </a:r>
            <a:r>
              <a:rPr lang="fr-CH" dirty="0" err="1" smtClean="0"/>
              <a:t>erosion</a:t>
            </a:r>
            <a:r>
              <a:rPr lang="fr-CH" dirty="0" smtClean="0"/>
              <a:t> </a:t>
            </a:r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r>
              <a:rPr lang="fr-CH" dirty="0"/>
              <a:t>Thermal </a:t>
            </a:r>
            <a:r>
              <a:rPr lang="fr-CH" dirty="0" err="1"/>
              <a:t>erosion</a:t>
            </a:r>
            <a:endParaRPr lang="fr-CH" dirty="0"/>
          </a:p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190A1E-910B-4458-BFE0-A5CD20C35DBB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18" y="1847371"/>
            <a:ext cx="5783058" cy="19027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58506"/>
            <a:ext cx="5832236" cy="190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6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Other</a:t>
            </a:r>
            <a:r>
              <a:rPr lang="fr-CH" dirty="0" smtClean="0"/>
              <a:t> uses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50" y="1403350"/>
            <a:ext cx="8229600" cy="4708525"/>
          </a:xfrm>
        </p:spPr>
        <p:txBody>
          <a:bodyPr/>
          <a:lstStyle/>
          <a:p>
            <a:r>
              <a:rPr lang="fr-CH" dirty="0" smtClean="0"/>
              <a:t>Pixel </a:t>
            </a:r>
            <a:r>
              <a:rPr lang="fr-CH" dirty="0" err="1"/>
              <a:t>s</a:t>
            </a:r>
            <a:r>
              <a:rPr lang="fr-CH" dirty="0" err="1" smtClean="0"/>
              <a:t>haders</a:t>
            </a:r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r>
              <a:rPr lang="fr-CH" dirty="0" err="1" smtClean="0"/>
              <a:t>Dynamic</a:t>
            </a:r>
            <a:r>
              <a:rPr lang="fr-CH" dirty="0" smtClean="0"/>
              <a:t> </a:t>
            </a:r>
            <a:r>
              <a:rPr lang="fr-CH" dirty="0" err="1" smtClean="0"/>
              <a:t>modeling</a:t>
            </a:r>
            <a:endParaRPr lang="fr-CH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931F27-2ADA-459E-815E-21384C23C2E0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32</a:t>
            </a:fld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180" y="2060848"/>
            <a:ext cx="1218034" cy="11738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762" y="2060848"/>
            <a:ext cx="1231318" cy="11738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9604" y="2060880"/>
            <a:ext cx="1161564" cy="1174121"/>
          </a:xfrm>
          <a:prstGeom prst="rect">
            <a:avLst/>
          </a:prstGeom>
        </p:spPr>
      </p:pic>
      <p:pic>
        <p:nvPicPr>
          <p:cNvPr id="11" name="animLamb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7002" y="3817990"/>
            <a:ext cx="4067944" cy="2288219"/>
          </a:xfrm>
          <a:prstGeom prst="rect">
            <a:avLst/>
          </a:prstGeom>
        </p:spPr>
      </p:pic>
      <p:pic>
        <p:nvPicPr>
          <p:cNvPr id="10" name="dynamicModel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7429" y="3573016"/>
            <a:ext cx="2386979" cy="23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From</a:t>
            </a:r>
            <a:r>
              <a:rPr lang="fr-CH" dirty="0" smtClean="0"/>
              <a:t> noise to texture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7D6677-DBD2-4D56-8232-9BBEE3C22B4F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33</a:t>
            </a:fld>
            <a:endParaRPr lang="fr-FR" alt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7"/>
              <p:cNvSpPr>
                <a:spLocks noGrp="1"/>
              </p:cNvSpPr>
              <p:nvPr>
                <p:ph idx="1"/>
              </p:nvPr>
            </p:nvSpPr>
            <p:spPr>
              <a:xfrm>
                <a:off x="476250" y="1268760"/>
                <a:ext cx="8229600" cy="4843115"/>
              </a:xfrm>
            </p:spPr>
            <p:txBody>
              <a:bodyPr/>
              <a:lstStyle/>
              <a:p>
                <a:r>
                  <a:rPr lang="fr-CH" dirty="0" smtClean="0"/>
                  <a:t>Use </a:t>
                </a:r>
                <a:r>
                  <a:rPr lang="fr-CH" dirty="0" err="1" smtClean="0"/>
                  <a:t>modified</a:t>
                </a:r>
                <a:r>
                  <a:rPr lang="fr-CH" dirty="0" smtClean="0"/>
                  <a:t> noise and </a:t>
                </a:r>
                <a:r>
                  <a:rPr lang="fr-CH" dirty="0" err="1" smtClean="0"/>
                  <a:t>colormap</a:t>
                </a:r>
                <a:r>
                  <a:rPr lang="fr-CH" dirty="0" smtClean="0"/>
                  <a:t>:</a:t>
                </a:r>
              </a:p>
              <a:p>
                <a:pPr lvl="1"/>
                <a:r>
                  <a:rPr lang="fr-CH" dirty="0" smtClean="0"/>
                  <a:t>Radial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sin</m:t>
                    </m:r>
                  </m:oMath>
                </a14:m>
                <a:r>
                  <a:rPr lang="fr-CH" dirty="0" smtClean="0"/>
                  <a:t> </a:t>
                </a:r>
                <a:r>
                  <a:rPr lang="fr-CH" dirty="0" err="1" smtClean="0"/>
                  <a:t>function</a:t>
                </a:r>
                <a:r>
                  <a:rPr lang="fr-CH" dirty="0" smtClean="0"/>
                  <a:t> </a:t>
                </a:r>
                <a:r>
                  <a:rPr lang="fr-CH" dirty="0" smtClean="0">
                    <a:sym typeface="Wingdings" panose="05000000000000000000" pitchFamily="2" charset="2"/>
                  </a:rPr>
                  <a:t> </a:t>
                </a:r>
                <a:r>
                  <a:rPr lang="fr-CH" dirty="0" err="1" smtClean="0">
                    <a:sym typeface="Wingdings" panose="05000000000000000000" pitchFamily="2" charset="2"/>
                  </a:rPr>
                  <a:t>wood</a:t>
                </a:r>
                <a:endParaRPr lang="fr-CH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fr-CH" dirty="0" smtClean="0">
                    <a:sym typeface="Wingdings" panose="05000000000000000000" pitchFamily="2" charset="2"/>
                  </a:rPr>
                  <a:t>sin </a:t>
                </a:r>
                <a:r>
                  <a:rPr lang="fr-CH" dirty="0" err="1" smtClean="0">
                    <a:sym typeface="Wingdings" panose="05000000000000000000" pitchFamily="2" charset="2"/>
                  </a:rPr>
                  <a:t>function</a:t>
                </a:r>
                <a:r>
                  <a:rPr lang="fr-CH" dirty="0" smtClean="0">
                    <a:sym typeface="Wingdings" panose="05000000000000000000" pitchFamily="2" charset="2"/>
                  </a:rPr>
                  <a:t>  </a:t>
                </a:r>
                <a:r>
                  <a:rPr lang="fr-CH" dirty="0" err="1" smtClean="0">
                    <a:sym typeface="Wingdings" panose="05000000000000000000" pitchFamily="2" charset="2"/>
                  </a:rPr>
                  <a:t>marble</a:t>
                </a:r>
                <a:endParaRPr lang="fr-CH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fr-CH" dirty="0" err="1" smtClean="0">
                    <a:sym typeface="Wingdings" panose="05000000000000000000" pitchFamily="2" charset="2"/>
                  </a:rPr>
                  <a:t>Ridged</a:t>
                </a:r>
                <a:r>
                  <a:rPr lang="fr-CH" dirty="0" smtClean="0">
                    <a:sym typeface="Wingdings" panose="05000000000000000000" pitchFamily="2" charset="2"/>
                  </a:rPr>
                  <a:t> noise  </a:t>
                </a:r>
                <a:r>
                  <a:rPr lang="fr-CH" dirty="0" err="1" smtClean="0">
                    <a:sym typeface="Wingdings" panose="05000000000000000000" pitchFamily="2" charset="2"/>
                  </a:rPr>
                  <a:t>marble</a:t>
                </a:r>
                <a:endParaRPr lang="fr-CH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fr-CH" dirty="0" err="1" smtClean="0">
                    <a:sym typeface="Wingdings" panose="05000000000000000000" pitchFamily="2" charset="2"/>
                  </a:rPr>
                  <a:t>Raw</a:t>
                </a:r>
                <a:r>
                  <a:rPr lang="fr-CH" dirty="0" smtClean="0">
                    <a:sym typeface="Wingdings" panose="05000000000000000000" pitchFamily="2" charset="2"/>
                  </a:rPr>
                  <a:t> noise  </a:t>
                </a:r>
                <a:r>
                  <a:rPr lang="fr-CH" dirty="0" err="1" smtClean="0">
                    <a:sym typeface="Wingdings" panose="05000000000000000000" pitchFamily="2" charset="2"/>
                  </a:rPr>
                  <a:t>clouds</a:t>
                </a:r>
                <a:endParaRPr lang="fr-CH" dirty="0"/>
              </a:p>
            </p:txBody>
          </p:sp>
        </mc:Choice>
        <mc:Fallback xmlns="">
          <p:sp>
            <p:nvSpPr>
              <p:cNvPr id="8" name="Espace réservé du contenu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0" y="1268760"/>
                <a:ext cx="8229600" cy="4843115"/>
              </a:xfrm>
              <a:blipFill rotWithShape="0">
                <a:blip r:embed="rId3"/>
                <a:stretch>
                  <a:fillRect l="-1926" t="-188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Espace réservé du contenu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4107367"/>
            <a:ext cx="7678116" cy="191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0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329260" cy="468052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When</a:t>
            </a:r>
            <a:r>
              <a:rPr lang="fr-CH" dirty="0" smtClean="0"/>
              <a:t> </a:t>
            </a:r>
            <a:r>
              <a:rPr lang="fr-CH" dirty="0" err="1" smtClean="0"/>
              <a:t>fluids</a:t>
            </a:r>
            <a:r>
              <a:rPr lang="fr-CH" dirty="0" smtClean="0"/>
              <a:t> </a:t>
            </a:r>
            <a:r>
              <a:rPr lang="fr-CH" dirty="0" err="1" smtClean="0"/>
              <a:t>need</a:t>
            </a:r>
            <a:r>
              <a:rPr lang="fr-CH" dirty="0" smtClean="0"/>
              <a:t> noise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566A3-6284-4292-9ADC-3498CBDA9DED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34</a:t>
            </a:fld>
            <a:endParaRPr lang="fr-FR" alt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772" y="1422747"/>
            <a:ext cx="4386813" cy="23615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456" y="3986038"/>
            <a:ext cx="3748856" cy="18177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523222" y="5834291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 smtClean="0"/>
              <a:t>images: [</a:t>
            </a:r>
            <a:r>
              <a:rPr lang="fr-CH" sz="800" dirty="0" err="1" smtClean="0"/>
              <a:t>Narain</a:t>
            </a:r>
            <a:r>
              <a:rPr lang="fr-CH" sz="800" dirty="0" smtClean="0"/>
              <a:t> 2008]</a:t>
            </a:r>
            <a:endParaRPr lang="fr-CH" sz="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906048" y="5805844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 smtClean="0"/>
              <a:t>image: [</a:t>
            </a:r>
            <a:r>
              <a:rPr lang="fr-CH" sz="800" dirty="0" err="1" smtClean="0"/>
              <a:t>Kappraff</a:t>
            </a:r>
            <a:r>
              <a:rPr lang="fr-CH" sz="800" dirty="0" smtClean="0"/>
              <a:t> 1986]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39276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50" y="1403351"/>
            <a:ext cx="8560246" cy="4265376"/>
          </a:xfrm>
        </p:spPr>
        <p:txBody>
          <a:bodyPr/>
          <a:lstStyle/>
          <a:p>
            <a:r>
              <a:rPr lang="fr-CH" sz="2400" dirty="0" err="1" smtClean="0"/>
              <a:t>Geomorphology</a:t>
            </a:r>
            <a:r>
              <a:rPr lang="fr-CH" sz="2400" dirty="0" smtClean="0"/>
              <a:t>: imitation or </a:t>
            </a:r>
            <a:r>
              <a:rPr lang="fr-CH" sz="2400" dirty="0" err="1" smtClean="0"/>
              <a:t>understanding</a:t>
            </a:r>
            <a:r>
              <a:rPr lang="fr-CH" sz="2400" dirty="0" smtClean="0"/>
              <a:t>? </a:t>
            </a:r>
          </a:p>
          <a:p>
            <a:r>
              <a:rPr lang="fr-CH" sz="2400" dirty="0" smtClean="0"/>
              <a:t>Large use, minor </a:t>
            </a:r>
            <a:r>
              <a:rPr lang="fr-CH" sz="2400" dirty="0" err="1" smtClean="0"/>
              <a:t>renown</a:t>
            </a:r>
            <a:endParaRPr lang="fr-CH" sz="2400" dirty="0" smtClean="0"/>
          </a:p>
          <a:p>
            <a:r>
              <a:rPr lang="fr-CH" sz="2400" dirty="0" err="1" smtClean="0"/>
              <a:t>Coupling</a:t>
            </a:r>
            <a:r>
              <a:rPr lang="fr-CH" sz="2400" dirty="0" smtClean="0"/>
              <a:t> </a:t>
            </a:r>
            <a:r>
              <a:rPr lang="fr-CH" sz="2400" dirty="0" err="1" smtClean="0"/>
              <a:t>with</a:t>
            </a:r>
            <a:r>
              <a:rPr lang="fr-CH" sz="2400" dirty="0" smtClean="0"/>
              <a:t> </a:t>
            </a:r>
            <a:r>
              <a:rPr lang="fr-CH" sz="2400" dirty="0" err="1" smtClean="0"/>
              <a:t>other</a:t>
            </a:r>
            <a:r>
              <a:rPr lang="fr-CH" sz="2400" dirty="0" smtClean="0"/>
              <a:t> noises (</a:t>
            </a:r>
            <a:r>
              <a:rPr lang="fr-CH" sz="2400" dirty="0" err="1" smtClean="0"/>
              <a:t>Voronoi</a:t>
            </a:r>
            <a:r>
              <a:rPr lang="fr-CH" sz="2400" dirty="0" smtClean="0"/>
              <a:t>, </a:t>
            </a:r>
            <a:r>
              <a:rPr lang="fr-CH" sz="2400" dirty="0" err="1" smtClean="0"/>
              <a:t>Worley</a:t>
            </a:r>
            <a:r>
              <a:rPr lang="fr-CH" sz="2400" dirty="0" smtClean="0"/>
              <a:t> [</a:t>
            </a:r>
            <a:r>
              <a:rPr lang="fr-CH" sz="2400" dirty="0" err="1" smtClean="0"/>
              <a:t>Worley</a:t>
            </a:r>
            <a:r>
              <a:rPr lang="fr-CH" sz="2400" dirty="0" smtClean="0"/>
              <a:t> 96, …])</a:t>
            </a:r>
          </a:p>
          <a:p>
            <a:r>
              <a:rPr lang="fr-CH" sz="2400" dirty="0" smtClean="0"/>
              <a:t>More </a:t>
            </a:r>
            <a:r>
              <a:rPr lang="fr-CH" sz="2400" dirty="0" err="1" smtClean="0"/>
              <a:t>controlability</a:t>
            </a:r>
            <a:r>
              <a:rPr lang="fr-CH" sz="2400" dirty="0" smtClean="0"/>
              <a:t> </a:t>
            </a:r>
            <a:r>
              <a:rPr lang="fr-CH" sz="2400" dirty="0" smtClean="0">
                <a:sym typeface="Wingdings" panose="05000000000000000000" pitchFamily="2" charset="2"/>
              </a:rPr>
              <a:t> </a:t>
            </a:r>
            <a:r>
              <a:rPr lang="fr-CH" sz="2400" dirty="0" err="1" smtClean="0">
                <a:sym typeface="Wingdings" panose="05000000000000000000" pitchFamily="2" charset="2"/>
              </a:rPr>
              <a:t>Feature-based</a:t>
            </a:r>
            <a:r>
              <a:rPr lang="fr-CH" sz="2400" dirty="0" smtClean="0">
                <a:sym typeface="Wingdings" panose="05000000000000000000" pitchFamily="2" charset="2"/>
              </a:rPr>
              <a:t> </a:t>
            </a:r>
            <a:r>
              <a:rPr lang="fr-CH" sz="2400" dirty="0" err="1" smtClean="0">
                <a:sym typeface="Wingdings" panose="05000000000000000000" pitchFamily="2" charset="2"/>
              </a:rPr>
              <a:t>models</a:t>
            </a:r>
            <a:r>
              <a:rPr lang="fr-CH" sz="2400" dirty="0" smtClean="0">
                <a:sym typeface="Wingdings" panose="05000000000000000000" pitchFamily="2" charset="2"/>
              </a:rPr>
              <a:t> [Zhou 2007, …]</a:t>
            </a:r>
          </a:p>
          <a:p>
            <a:r>
              <a:rPr lang="fr-CH" sz="2400" dirty="0" smtClean="0">
                <a:sym typeface="Wingdings" panose="05000000000000000000" pitchFamily="2" charset="2"/>
              </a:rPr>
              <a:t>More </a:t>
            </a:r>
            <a:r>
              <a:rPr lang="fr-CH" sz="2400" dirty="0" err="1" smtClean="0">
                <a:sym typeface="Wingdings" panose="05000000000000000000" pitchFamily="2" charset="2"/>
              </a:rPr>
              <a:t>realism</a:t>
            </a:r>
            <a:r>
              <a:rPr lang="fr-CH" sz="2400" dirty="0" smtClean="0">
                <a:sym typeface="Wingdings" panose="05000000000000000000" pitchFamily="2" charset="2"/>
              </a:rPr>
              <a:t>  </a:t>
            </a:r>
            <a:r>
              <a:rPr lang="fr-CH" sz="2400" dirty="0" err="1" smtClean="0">
                <a:sym typeface="Wingdings" panose="05000000000000000000" pitchFamily="2" charset="2"/>
              </a:rPr>
              <a:t>Physically-based</a:t>
            </a:r>
            <a:r>
              <a:rPr lang="fr-CH" sz="2400" dirty="0" smtClean="0">
                <a:sym typeface="Wingdings" panose="05000000000000000000" pitchFamily="2" charset="2"/>
              </a:rPr>
              <a:t>  </a:t>
            </a:r>
            <a:r>
              <a:rPr lang="fr-CH" sz="2400" dirty="0" err="1" smtClean="0">
                <a:sym typeface="Wingdings" panose="05000000000000000000" pitchFamily="2" charset="2"/>
              </a:rPr>
              <a:t>models</a:t>
            </a:r>
            <a:r>
              <a:rPr lang="fr-CH" sz="2400" dirty="0" smtClean="0">
                <a:sym typeface="Wingdings" panose="05000000000000000000" pitchFamily="2" charset="2"/>
              </a:rPr>
              <a:t> [</a:t>
            </a:r>
            <a:r>
              <a:rPr lang="fr-CH" sz="2400" dirty="0" err="1" smtClean="0">
                <a:sym typeface="Wingdings" panose="05000000000000000000" pitchFamily="2" charset="2"/>
              </a:rPr>
              <a:t>Génevaux</a:t>
            </a:r>
            <a:r>
              <a:rPr lang="fr-CH" sz="2400" dirty="0" smtClean="0">
                <a:sym typeface="Wingdings" panose="05000000000000000000" pitchFamily="2" charset="2"/>
              </a:rPr>
              <a:t> 2013, …]</a:t>
            </a:r>
            <a:endParaRPr lang="fr-CH" sz="2400" dirty="0" smtClean="0"/>
          </a:p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17961-CD9C-4A97-8A51-0BC9773F15A9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35</a:t>
            </a:fld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26686"/>
            <a:ext cx="2915816" cy="164014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26686"/>
            <a:ext cx="2325713" cy="17420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68152" y="5563178"/>
            <a:ext cx="2915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 smtClean="0"/>
              <a:t>Image : [</a:t>
            </a:r>
            <a:r>
              <a:rPr lang="fr-CH" sz="1000" dirty="0" err="1" smtClean="0"/>
              <a:t>Génevaux</a:t>
            </a:r>
            <a:r>
              <a:rPr lang="fr-CH" sz="1000" dirty="0" smtClean="0"/>
              <a:t> 2013]</a:t>
            </a:r>
            <a:endParaRPr lang="fr-CH" sz="1000" dirty="0"/>
          </a:p>
        </p:txBody>
      </p:sp>
      <p:sp>
        <p:nvSpPr>
          <p:cNvPr id="10" name="ZoneTexte 9"/>
          <p:cNvSpPr txBox="1"/>
          <p:nvPr/>
        </p:nvSpPr>
        <p:spPr>
          <a:xfrm>
            <a:off x="6120680" y="5668725"/>
            <a:ext cx="2915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 smtClean="0"/>
              <a:t>Image : [Zhou 2007]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148439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References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4621" y="1124744"/>
            <a:ext cx="8651875" cy="4997169"/>
          </a:xfrm>
        </p:spPr>
        <p:txBody>
          <a:bodyPr/>
          <a:lstStyle/>
          <a:p>
            <a:r>
              <a:rPr lang="fr-CH" sz="1400" dirty="0" smtClean="0"/>
              <a:t>Code, </a:t>
            </a:r>
            <a:r>
              <a:rPr lang="fr-CH" sz="1400" dirty="0" err="1" smtClean="0"/>
              <a:t>presentation</a:t>
            </a:r>
            <a:r>
              <a:rPr lang="fr-CH" sz="1400" dirty="0" smtClean="0"/>
              <a:t> and more </a:t>
            </a:r>
            <a:r>
              <a:rPr lang="fr-CH" sz="1400" dirty="0" err="1" smtClean="0"/>
              <a:t>references</a:t>
            </a:r>
            <a:r>
              <a:rPr lang="fr-CH" sz="1400" dirty="0" smtClean="0"/>
              <a:t> on </a:t>
            </a:r>
            <a:r>
              <a:rPr lang="fr-CH" sz="1400" dirty="0">
                <a:solidFill>
                  <a:srgbClr val="FF0000"/>
                </a:solidFill>
                <a:hlinkClick r:id="rId2"/>
              </a:rPr>
              <a:t>http://cui.unige.ch/~thorimby/procgen</a:t>
            </a:r>
            <a:r>
              <a:rPr lang="fr-CH" sz="1400" dirty="0" smtClean="0">
                <a:solidFill>
                  <a:srgbClr val="FF0000"/>
                </a:solidFill>
                <a:hlinkClick r:id="rId2"/>
              </a:rPr>
              <a:t>/</a:t>
            </a:r>
            <a:endParaRPr lang="fr-CH" sz="1400" dirty="0" smtClean="0">
              <a:solidFill>
                <a:srgbClr val="FF0000"/>
              </a:solidFill>
            </a:endParaRPr>
          </a:p>
          <a:p>
            <a:r>
              <a:rPr lang="fr-CH" sz="1400" dirty="0" smtClean="0"/>
              <a:t>All images </a:t>
            </a:r>
            <a:r>
              <a:rPr lang="fr-CH" sz="1400" dirty="0" err="1" smtClean="0"/>
              <a:t>produced</a:t>
            </a:r>
            <a:r>
              <a:rPr lang="fr-CH" sz="1400" dirty="0" smtClean="0"/>
              <a:t> </a:t>
            </a:r>
            <a:r>
              <a:rPr lang="fr-CH" sz="1400" dirty="0" err="1" smtClean="0"/>
              <a:t>with</a:t>
            </a:r>
            <a:r>
              <a:rPr lang="fr-CH" sz="1400" dirty="0"/>
              <a:t> </a:t>
            </a:r>
            <a:r>
              <a:rPr lang="fr-CH" sz="1400" dirty="0" err="1" smtClean="0"/>
              <a:t>zero</a:t>
            </a:r>
            <a:r>
              <a:rPr lang="fr-CH" sz="1400" dirty="0" smtClean="0"/>
              <a:t>-gradient model (</a:t>
            </a:r>
            <a:r>
              <a:rPr lang="fr-CH" sz="1400" dirty="0" err="1" smtClean="0"/>
              <a:t>unless</a:t>
            </a:r>
            <a:r>
              <a:rPr lang="fr-CH" sz="1400" dirty="0" smtClean="0"/>
              <a:t> </a:t>
            </a:r>
            <a:r>
              <a:rPr lang="fr-CH" sz="1400" dirty="0" err="1" smtClean="0"/>
              <a:t>otherwise</a:t>
            </a:r>
            <a:r>
              <a:rPr lang="fr-CH" sz="1400" dirty="0" smtClean="0"/>
              <a:t> </a:t>
            </a:r>
            <a:r>
              <a:rPr lang="fr-CH" sz="1400" dirty="0" err="1" smtClean="0"/>
              <a:t>specified</a:t>
            </a:r>
            <a:r>
              <a:rPr lang="fr-CH" sz="1400" dirty="0" smtClean="0"/>
              <a:t>); 3D </a:t>
            </a:r>
            <a:r>
              <a:rPr lang="fr-CH" sz="1400" dirty="0" err="1" smtClean="0"/>
              <a:t>renderings</a:t>
            </a:r>
            <a:r>
              <a:rPr lang="fr-CH" sz="1400" dirty="0" smtClean="0"/>
              <a:t> </a:t>
            </a:r>
            <a:r>
              <a:rPr lang="fr-CH" sz="1400" dirty="0" err="1" smtClean="0"/>
              <a:t>with</a:t>
            </a:r>
            <a:r>
              <a:rPr lang="fr-CH" sz="1400" dirty="0" smtClean="0"/>
              <a:t> Blender</a:t>
            </a:r>
          </a:p>
          <a:p>
            <a:pPr marL="0" indent="0">
              <a:buNone/>
            </a:pPr>
            <a:endParaRPr lang="fr-CH" sz="1400" dirty="0" smtClean="0"/>
          </a:p>
          <a:p>
            <a:pPr marL="0" indent="0">
              <a:buNone/>
            </a:pPr>
            <a:r>
              <a:rPr lang="fr-CH" sz="1400" b="1" dirty="0" smtClean="0"/>
              <a:t>[Archer 2011] </a:t>
            </a:r>
            <a:r>
              <a:rPr lang="fr-CH" sz="1400" dirty="0" smtClean="0">
                <a:hlinkClick r:id="rId3"/>
              </a:rPr>
              <a:t>http</a:t>
            </a:r>
            <a:r>
              <a:rPr lang="fr-CH" sz="1400" dirty="0">
                <a:hlinkClick r:id="rId3"/>
              </a:rPr>
              <a:t>://</a:t>
            </a:r>
            <a:r>
              <a:rPr lang="fr-CH" sz="1400" dirty="0" smtClean="0">
                <a:hlinkClick r:id="rId3"/>
              </a:rPr>
              <a:t>micsymposium.org/mics_2011_proceedings/mics2011_submission_30.pdf</a:t>
            </a:r>
            <a:r>
              <a:rPr lang="fr-CH" sz="1400" dirty="0" smtClean="0"/>
              <a:t> (</a:t>
            </a:r>
            <a:r>
              <a:rPr lang="fr-CH" sz="1400" dirty="0" err="1" smtClean="0"/>
              <a:t>accessed</a:t>
            </a:r>
            <a:r>
              <a:rPr lang="fr-CH" sz="1400" dirty="0" smtClean="0"/>
              <a:t> 11/11/2016)</a:t>
            </a:r>
          </a:p>
          <a:p>
            <a:pPr marL="0" indent="0">
              <a:buNone/>
            </a:pPr>
            <a:endParaRPr lang="fr-CH" sz="1400" dirty="0" smtClean="0"/>
          </a:p>
          <a:p>
            <a:pPr marL="0" indent="0">
              <a:buNone/>
            </a:pPr>
            <a:r>
              <a:rPr lang="fr-CH" sz="1400" b="1" dirty="0" smtClean="0"/>
              <a:t>[</a:t>
            </a:r>
            <a:r>
              <a:rPr lang="fr-CH" sz="1400" b="1" dirty="0" err="1" smtClean="0"/>
              <a:t>Dawkins</a:t>
            </a:r>
            <a:r>
              <a:rPr lang="fr-CH" sz="1400" b="1" dirty="0" smtClean="0"/>
              <a:t> 2012] </a:t>
            </a:r>
            <a:r>
              <a:rPr lang="en-US" sz="1400" dirty="0" smtClean="0"/>
              <a:t>Jeremy </a:t>
            </a:r>
            <a:r>
              <a:rPr lang="en-US" sz="1400" dirty="0"/>
              <a:t>J Dawkins, David M </a:t>
            </a:r>
            <a:r>
              <a:rPr lang="en-US" sz="1400" dirty="0" err="1"/>
              <a:t>Bevly</a:t>
            </a:r>
            <a:r>
              <a:rPr lang="en-US" sz="1400" dirty="0"/>
              <a:t>, and Robert L Jackson. </a:t>
            </a:r>
            <a:r>
              <a:rPr lang="en-US" sz="1400" dirty="0" smtClean="0"/>
              <a:t>Evaluation of </a:t>
            </a:r>
            <a:r>
              <a:rPr lang="en-US" sz="1400" dirty="0"/>
              <a:t>fractal terrain model for vehicle dynamic simulations. </a:t>
            </a:r>
            <a:r>
              <a:rPr lang="en-US" sz="1400" i="1" dirty="0"/>
              <a:t>JOURNAL </a:t>
            </a:r>
            <a:r>
              <a:rPr lang="en-US" sz="1400" i="1" dirty="0" smtClean="0"/>
              <a:t>OF </a:t>
            </a:r>
            <a:r>
              <a:rPr lang="fr-CH" sz="1400" i="1" dirty="0" smtClean="0"/>
              <a:t>TERRAMECHANICS</a:t>
            </a:r>
            <a:r>
              <a:rPr lang="fr-CH" sz="1400" dirty="0"/>
              <a:t>, 49(6</a:t>
            </a:r>
            <a:r>
              <a:rPr lang="fr-CH" sz="1400" dirty="0" smtClean="0"/>
              <a:t>), </a:t>
            </a:r>
            <a:r>
              <a:rPr lang="fr-CH" sz="1400" dirty="0"/>
              <a:t>2012</a:t>
            </a:r>
            <a:r>
              <a:rPr lang="fr-CH" sz="1400" dirty="0" smtClean="0"/>
              <a:t>.</a:t>
            </a:r>
          </a:p>
          <a:p>
            <a:pPr marL="0" indent="0">
              <a:buNone/>
            </a:pPr>
            <a:endParaRPr lang="fr-CH" sz="1400" dirty="0" smtClean="0"/>
          </a:p>
          <a:p>
            <a:pPr marL="0" indent="0">
              <a:buNone/>
            </a:pPr>
            <a:r>
              <a:rPr lang="fr-CH" sz="1400" b="1" dirty="0" smtClean="0"/>
              <a:t>[</a:t>
            </a:r>
            <a:r>
              <a:rPr lang="fr-CH" sz="1400" b="1" dirty="0" err="1"/>
              <a:t>Génevaux</a:t>
            </a:r>
            <a:r>
              <a:rPr lang="fr-CH" sz="1400" b="1" dirty="0"/>
              <a:t> 2013] </a:t>
            </a:r>
            <a:r>
              <a:rPr lang="fr-CH" sz="1400" dirty="0"/>
              <a:t>Jean-David </a:t>
            </a:r>
            <a:r>
              <a:rPr lang="fr-CH" sz="1400" dirty="0" err="1"/>
              <a:t>Genevaux</a:t>
            </a:r>
            <a:r>
              <a:rPr lang="fr-CH" sz="1400" dirty="0"/>
              <a:t>, </a:t>
            </a:r>
            <a:r>
              <a:rPr lang="fr-CH" sz="1400" dirty="0" err="1"/>
              <a:t>Eric</a:t>
            </a:r>
            <a:r>
              <a:rPr lang="fr-CH" sz="1400" dirty="0"/>
              <a:t> </a:t>
            </a:r>
            <a:r>
              <a:rPr lang="fr-CH" sz="1400" dirty="0" err="1"/>
              <a:t>Galin</a:t>
            </a:r>
            <a:r>
              <a:rPr lang="fr-CH" sz="1400" dirty="0"/>
              <a:t>, </a:t>
            </a:r>
            <a:r>
              <a:rPr lang="fr-CH" sz="1400" dirty="0" err="1"/>
              <a:t>Eric</a:t>
            </a:r>
            <a:r>
              <a:rPr lang="fr-CH" sz="1400" dirty="0"/>
              <a:t> </a:t>
            </a:r>
            <a:r>
              <a:rPr lang="fr-CH" sz="1400" dirty="0" err="1"/>
              <a:t>Guerin</a:t>
            </a:r>
            <a:r>
              <a:rPr lang="fr-CH" sz="1400" dirty="0"/>
              <a:t>, Adrien </a:t>
            </a:r>
            <a:r>
              <a:rPr lang="fr-CH" sz="1400" dirty="0" err="1"/>
              <a:t>Peytavie</a:t>
            </a:r>
            <a:r>
              <a:rPr lang="fr-CH" sz="1400" dirty="0"/>
              <a:t>, </a:t>
            </a:r>
            <a:r>
              <a:rPr lang="fr-CH" sz="1400" dirty="0" smtClean="0"/>
              <a:t>and </a:t>
            </a:r>
            <a:r>
              <a:rPr lang="en-US" sz="1400" dirty="0" err="1" smtClean="0"/>
              <a:t>Bedrich</a:t>
            </a:r>
            <a:r>
              <a:rPr lang="en-US" sz="1400" dirty="0" smtClean="0"/>
              <a:t> </a:t>
            </a:r>
            <a:r>
              <a:rPr lang="en-US" sz="1400" dirty="0"/>
              <a:t>Benes</a:t>
            </a:r>
            <a:r>
              <a:rPr lang="en-US" sz="1400" i="1" dirty="0"/>
              <a:t>. </a:t>
            </a:r>
            <a:r>
              <a:rPr lang="en-US" sz="1400" dirty="0"/>
              <a:t>Terrain generation using procedural models based on hydrology. </a:t>
            </a:r>
            <a:r>
              <a:rPr lang="en-US" sz="1400" i="1" dirty="0"/>
              <a:t>ACM Trans. Graph </a:t>
            </a:r>
            <a:r>
              <a:rPr lang="en-US" sz="1400" dirty="0"/>
              <a:t>32, </a:t>
            </a:r>
            <a:r>
              <a:rPr lang="fr-CH" sz="1400" dirty="0"/>
              <a:t>July 2013</a:t>
            </a:r>
            <a:r>
              <a:rPr lang="fr-CH" sz="1400" dirty="0" smtClean="0"/>
              <a:t>.</a:t>
            </a:r>
          </a:p>
          <a:p>
            <a:pPr marL="0" indent="0">
              <a:buNone/>
            </a:pPr>
            <a:endParaRPr lang="fr-CH" sz="1400" dirty="0"/>
          </a:p>
          <a:p>
            <a:pPr marL="0" indent="0">
              <a:buNone/>
            </a:pPr>
            <a:r>
              <a:rPr lang="fr-CH" sz="1400" b="1" dirty="0" smtClean="0"/>
              <a:t>[</a:t>
            </a:r>
            <a:r>
              <a:rPr lang="fr-CH" sz="1400" b="1" dirty="0" err="1" smtClean="0"/>
              <a:t>Kappraff</a:t>
            </a:r>
            <a:r>
              <a:rPr lang="fr-CH" sz="1400" b="1" dirty="0" smtClean="0"/>
              <a:t> 1986] </a:t>
            </a:r>
            <a:r>
              <a:rPr lang="en-US" sz="1400" dirty="0" smtClean="0"/>
              <a:t>Jay </a:t>
            </a:r>
            <a:r>
              <a:rPr lang="en-US" sz="1400" dirty="0" err="1" smtClean="0"/>
              <a:t>Kappraff</a:t>
            </a:r>
            <a:r>
              <a:rPr lang="en-US" sz="1400" dirty="0" smtClean="0"/>
              <a:t>. </a:t>
            </a:r>
            <a:r>
              <a:rPr lang="en-US" sz="1400" dirty="0"/>
              <a:t>The geometry of coastlines: a study in fractals. </a:t>
            </a:r>
            <a:r>
              <a:rPr lang="en-US" sz="1400" i="1" dirty="0" smtClean="0"/>
              <a:t>Computers &amp; </a:t>
            </a:r>
            <a:r>
              <a:rPr lang="en-US" sz="1400" i="1" dirty="0"/>
              <a:t>Mathematics with Applications</a:t>
            </a:r>
            <a:r>
              <a:rPr lang="en-US" sz="1400" dirty="0"/>
              <a:t>, 12(3</a:t>
            </a:r>
            <a:r>
              <a:rPr lang="en-US" sz="1400" dirty="0" smtClean="0"/>
              <a:t>), </a:t>
            </a:r>
            <a:r>
              <a:rPr lang="en-US" sz="1400" dirty="0"/>
              <a:t>1986.</a:t>
            </a:r>
            <a:endParaRPr lang="fr-CH" sz="1400" dirty="0"/>
          </a:p>
          <a:p>
            <a:pPr marL="0" indent="0">
              <a:buNone/>
            </a:pPr>
            <a:endParaRPr lang="fr-CH" sz="1400" dirty="0"/>
          </a:p>
          <a:p>
            <a:pPr marL="0" indent="0">
              <a:buNone/>
            </a:pPr>
            <a:r>
              <a:rPr lang="en-US" sz="1400" b="1" dirty="0"/>
              <a:t>[</a:t>
            </a:r>
            <a:r>
              <a:rPr lang="en-US" sz="1400" b="1" dirty="0" err="1"/>
              <a:t>Libnoise</a:t>
            </a:r>
            <a:r>
              <a:rPr lang="en-US" sz="1400" b="1" dirty="0"/>
              <a:t>] </a:t>
            </a:r>
            <a:r>
              <a:rPr lang="en-US" sz="1400" dirty="0">
                <a:hlinkClick r:id="rId4"/>
              </a:rPr>
              <a:t>http://libnoise.sourceforge.net/</a:t>
            </a:r>
            <a:r>
              <a:rPr lang="en-US" sz="1400" dirty="0"/>
              <a:t> (accessed 11/11/2016)</a:t>
            </a:r>
            <a:endParaRPr lang="fr-CH" sz="1400" dirty="0"/>
          </a:p>
          <a:p>
            <a:pPr marL="0" indent="0">
              <a:buNone/>
            </a:pPr>
            <a:endParaRPr lang="fr-CH" sz="1400" dirty="0"/>
          </a:p>
          <a:p>
            <a:pPr marL="0" indent="0">
              <a:buNone/>
            </a:pPr>
            <a:r>
              <a:rPr lang="en-US" sz="1400" b="1" dirty="0"/>
              <a:t>[Mandelbrot 1977]</a:t>
            </a:r>
            <a:r>
              <a:rPr lang="en-US" sz="1400" dirty="0"/>
              <a:t> Benoit B. Mandelbrot. The Fractal Geometry of Nature. </a:t>
            </a:r>
            <a:r>
              <a:rPr lang="en-US" sz="1400" i="1" dirty="0"/>
              <a:t>W. H. </a:t>
            </a:r>
            <a:r>
              <a:rPr lang="en-US" sz="1400" i="1" dirty="0" smtClean="0"/>
              <a:t>Freeman </a:t>
            </a:r>
            <a:r>
              <a:rPr lang="fr-CH" sz="1400" i="1" dirty="0" smtClean="0"/>
              <a:t>and </a:t>
            </a:r>
            <a:r>
              <a:rPr lang="fr-CH" sz="1400" i="1" dirty="0" err="1"/>
              <a:t>Company</a:t>
            </a:r>
            <a:r>
              <a:rPr lang="fr-CH" sz="1400" i="1" dirty="0"/>
              <a:t>,</a:t>
            </a:r>
            <a:r>
              <a:rPr lang="fr-CH" sz="1400" dirty="0"/>
              <a:t> 1977.</a:t>
            </a:r>
          </a:p>
          <a:p>
            <a:pPr marL="0" indent="0">
              <a:buNone/>
            </a:pPr>
            <a:endParaRPr lang="fr-CH" sz="1400" dirty="0"/>
          </a:p>
          <a:p>
            <a:pPr marL="0" indent="0">
              <a:buNone/>
            </a:pPr>
            <a:r>
              <a:rPr lang="en-US" sz="1400" b="1" dirty="0"/>
              <a:t>[Miller 1986] </a:t>
            </a:r>
            <a:r>
              <a:rPr lang="en-US" sz="1400" dirty="0"/>
              <a:t>Gavin S P Miller. The definition and rendering of terrain maps</a:t>
            </a:r>
            <a:r>
              <a:rPr lang="en-US" sz="1400" i="1" dirty="0"/>
              <a:t>. </a:t>
            </a:r>
            <a:r>
              <a:rPr lang="en-US" sz="1400" i="1" dirty="0" smtClean="0"/>
              <a:t>SIG-GRAPH </a:t>
            </a:r>
            <a:r>
              <a:rPr lang="en-US" sz="1400" i="1" dirty="0" err="1"/>
              <a:t>Comput</a:t>
            </a:r>
            <a:r>
              <a:rPr lang="en-US" sz="1400" i="1" dirty="0"/>
              <a:t>. Graph.</a:t>
            </a:r>
            <a:r>
              <a:rPr lang="en-US" sz="1400" dirty="0"/>
              <a:t>, </a:t>
            </a:r>
            <a:r>
              <a:rPr lang="en-US" sz="1400" dirty="0" smtClean="0"/>
              <a:t>1986.</a:t>
            </a:r>
            <a:endParaRPr lang="fr-CH" sz="1400" dirty="0"/>
          </a:p>
          <a:p>
            <a:endParaRPr lang="fr-CH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5028F0-9C94-4332-9D3D-10FFB42284BD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36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6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References</a:t>
            </a:r>
            <a:r>
              <a:rPr lang="fr-CH" dirty="0" smtClean="0"/>
              <a:t> (2)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sz="1400" b="1" dirty="0" smtClean="0"/>
              <a:t>[</a:t>
            </a:r>
            <a:r>
              <a:rPr lang="fr-CH" sz="1400" b="1" dirty="0" err="1" smtClean="0"/>
              <a:t>Narain</a:t>
            </a:r>
            <a:r>
              <a:rPr lang="fr-CH" sz="1400" b="1" dirty="0" smtClean="0"/>
              <a:t> 2008]  </a:t>
            </a:r>
            <a:r>
              <a:rPr lang="fr-CH" sz="1400" dirty="0" smtClean="0"/>
              <a:t>Rahul </a:t>
            </a:r>
            <a:r>
              <a:rPr lang="fr-CH" sz="1400" dirty="0" err="1"/>
              <a:t>Narain</a:t>
            </a:r>
            <a:r>
              <a:rPr lang="fr-CH" sz="1400" dirty="0"/>
              <a:t>, Jason </a:t>
            </a:r>
            <a:r>
              <a:rPr lang="fr-CH" sz="1400" dirty="0" err="1"/>
              <a:t>Sewall</a:t>
            </a:r>
            <a:r>
              <a:rPr lang="fr-CH" sz="1400" dirty="0"/>
              <a:t>, Mark Carlson, and Ming C. Lin. </a:t>
            </a:r>
            <a:r>
              <a:rPr lang="fr-CH" sz="1400" dirty="0" err="1"/>
              <a:t>Fast</a:t>
            </a:r>
            <a:r>
              <a:rPr lang="fr-CH" sz="1400" dirty="0"/>
              <a:t> </a:t>
            </a:r>
            <a:r>
              <a:rPr lang="fr-CH" sz="1400" dirty="0" smtClean="0"/>
              <a:t>animation </a:t>
            </a:r>
            <a:r>
              <a:rPr lang="en-US" sz="1400" dirty="0" smtClean="0"/>
              <a:t>of </a:t>
            </a:r>
            <a:r>
              <a:rPr lang="en-US" sz="1400" dirty="0"/>
              <a:t>turbulence using energy transport and procedural synthesis. In </a:t>
            </a:r>
            <a:r>
              <a:rPr lang="en-US" sz="1400" i="1" dirty="0" smtClean="0"/>
              <a:t>ACM </a:t>
            </a:r>
            <a:r>
              <a:rPr lang="fr-CH" sz="1400" i="1" dirty="0" smtClean="0"/>
              <a:t>SIGGRAPH </a:t>
            </a:r>
            <a:r>
              <a:rPr lang="fr-CH" sz="1400" i="1" dirty="0"/>
              <a:t>Asia 2008 </a:t>
            </a:r>
            <a:r>
              <a:rPr lang="fr-CH" sz="1400" i="1" dirty="0" err="1" smtClean="0"/>
              <a:t>Papers</a:t>
            </a:r>
            <a:r>
              <a:rPr lang="nn-NO" sz="1400" dirty="0" smtClean="0"/>
              <a:t>, </a:t>
            </a:r>
            <a:r>
              <a:rPr lang="nn-NO" sz="1400" dirty="0"/>
              <a:t>NY, USA, 2008. ACM.</a:t>
            </a:r>
            <a:endParaRPr lang="fr-CH" sz="1400" b="1" dirty="0" smtClean="0"/>
          </a:p>
          <a:p>
            <a:pPr marL="0" indent="0">
              <a:buNone/>
            </a:pPr>
            <a:endParaRPr lang="fr-CH" sz="1400" b="1" dirty="0" smtClean="0"/>
          </a:p>
          <a:p>
            <a:pPr marL="0" indent="0">
              <a:buNone/>
            </a:pPr>
            <a:r>
              <a:rPr lang="fr-CH" sz="1400" b="1" dirty="0" smtClean="0"/>
              <a:t>[</a:t>
            </a:r>
            <a:r>
              <a:rPr lang="fr-CH" sz="1400" b="1" dirty="0" err="1"/>
              <a:t>Perlin</a:t>
            </a:r>
            <a:r>
              <a:rPr lang="fr-CH" sz="1400" b="1" dirty="0"/>
              <a:t> 1985]</a:t>
            </a:r>
            <a:r>
              <a:rPr lang="fr-CH" sz="1400" dirty="0"/>
              <a:t> Ken </a:t>
            </a:r>
            <a:r>
              <a:rPr lang="fr-CH" sz="1400" dirty="0" err="1"/>
              <a:t>Perlin</a:t>
            </a:r>
            <a:r>
              <a:rPr lang="fr-CH" sz="1400" dirty="0"/>
              <a:t>. An image </a:t>
            </a:r>
            <a:r>
              <a:rPr lang="fr-CH" sz="1400" dirty="0" err="1"/>
              <a:t>synthesizer</a:t>
            </a:r>
            <a:r>
              <a:rPr lang="fr-CH" sz="1400" dirty="0"/>
              <a:t>. </a:t>
            </a:r>
            <a:r>
              <a:rPr lang="fr-CH" sz="1400" i="1" dirty="0"/>
              <a:t>SIGGRAPH Comput. Graph</a:t>
            </a:r>
            <a:r>
              <a:rPr lang="fr-CH" sz="1400" dirty="0"/>
              <a:t>. July 1985.</a:t>
            </a:r>
          </a:p>
          <a:p>
            <a:endParaRPr lang="fr-CH" sz="1400" dirty="0"/>
          </a:p>
          <a:p>
            <a:pPr marL="0" indent="0">
              <a:buNone/>
            </a:pPr>
            <a:r>
              <a:rPr lang="fr-CH" sz="1400" b="1" dirty="0" smtClean="0"/>
              <a:t>[</a:t>
            </a:r>
            <a:r>
              <a:rPr lang="fr-CH" sz="1400" b="1" dirty="0" err="1" smtClean="0"/>
              <a:t>Perlin</a:t>
            </a:r>
            <a:r>
              <a:rPr lang="fr-CH" sz="1400" b="1" dirty="0" smtClean="0"/>
              <a:t> 2001]</a:t>
            </a:r>
            <a:r>
              <a:rPr lang="fr-CH" sz="1400" dirty="0" smtClean="0"/>
              <a:t> </a:t>
            </a:r>
            <a:r>
              <a:rPr lang="fr-CH" sz="1400" dirty="0"/>
              <a:t>Ken </a:t>
            </a:r>
            <a:r>
              <a:rPr lang="fr-CH" sz="1400" dirty="0" err="1"/>
              <a:t>Perlin</a:t>
            </a:r>
            <a:r>
              <a:rPr lang="fr-CH" sz="1400" dirty="0"/>
              <a:t>. Noise Hardware. </a:t>
            </a:r>
            <a:r>
              <a:rPr lang="fr-CH" sz="1400" i="1" dirty="0"/>
              <a:t>SIGGRAPH Course Notes</a:t>
            </a:r>
            <a:r>
              <a:rPr lang="fr-CH" sz="1400" dirty="0"/>
              <a:t>, 2001</a:t>
            </a:r>
            <a:r>
              <a:rPr lang="fr-CH" sz="1400" dirty="0" smtClean="0"/>
              <a:t>.</a:t>
            </a:r>
          </a:p>
          <a:p>
            <a:pPr marL="0" indent="0">
              <a:buNone/>
            </a:pPr>
            <a:endParaRPr lang="fr-CH" sz="1400" dirty="0"/>
          </a:p>
          <a:p>
            <a:pPr marL="0" indent="0">
              <a:buNone/>
            </a:pPr>
            <a:r>
              <a:rPr lang="fr-CH" sz="1400" b="1" dirty="0" smtClean="0"/>
              <a:t>[</a:t>
            </a:r>
            <a:r>
              <a:rPr lang="fr-CH" sz="1400" b="1" dirty="0" err="1" smtClean="0"/>
              <a:t>Smelik</a:t>
            </a:r>
            <a:r>
              <a:rPr lang="fr-CH" sz="1400" b="1" dirty="0" smtClean="0"/>
              <a:t> 2009]</a:t>
            </a:r>
            <a:r>
              <a:rPr lang="fr-CH" sz="1400" dirty="0" smtClean="0"/>
              <a:t> Ruben </a:t>
            </a:r>
            <a:r>
              <a:rPr lang="fr-CH" sz="1400" dirty="0"/>
              <a:t>M. </a:t>
            </a:r>
            <a:r>
              <a:rPr lang="fr-CH" sz="1400" dirty="0" err="1"/>
              <a:t>Smelik</a:t>
            </a:r>
            <a:r>
              <a:rPr lang="fr-CH" sz="1400" dirty="0"/>
              <a:t>, Tim </a:t>
            </a:r>
            <a:r>
              <a:rPr lang="fr-CH" sz="1400" dirty="0" err="1"/>
              <a:t>Tutenel</a:t>
            </a:r>
            <a:r>
              <a:rPr lang="fr-CH" sz="1400" dirty="0"/>
              <a:t>, </a:t>
            </a:r>
            <a:r>
              <a:rPr lang="fr-CH" sz="1400" dirty="0" err="1"/>
              <a:t>Klaas</a:t>
            </a:r>
            <a:r>
              <a:rPr lang="fr-CH" sz="1400" dirty="0"/>
              <a:t> Jan de </a:t>
            </a:r>
            <a:r>
              <a:rPr lang="fr-CH" sz="1400" dirty="0" err="1"/>
              <a:t>Kraker</a:t>
            </a:r>
            <a:r>
              <a:rPr lang="fr-CH" sz="1400" dirty="0"/>
              <a:t>, and Rafael </a:t>
            </a:r>
            <a:r>
              <a:rPr lang="fr-CH" sz="1400" dirty="0" err="1" smtClean="0"/>
              <a:t>Bidarra</a:t>
            </a:r>
            <a:r>
              <a:rPr lang="fr-CH" sz="1400" dirty="0" smtClean="0"/>
              <a:t>. </a:t>
            </a:r>
            <a:r>
              <a:rPr lang="en-US" sz="1400" dirty="0" smtClean="0"/>
              <a:t>A </a:t>
            </a:r>
            <a:r>
              <a:rPr lang="en-US" sz="1400" dirty="0"/>
              <a:t>case study on procedural modeling of geo-typical southern </a:t>
            </a:r>
            <a:r>
              <a:rPr lang="en-US" sz="1400" dirty="0" smtClean="0"/>
              <a:t>Afghanistan terrain</a:t>
            </a:r>
            <a:r>
              <a:rPr lang="en-US" sz="1400" dirty="0"/>
              <a:t>. In </a:t>
            </a:r>
            <a:r>
              <a:rPr lang="en-US" sz="1400" i="1" dirty="0"/>
              <a:t>Proceedings of IMAGE 2009</a:t>
            </a:r>
            <a:r>
              <a:rPr lang="en-US" sz="1400" dirty="0"/>
              <a:t>, </a:t>
            </a:r>
            <a:r>
              <a:rPr lang="en-US" sz="1400" dirty="0" err="1"/>
              <a:t>St.Louis</a:t>
            </a:r>
            <a:r>
              <a:rPr lang="en-US" sz="1400" dirty="0"/>
              <a:t>, Missouri, </a:t>
            </a:r>
            <a:r>
              <a:rPr lang="en-US" sz="1400" dirty="0" err="1"/>
              <a:t>jul</a:t>
            </a:r>
            <a:r>
              <a:rPr lang="en-US" sz="1400" dirty="0"/>
              <a:t> 2009.</a:t>
            </a:r>
            <a:endParaRPr lang="fr-CH" sz="1400" dirty="0"/>
          </a:p>
          <a:p>
            <a:endParaRPr lang="fr-CH" sz="1400" dirty="0"/>
          </a:p>
          <a:p>
            <a:pPr marL="0" indent="0">
              <a:buNone/>
            </a:pPr>
            <a:r>
              <a:rPr lang="en-US" sz="1400" b="1" dirty="0"/>
              <a:t>[Worley 96]</a:t>
            </a:r>
            <a:r>
              <a:rPr lang="en-US" sz="1400" dirty="0"/>
              <a:t> Steven Worley. A cellular texture basis function. In Proceedings of </a:t>
            </a:r>
            <a:r>
              <a:rPr lang="en-US" sz="1400" dirty="0" smtClean="0"/>
              <a:t>the </a:t>
            </a:r>
            <a:r>
              <a:rPr lang="fr-CH" sz="1400" dirty="0" smtClean="0"/>
              <a:t>23rd </a:t>
            </a:r>
            <a:r>
              <a:rPr lang="fr-CH" sz="1400" dirty="0" err="1"/>
              <a:t>Annual</a:t>
            </a:r>
            <a:r>
              <a:rPr lang="fr-CH" sz="1400" dirty="0"/>
              <a:t> </a:t>
            </a:r>
            <a:r>
              <a:rPr lang="fr-CH" sz="1400" dirty="0" err="1"/>
              <a:t>Conference</a:t>
            </a:r>
            <a:r>
              <a:rPr lang="fr-CH" sz="1400" dirty="0"/>
              <a:t> on Computer Graphics and Interactive </a:t>
            </a:r>
            <a:r>
              <a:rPr lang="fr-CH" sz="1400" dirty="0" smtClean="0"/>
              <a:t>Techniques, </a:t>
            </a:r>
            <a:r>
              <a:rPr lang="fr-CH" sz="1400" i="1" dirty="0" smtClean="0"/>
              <a:t>SIGGRAPH </a:t>
            </a:r>
            <a:r>
              <a:rPr lang="fr-CH" sz="1400" i="1" dirty="0"/>
              <a:t>'96</a:t>
            </a:r>
            <a:r>
              <a:rPr lang="fr-CH" sz="1400" dirty="0"/>
              <a:t>, ACM.</a:t>
            </a:r>
          </a:p>
          <a:p>
            <a:endParaRPr lang="fr-CH" sz="1400" dirty="0"/>
          </a:p>
          <a:p>
            <a:pPr marL="0" indent="0">
              <a:buNone/>
            </a:pPr>
            <a:r>
              <a:rPr lang="fr-CH" sz="1400" b="1" dirty="0"/>
              <a:t>[Zhou 2007]</a:t>
            </a:r>
            <a:r>
              <a:rPr lang="fr-CH" sz="1400" dirty="0"/>
              <a:t> Howard Zhou, </a:t>
            </a:r>
            <a:r>
              <a:rPr lang="fr-CH" sz="1400" dirty="0" err="1"/>
              <a:t>Jie</a:t>
            </a:r>
            <a:r>
              <a:rPr lang="fr-CH" sz="1400" dirty="0"/>
              <a:t> Sun, Greg </a:t>
            </a:r>
            <a:r>
              <a:rPr lang="fr-CH" sz="1400" dirty="0" err="1"/>
              <a:t>Turk</a:t>
            </a:r>
            <a:r>
              <a:rPr lang="fr-CH" sz="1400" dirty="0"/>
              <a:t>, and James M. </a:t>
            </a:r>
            <a:r>
              <a:rPr lang="fr-CH" sz="1400" dirty="0" err="1"/>
              <a:t>Rehg</a:t>
            </a:r>
            <a:r>
              <a:rPr lang="fr-CH" sz="1400" dirty="0"/>
              <a:t>. Terrain </a:t>
            </a:r>
            <a:r>
              <a:rPr lang="fr-CH" sz="1400" dirty="0" err="1" smtClean="0"/>
              <a:t>synthesis</a:t>
            </a:r>
            <a:r>
              <a:rPr lang="fr-CH" sz="1400" dirty="0" smtClean="0"/>
              <a:t> </a:t>
            </a:r>
            <a:r>
              <a:rPr lang="en-US" sz="1400" dirty="0" smtClean="0"/>
              <a:t>from </a:t>
            </a:r>
            <a:r>
              <a:rPr lang="en-US" sz="1400" dirty="0"/>
              <a:t>digital elevation models. </a:t>
            </a:r>
            <a:r>
              <a:rPr lang="en-US" sz="1400" i="1" dirty="0"/>
              <a:t>IEEE Transactions on Visualization </a:t>
            </a:r>
            <a:r>
              <a:rPr lang="en-US" sz="1400" i="1" dirty="0" smtClean="0"/>
              <a:t>and Computer </a:t>
            </a:r>
            <a:r>
              <a:rPr lang="en-US" sz="1400" i="1" dirty="0"/>
              <a:t>Graphics</a:t>
            </a:r>
            <a:r>
              <a:rPr lang="en-US" sz="1400" dirty="0"/>
              <a:t>, July/August 2007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566A3-6284-4292-9ADC-3498CBDA9DED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37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00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Procedural</a:t>
            </a:r>
            <a:r>
              <a:rPr lang="fr-CH" dirty="0" smtClean="0"/>
              <a:t> </a:t>
            </a:r>
            <a:r>
              <a:rPr lang="fr-CH" dirty="0" err="1" smtClean="0"/>
              <a:t>generation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50" y="1403350"/>
            <a:ext cx="8416230" cy="4708525"/>
          </a:xfrm>
        </p:spPr>
        <p:txBody>
          <a:bodyPr/>
          <a:lstStyle/>
          <a:p>
            <a:r>
              <a:rPr lang="fr-CH" dirty="0" err="1" smtClean="0"/>
              <a:t>Random</a:t>
            </a:r>
            <a:r>
              <a:rPr lang="fr-CH" dirty="0" smtClean="0"/>
              <a:t> but </a:t>
            </a:r>
            <a:r>
              <a:rPr lang="fr-CH" dirty="0" err="1" smtClean="0"/>
              <a:t>structured</a:t>
            </a:r>
            <a:r>
              <a:rPr lang="fr-CH" dirty="0" smtClean="0"/>
              <a:t>:</a:t>
            </a:r>
          </a:p>
          <a:p>
            <a:pPr lvl="1"/>
            <a:r>
              <a:rPr lang="fr-CH" dirty="0" smtClean="0"/>
              <a:t>Use </a:t>
            </a:r>
            <a:r>
              <a:rPr lang="fr-CH" dirty="0" err="1" smtClean="0"/>
              <a:t>algorithms</a:t>
            </a:r>
            <a:r>
              <a:rPr lang="fr-CH" dirty="0" smtClean="0"/>
              <a:t> to </a:t>
            </a:r>
            <a:r>
              <a:rPr lang="fr-CH" dirty="0" err="1" smtClean="0"/>
              <a:t>generate</a:t>
            </a:r>
            <a:r>
              <a:rPr lang="fr-CH" dirty="0" smtClean="0"/>
              <a:t> content</a:t>
            </a:r>
          </a:p>
          <a:p>
            <a:pPr lvl="1"/>
            <a:r>
              <a:rPr lang="fr-CH" dirty="0" smtClean="0"/>
              <a:t>Save </a:t>
            </a:r>
            <a:r>
              <a:rPr lang="fr-CH" dirty="0" err="1" smtClean="0"/>
              <a:t>human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endParaRPr lang="fr-CH" dirty="0" smtClean="0"/>
          </a:p>
          <a:p>
            <a:pPr lvl="1"/>
            <a:r>
              <a:rPr lang="fr-CH" dirty="0" smtClean="0"/>
              <a:t>Save computer memory</a:t>
            </a:r>
          </a:p>
          <a:p>
            <a:r>
              <a:rPr lang="fr-CH" dirty="0" err="1"/>
              <a:t>Generation</a:t>
            </a:r>
            <a:r>
              <a:rPr lang="fr-CH" dirty="0"/>
              <a:t> of </a:t>
            </a:r>
            <a:r>
              <a:rPr lang="fr-CH" dirty="0" err="1"/>
              <a:t>names</a:t>
            </a:r>
            <a:r>
              <a:rPr lang="fr-CH" dirty="0"/>
              <a:t>, </a:t>
            </a:r>
            <a:r>
              <a:rPr lang="fr-CH" dirty="0" err="1" smtClean="0"/>
              <a:t>labyrinths</a:t>
            </a:r>
            <a:r>
              <a:rPr lang="fr-CH" dirty="0" smtClean="0"/>
              <a:t>, </a:t>
            </a:r>
            <a:r>
              <a:rPr lang="fr-CH" dirty="0"/>
              <a:t>donjons, bricks</a:t>
            </a:r>
            <a:r>
              <a:rPr lang="fr-CH" dirty="0" smtClean="0"/>
              <a:t>, music,</a:t>
            </a:r>
            <a:r>
              <a:rPr lang="fr-CH" dirty="0"/>
              <a:t> textures, </a:t>
            </a:r>
            <a:r>
              <a:rPr lang="fr-CH" dirty="0" err="1"/>
              <a:t>vegetation</a:t>
            </a:r>
            <a:r>
              <a:rPr lang="fr-CH" dirty="0"/>
              <a:t>, </a:t>
            </a:r>
            <a:r>
              <a:rPr lang="fr-CH" dirty="0" err="1"/>
              <a:t>landscapes</a:t>
            </a:r>
            <a:r>
              <a:rPr lang="fr-CH" dirty="0"/>
              <a:t>, </a:t>
            </a:r>
            <a:r>
              <a:rPr lang="fr-CH" dirty="0" err="1"/>
              <a:t>cities</a:t>
            </a:r>
            <a:r>
              <a:rPr lang="fr-CH" dirty="0"/>
              <a:t>, </a:t>
            </a:r>
            <a:r>
              <a:rPr lang="fr-CH" dirty="0" smtClean="0"/>
              <a:t>…</a:t>
            </a:r>
          </a:p>
          <a:p>
            <a:r>
              <a:rPr lang="fr-CH" dirty="0" err="1" smtClean="0"/>
              <a:t>Industrial</a:t>
            </a:r>
            <a:r>
              <a:rPr lang="fr-CH" dirty="0" smtClean="0"/>
              <a:t> applications: </a:t>
            </a:r>
            <a:r>
              <a:rPr lang="fr-CH" dirty="0" err="1" smtClean="0"/>
              <a:t>Vehicle</a:t>
            </a:r>
            <a:r>
              <a:rPr lang="fr-CH" dirty="0" smtClean="0"/>
              <a:t> </a:t>
            </a:r>
            <a:r>
              <a:rPr lang="fr-CH" dirty="0" err="1" smtClean="0"/>
              <a:t>dynamics</a:t>
            </a:r>
            <a:r>
              <a:rPr lang="fr-CH" sz="2000" dirty="0" smtClean="0"/>
              <a:t>[</a:t>
            </a:r>
            <a:r>
              <a:rPr lang="fr-CH" sz="2000" dirty="0" err="1" smtClean="0"/>
              <a:t>Dawkins</a:t>
            </a:r>
            <a:r>
              <a:rPr lang="fr-CH" sz="2000" dirty="0" smtClean="0"/>
              <a:t> 2012], </a:t>
            </a:r>
            <a:r>
              <a:rPr lang="fr-CH" dirty="0" err="1" smtClean="0"/>
              <a:t>military</a:t>
            </a:r>
            <a:r>
              <a:rPr lang="fr-CH" dirty="0" smtClean="0"/>
              <a:t> training</a:t>
            </a:r>
            <a:r>
              <a:rPr lang="fr-CH" sz="2000" dirty="0" smtClean="0"/>
              <a:t>[</a:t>
            </a:r>
            <a:r>
              <a:rPr lang="fr-CH" sz="2000" dirty="0" err="1" smtClean="0"/>
              <a:t>Smelik</a:t>
            </a:r>
            <a:r>
              <a:rPr lang="fr-CH" sz="2000" dirty="0" smtClean="0"/>
              <a:t> 2009]</a:t>
            </a:r>
            <a:r>
              <a:rPr lang="fr-CH" dirty="0" smtClean="0"/>
              <a:t>, …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736BF3-640F-4737-99F0-371F5CA43E10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  <p:pic>
        <p:nvPicPr>
          <p:cNvPr id="7" name="mov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3702" y="1196752"/>
            <a:ext cx="2388778" cy="23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Procedural</a:t>
            </a:r>
            <a:r>
              <a:rPr lang="fr-CH" dirty="0" smtClean="0"/>
              <a:t> </a:t>
            </a:r>
            <a:r>
              <a:rPr lang="fr-CH" dirty="0" err="1" smtClean="0"/>
              <a:t>generation</a:t>
            </a:r>
            <a:r>
              <a:rPr lang="fr-CH" dirty="0" smtClean="0"/>
              <a:t> (2)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CB06F-123F-49B6-B572-0CF1525D9BAA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26" y="1230402"/>
            <a:ext cx="5524500" cy="304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9" y="3174219"/>
            <a:ext cx="3009684" cy="29156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85" y="3356992"/>
            <a:ext cx="3858819" cy="27563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" y="1853541"/>
            <a:ext cx="6821079" cy="383685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05640"/>
            <a:ext cx="6847585" cy="38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6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Coherent</a:t>
            </a:r>
            <a:r>
              <a:rPr lang="fr-CH" dirty="0" smtClean="0"/>
              <a:t> noise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912D11-597E-438C-A1E1-B20217621883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6</a:t>
            </a:fld>
            <a:endParaRPr lang="fr-FR" alt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76250" y="2708919"/>
            <a:ext cx="6327998" cy="3402955"/>
          </a:xfrm>
        </p:spPr>
        <p:txBody>
          <a:bodyPr/>
          <a:lstStyle/>
          <a:p>
            <a:r>
              <a:rPr lang="fr-CH" dirty="0" err="1" smtClean="0"/>
              <a:t>Replicable</a:t>
            </a:r>
            <a:endParaRPr lang="fr-CH" dirty="0" smtClean="0"/>
          </a:p>
          <a:p>
            <a:r>
              <a:rPr lang="fr-CH" dirty="0"/>
              <a:t>A </a:t>
            </a:r>
            <a:r>
              <a:rPr lang="fr-CH" dirty="0" err="1"/>
              <a:t>small</a:t>
            </a:r>
            <a:r>
              <a:rPr lang="fr-CH" dirty="0"/>
              <a:t> </a:t>
            </a:r>
            <a:r>
              <a:rPr lang="fr-CH" dirty="0" err="1"/>
              <a:t>displacement</a:t>
            </a:r>
            <a:r>
              <a:rPr lang="fr-CH" dirty="0"/>
              <a:t> </a:t>
            </a:r>
            <a:r>
              <a:rPr lang="fr-CH" dirty="0" err="1"/>
              <a:t>results</a:t>
            </a:r>
            <a:r>
              <a:rPr lang="fr-CH" dirty="0"/>
              <a:t> in a </a:t>
            </a:r>
            <a:r>
              <a:rPr lang="fr-CH" dirty="0" err="1"/>
              <a:t>small</a:t>
            </a:r>
            <a:r>
              <a:rPr lang="fr-CH" dirty="0"/>
              <a:t> variation of </a:t>
            </a:r>
            <a:r>
              <a:rPr lang="fr-CH" dirty="0" err="1" smtClean="0"/>
              <a:t>height</a:t>
            </a:r>
            <a:endParaRPr lang="fr-CH" dirty="0" smtClean="0"/>
          </a:p>
          <a:p>
            <a:r>
              <a:rPr lang="fr-CH" dirty="0" smtClean="0"/>
              <a:t>A large </a:t>
            </a:r>
            <a:r>
              <a:rPr lang="fr-CH" dirty="0" err="1" smtClean="0"/>
              <a:t>displacement</a:t>
            </a:r>
            <a:r>
              <a:rPr lang="fr-CH" dirty="0" smtClean="0"/>
              <a:t> </a:t>
            </a:r>
            <a:r>
              <a:rPr lang="fr-CH" dirty="0" err="1" smtClean="0"/>
              <a:t>results</a:t>
            </a:r>
            <a:r>
              <a:rPr lang="fr-CH" dirty="0" smtClean="0"/>
              <a:t> in a </a:t>
            </a:r>
            <a:r>
              <a:rPr lang="fr-CH" dirty="0" err="1" smtClean="0"/>
              <a:t>random</a:t>
            </a:r>
            <a:r>
              <a:rPr lang="fr-CH" dirty="0" smtClean="0"/>
              <a:t> variation of </a:t>
            </a:r>
            <a:r>
              <a:rPr lang="fr-CH" dirty="0" err="1" smtClean="0"/>
              <a:t>height</a:t>
            </a:r>
            <a:endParaRPr lang="fr-CH" dirty="0" smtClean="0"/>
          </a:p>
        </p:txBody>
      </p:sp>
      <p:sp>
        <p:nvSpPr>
          <p:cNvPr id="9" name="Forme libre 8"/>
          <p:cNvSpPr/>
          <p:nvPr/>
        </p:nvSpPr>
        <p:spPr>
          <a:xfrm>
            <a:off x="1475656" y="1530500"/>
            <a:ext cx="5780868" cy="663380"/>
          </a:xfrm>
          <a:custGeom>
            <a:avLst/>
            <a:gdLst>
              <a:gd name="connsiteX0" fmla="*/ 0 w 5780868"/>
              <a:gd name="connsiteY0" fmla="*/ 662565 h 663380"/>
              <a:gd name="connsiteX1" fmla="*/ 495946 w 5780868"/>
              <a:gd name="connsiteY1" fmla="*/ 104626 h 663380"/>
              <a:gd name="connsiteX2" fmla="*/ 1146875 w 5780868"/>
              <a:gd name="connsiteY2" fmla="*/ 585074 h 663380"/>
              <a:gd name="connsiteX3" fmla="*/ 1704814 w 5780868"/>
              <a:gd name="connsiteY3" fmla="*/ 445589 h 663380"/>
              <a:gd name="connsiteX4" fmla="*/ 1952787 w 5780868"/>
              <a:gd name="connsiteY4" fmla="*/ 662565 h 663380"/>
              <a:gd name="connsiteX5" fmla="*/ 2216258 w 5780868"/>
              <a:gd name="connsiteY5" fmla="*/ 523081 h 663380"/>
              <a:gd name="connsiteX6" fmla="*/ 2991173 w 5780868"/>
              <a:gd name="connsiteY6" fmla="*/ 616070 h 663380"/>
              <a:gd name="connsiteX7" fmla="*/ 3425126 w 5780868"/>
              <a:gd name="connsiteY7" fmla="*/ 213114 h 663380"/>
              <a:gd name="connsiteX8" fmla="*/ 3921071 w 5780868"/>
              <a:gd name="connsiteY8" fmla="*/ 182118 h 663380"/>
              <a:gd name="connsiteX9" fmla="*/ 4401519 w 5780868"/>
              <a:gd name="connsiteY9" fmla="*/ 166620 h 663380"/>
              <a:gd name="connsiteX10" fmla="*/ 4525505 w 5780868"/>
              <a:gd name="connsiteY10" fmla="*/ 11636 h 663380"/>
              <a:gd name="connsiteX11" fmla="*/ 5083444 w 5780868"/>
              <a:gd name="connsiteY11" fmla="*/ 523081 h 663380"/>
              <a:gd name="connsiteX12" fmla="*/ 5780868 w 5780868"/>
              <a:gd name="connsiteY12" fmla="*/ 507582 h 66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80868" h="663380">
                <a:moveTo>
                  <a:pt x="0" y="662565"/>
                </a:moveTo>
                <a:cubicBezTo>
                  <a:pt x="152400" y="390053"/>
                  <a:pt x="304800" y="117541"/>
                  <a:pt x="495946" y="104626"/>
                </a:cubicBezTo>
                <a:cubicBezTo>
                  <a:pt x="687092" y="91711"/>
                  <a:pt x="945397" y="528247"/>
                  <a:pt x="1146875" y="585074"/>
                </a:cubicBezTo>
                <a:cubicBezTo>
                  <a:pt x="1348353" y="641901"/>
                  <a:pt x="1570495" y="432674"/>
                  <a:pt x="1704814" y="445589"/>
                </a:cubicBezTo>
                <a:cubicBezTo>
                  <a:pt x="1839133" y="458504"/>
                  <a:pt x="1867546" y="649650"/>
                  <a:pt x="1952787" y="662565"/>
                </a:cubicBezTo>
                <a:cubicBezTo>
                  <a:pt x="2038028" y="675480"/>
                  <a:pt x="2043194" y="530830"/>
                  <a:pt x="2216258" y="523081"/>
                </a:cubicBezTo>
                <a:cubicBezTo>
                  <a:pt x="2389322" y="515332"/>
                  <a:pt x="2789695" y="667731"/>
                  <a:pt x="2991173" y="616070"/>
                </a:cubicBezTo>
                <a:cubicBezTo>
                  <a:pt x="3192651" y="564409"/>
                  <a:pt x="3270143" y="285439"/>
                  <a:pt x="3425126" y="213114"/>
                </a:cubicBezTo>
                <a:cubicBezTo>
                  <a:pt x="3580109" y="140789"/>
                  <a:pt x="3758339" y="189867"/>
                  <a:pt x="3921071" y="182118"/>
                </a:cubicBezTo>
                <a:cubicBezTo>
                  <a:pt x="4083803" y="174369"/>
                  <a:pt x="4300780" y="195034"/>
                  <a:pt x="4401519" y="166620"/>
                </a:cubicBezTo>
                <a:cubicBezTo>
                  <a:pt x="4502258" y="138206"/>
                  <a:pt x="4411851" y="-47774"/>
                  <a:pt x="4525505" y="11636"/>
                </a:cubicBezTo>
                <a:cubicBezTo>
                  <a:pt x="4639159" y="71046"/>
                  <a:pt x="4874217" y="440423"/>
                  <a:pt x="5083444" y="523081"/>
                </a:cubicBezTo>
                <a:cubicBezTo>
                  <a:pt x="5292671" y="605739"/>
                  <a:pt x="5700793" y="525663"/>
                  <a:pt x="5780868" y="5075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578059"/>
            <a:ext cx="2138086" cy="21380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97" y="2747974"/>
            <a:ext cx="2125935" cy="213040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01" y="325029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From</a:t>
            </a:r>
            <a:r>
              <a:rPr lang="fr-CH" dirty="0" smtClean="0"/>
              <a:t> noise to terrain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50" y="1403350"/>
            <a:ext cx="8488238" cy="4708525"/>
          </a:xfrm>
        </p:spPr>
        <p:txBody>
          <a:bodyPr/>
          <a:lstStyle/>
          <a:p>
            <a:r>
              <a:rPr lang="fr-CH" dirty="0" err="1"/>
              <a:t>Map</a:t>
            </a:r>
            <a:r>
              <a:rPr lang="fr-CH" dirty="0"/>
              <a:t> value to </a:t>
            </a:r>
            <a:r>
              <a:rPr lang="fr-CH" dirty="0" err="1"/>
              <a:t>height</a:t>
            </a:r>
            <a:endParaRPr lang="fr-CH" dirty="0"/>
          </a:p>
          <a:p>
            <a:pPr lvl="1"/>
            <a:r>
              <a:rPr lang="fr-CH" dirty="0" err="1">
                <a:sym typeface="Wingdings" panose="05000000000000000000" pitchFamily="2" charset="2"/>
              </a:rPr>
              <a:t>Colorscale</a:t>
            </a:r>
            <a:r>
              <a:rPr lang="fr-CH" dirty="0">
                <a:sym typeface="Wingdings" panose="05000000000000000000" pitchFamily="2" charset="2"/>
              </a:rPr>
              <a:t> (2D model) or </a:t>
            </a:r>
            <a:r>
              <a:rPr lang="fr-CH" dirty="0" err="1">
                <a:sym typeface="Wingdings" panose="05000000000000000000" pitchFamily="2" charset="2"/>
              </a:rPr>
              <a:t>meshed</a:t>
            </a:r>
            <a:r>
              <a:rPr lang="fr-CH" dirty="0">
                <a:sym typeface="Wingdings" panose="05000000000000000000" pitchFamily="2" charset="2"/>
              </a:rPr>
              <a:t> terrain (3D model</a:t>
            </a:r>
            <a:r>
              <a:rPr lang="fr-CH" dirty="0" smtClean="0">
                <a:sym typeface="Wingdings" panose="05000000000000000000" pitchFamily="2" charset="2"/>
              </a:rPr>
              <a:t>)</a:t>
            </a:r>
          </a:p>
          <a:p>
            <a:pPr lvl="1"/>
            <a:endParaRPr lang="fr-CH" dirty="0">
              <a:sym typeface="Wingdings" panose="05000000000000000000" pitchFamily="2" charset="2"/>
            </a:endParaRPr>
          </a:p>
          <a:p>
            <a:pPr lvl="1"/>
            <a:endParaRPr lang="fr-CH" dirty="0" smtClean="0">
              <a:sym typeface="Wingdings" panose="05000000000000000000" pitchFamily="2" charset="2"/>
            </a:endParaRPr>
          </a:p>
          <a:p>
            <a:pPr lvl="1"/>
            <a:endParaRPr lang="fr-CH" dirty="0">
              <a:sym typeface="Wingdings" panose="05000000000000000000" pitchFamily="2" charset="2"/>
            </a:endParaRPr>
          </a:p>
          <a:p>
            <a:pPr lvl="1"/>
            <a:endParaRPr lang="fr-CH" dirty="0" smtClean="0">
              <a:sym typeface="Wingdings" panose="05000000000000000000" pitchFamily="2" charset="2"/>
            </a:endParaRPr>
          </a:p>
          <a:p>
            <a:pPr lvl="1"/>
            <a:endParaRPr lang="fr-CH" dirty="0">
              <a:sym typeface="Wingdings" panose="05000000000000000000" pitchFamily="2" charset="2"/>
            </a:endParaRPr>
          </a:p>
          <a:p>
            <a:pPr lvl="1"/>
            <a:endParaRPr lang="fr-CH" dirty="0" smtClean="0">
              <a:sym typeface="Wingdings" panose="05000000000000000000" pitchFamily="2" charset="2"/>
            </a:endParaRPr>
          </a:p>
          <a:p>
            <a:pPr lvl="1"/>
            <a:r>
              <a:rPr lang="fr-CH" dirty="0" err="1">
                <a:sym typeface="Wingdings" panose="05000000000000000000" pitchFamily="2" charset="2"/>
              </a:rPr>
              <a:t>Need</a:t>
            </a:r>
            <a:r>
              <a:rPr lang="fr-CH" dirty="0">
                <a:sym typeface="Wingdings" panose="05000000000000000000" pitchFamily="2" charset="2"/>
              </a:rPr>
              <a:t> 3D </a:t>
            </a:r>
            <a:r>
              <a:rPr lang="fr-CH" dirty="0" err="1">
                <a:sym typeface="Wingdings" panose="05000000000000000000" pitchFamily="2" charset="2"/>
              </a:rPr>
              <a:t>height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map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>
                <a:sym typeface="Wingdings" panose="05000000000000000000" pitchFamily="2" charset="2"/>
              </a:rPr>
              <a:t>for </a:t>
            </a:r>
            <a:r>
              <a:rPr lang="fr-CH" dirty="0" err="1">
                <a:sym typeface="Wingdings" panose="05000000000000000000" pitchFamily="2" charset="2"/>
              </a:rPr>
              <a:t>generating</a:t>
            </a:r>
            <a:r>
              <a:rPr lang="fr-CH" dirty="0">
                <a:sym typeface="Wingdings" panose="05000000000000000000" pitchFamily="2" charset="2"/>
              </a:rPr>
              <a:t> caves</a:t>
            </a:r>
          </a:p>
          <a:p>
            <a:pPr lvl="1"/>
            <a:endParaRPr lang="fr-CH" dirty="0">
              <a:sym typeface="Wingdings" panose="05000000000000000000" pitchFamily="2" charset="2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6763ED-4A8B-4509-B21F-BA7B1B34CA2C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05" y="2564904"/>
            <a:ext cx="6022160" cy="29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Popular</a:t>
            </a:r>
            <a:r>
              <a:rPr lang="fr-CH" dirty="0" smtClean="0"/>
              <a:t> </a:t>
            </a:r>
            <a:r>
              <a:rPr lang="fr-CH" dirty="0" err="1" smtClean="0"/>
              <a:t>methods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Midpoint</a:t>
            </a:r>
            <a:r>
              <a:rPr lang="fr-CH" dirty="0" smtClean="0"/>
              <a:t> </a:t>
            </a:r>
            <a:r>
              <a:rPr lang="fr-CH" dirty="0" err="1" smtClean="0"/>
              <a:t>displacement</a:t>
            </a:r>
            <a:r>
              <a:rPr lang="fr-CH" dirty="0" smtClean="0"/>
              <a:t> (1986)</a:t>
            </a:r>
          </a:p>
          <a:p>
            <a:endParaRPr lang="fr-CH" dirty="0"/>
          </a:p>
          <a:p>
            <a:r>
              <a:rPr lang="fr-CH" dirty="0" err="1" smtClean="0"/>
              <a:t>Perlin</a:t>
            </a:r>
            <a:r>
              <a:rPr lang="fr-CH" dirty="0" smtClean="0"/>
              <a:t> noise (1985)</a:t>
            </a:r>
          </a:p>
          <a:p>
            <a:endParaRPr lang="fr-CH" dirty="0"/>
          </a:p>
          <a:p>
            <a:r>
              <a:rPr lang="fr-CH" dirty="0" smtClean="0"/>
              <a:t>Simplex noise (2001)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566A3-6284-4292-9ADC-3498CBDA9DED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Yann Thorimbert</a:t>
            </a:r>
            <a:endParaRPr lang="fr-FR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12DD6-CBCF-4FA9-9DCB-89084A93F978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80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fr-FR" dirty="0" err="1" smtClean="0"/>
              <a:t>Midpoint</a:t>
            </a:r>
            <a:r>
              <a:rPr lang="fr-CH" altLang="fr-FR" dirty="0" smtClean="0"/>
              <a:t> </a:t>
            </a:r>
            <a:r>
              <a:rPr lang="fr-CH" altLang="fr-FR" dirty="0" err="1" smtClean="0"/>
              <a:t>displacement</a:t>
            </a:r>
            <a:r>
              <a:rPr lang="fr-CH" altLang="fr-FR" dirty="0" smtClean="0"/>
              <a:t> </a:t>
            </a:r>
            <a:r>
              <a:rPr lang="fr-CH" altLang="fr-FR" dirty="0" err="1" smtClean="0"/>
              <a:t>method</a:t>
            </a:r>
            <a:r>
              <a:rPr lang="fr-CH" altLang="fr-FR" dirty="0"/>
              <a:t> </a:t>
            </a:r>
            <a:r>
              <a:rPr lang="fr-CH" altLang="fr-FR" dirty="0" smtClean="0"/>
              <a:t> </a:t>
            </a:r>
            <a:r>
              <a:rPr lang="fr-CH" altLang="fr-FR" sz="2000" dirty="0" smtClean="0"/>
              <a:t>[Miller 1986]</a:t>
            </a:r>
            <a:endParaRPr lang="fr-FR" altLang="fr-FR" sz="2000" dirty="0" smtClean="0"/>
          </a:p>
        </p:txBody>
      </p:sp>
      <p:sp>
        <p:nvSpPr>
          <p:cNvPr id="51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fr-CH" altLang="fr-FR" sz="2200" dirty="0" smtClean="0"/>
              <a:t> 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8AC86F-5059-4120-B855-554A4E4ABFD3}" type="datetime1">
              <a:rPr lang="fr-FR" altLang="fr-FR" smtClean="0"/>
              <a:t>10/05/2017</a:t>
            </a:fld>
            <a:endParaRPr lang="fr-FR" alt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Yann Thorimbert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1AC01D-9CB9-460B-9599-91661A949CD0}" type="slidenum">
              <a:rPr lang="fr-FR" altLang="fr-FR"/>
              <a:pPr>
                <a:defRPr/>
              </a:pPr>
              <a:t>9</a:t>
            </a:fld>
            <a:endParaRPr lang="fr-FR" alt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3" y="1700808"/>
            <a:ext cx="2777451" cy="3600400"/>
          </a:xfrm>
          <a:prstGeom prst="rect">
            <a:avLst/>
          </a:prstGeom>
        </p:spPr>
      </p:pic>
      <p:sp>
        <p:nvSpPr>
          <p:cNvPr id="9" name="Espace réservé du contenu 6"/>
          <p:cNvSpPr txBox="1">
            <a:spLocks/>
          </p:cNvSpPr>
          <p:nvPr/>
        </p:nvSpPr>
        <p:spPr bwMode="auto">
          <a:xfrm>
            <a:off x="476250" y="2132856"/>
            <a:ext cx="5247878" cy="397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err="1"/>
              <a:t>Every</a:t>
            </a:r>
            <a:r>
              <a:rPr lang="fr-CH" dirty="0"/>
              <a:t> new </a:t>
            </a:r>
            <a:r>
              <a:rPr lang="fr-CH" dirty="0" smtClean="0"/>
              <a:t>point </a:t>
            </a:r>
            <a:r>
              <a:rPr lang="fr-CH" dirty="0" err="1"/>
              <a:t>is</a:t>
            </a:r>
            <a:r>
              <a:rPr lang="fr-CH" dirty="0"/>
              <a:t> the </a:t>
            </a:r>
            <a:r>
              <a:rPr lang="fr-CH" dirty="0" err="1"/>
              <a:t>average</a:t>
            </a:r>
            <a:r>
              <a:rPr lang="fr-CH" dirty="0"/>
              <a:t> of </a:t>
            </a:r>
            <a:r>
              <a:rPr lang="fr-CH" dirty="0" err="1"/>
              <a:t>its</a:t>
            </a:r>
            <a:r>
              <a:rPr lang="fr-CH" dirty="0"/>
              <a:t> </a:t>
            </a:r>
            <a:r>
              <a:rPr lang="fr-CH" dirty="0" err="1"/>
              <a:t>neighborhood</a:t>
            </a:r>
            <a:r>
              <a:rPr lang="fr-CH" dirty="0"/>
              <a:t>…</a:t>
            </a:r>
          </a:p>
          <a:p>
            <a:r>
              <a:rPr lang="fr-CH" dirty="0"/>
              <a:t>…plus a </a:t>
            </a:r>
            <a:r>
              <a:rPr lang="fr-CH" dirty="0" err="1"/>
              <a:t>random</a:t>
            </a:r>
            <a:r>
              <a:rPr lang="fr-CH" dirty="0"/>
              <a:t> offset</a:t>
            </a:r>
          </a:p>
          <a:p>
            <a:pPr marL="0" indent="0">
              <a:buNone/>
            </a:pPr>
            <a:endParaRPr lang="fr-CH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53897</TotalTime>
  <Words>1247</Words>
  <Application>Microsoft Office PowerPoint</Application>
  <PresentationFormat>Affichage à l'écran (4:3)</PresentationFormat>
  <Paragraphs>346</Paragraphs>
  <Slides>37</Slides>
  <Notes>29</Notes>
  <HiddenSlides>0</HiddenSlides>
  <MMClips>7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Cambria Math</vt:lpstr>
      <vt:lpstr>Gentium Basic</vt:lpstr>
      <vt:lpstr>Wingdings</vt:lpstr>
      <vt:lpstr>Modèle par défaut</vt:lpstr>
      <vt:lpstr>Présentation PowerPoint</vt:lpstr>
      <vt:lpstr>When fluids need noise</vt:lpstr>
      <vt:lpstr>Content</vt:lpstr>
      <vt:lpstr>Procedural generation</vt:lpstr>
      <vt:lpstr>Procedural generation (2)</vt:lpstr>
      <vt:lpstr>Coherent noise</vt:lpstr>
      <vt:lpstr>From noise to terrain</vt:lpstr>
      <vt:lpstr>Popular methods</vt:lpstr>
      <vt:lpstr>Midpoint displacement method  [Miller 1986]</vt:lpstr>
      <vt:lpstr>Diamond-Square algorithm</vt:lpstr>
      <vt:lpstr>Perlin noise [Perlin 1985]</vt:lpstr>
      <vt:lpstr>Perlin noise (2)</vt:lpstr>
      <vt:lpstr>Simplex noise [Perlin 2001]</vt:lpstr>
      <vt:lpstr>Comparison</vt:lpstr>
      <vt:lpstr>Another model: polynomials</vt:lpstr>
      <vt:lpstr>Polynomial method (1)</vt:lpstr>
      <vt:lpstr>Polynomial method (2)</vt:lpstr>
      <vt:lpstr>Polynomial method (3)</vt:lpstr>
      <vt:lpstr>Polynomial method (4)</vt:lpstr>
      <vt:lpstr>Zero-Gradient polynomial</vt:lpstr>
      <vt:lpstr>Performance comparison</vt:lpstr>
      <vt:lpstr>Comparison height map and gradients</vt:lpstr>
      <vt:lpstr>Fractals</vt:lpstr>
      <vt:lpstr>Fractal dimension</vt:lpstr>
      <vt:lpstr>Fractality emerging from octaves superimposition</vt:lpstr>
      <vt:lpstr>Octaves superimposition</vt:lpstr>
      <vt:lpstr>Fractal dimension of generated terrain</vt:lpstr>
      <vt:lpstr>Fractal dimension of generated terrain (2)</vt:lpstr>
      <vt:lpstr>Modified noise</vt:lpstr>
      <vt:lpstr>Ridged noise</vt:lpstr>
      <vt:lpstr>Erosion [Archer 2011]</vt:lpstr>
      <vt:lpstr>Other uses</vt:lpstr>
      <vt:lpstr>From noise to texture</vt:lpstr>
      <vt:lpstr>When fluids need noise</vt:lpstr>
      <vt:lpstr>Conclusion</vt:lpstr>
      <vt:lpstr>References</vt:lpstr>
      <vt:lpstr>References (2)</vt:lpstr>
    </vt:vector>
  </TitlesOfParts>
  <Company>***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JLT</dc:creator>
  <cp:lastModifiedBy>Yann Thorimbert</cp:lastModifiedBy>
  <cp:revision>365</cp:revision>
  <dcterms:created xsi:type="dcterms:W3CDTF">2014-02-01T17:42:23Z</dcterms:created>
  <dcterms:modified xsi:type="dcterms:W3CDTF">2017-05-10T10:17:06Z</dcterms:modified>
</cp:coreProperties>
</file>