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60" r:id="rId5"/>
    <p:sldId id="261" r:id="rId6"/>
    <p:sldId id="270" r:id="rId7"/>
    <p:sldId id="262" r:id="rId8"/>
    <p:sldId id="274" r:id="rId9"/>
    <p:sldId id="263" r:id="rId10"/>
    <p:sldId id="271" r:id="rId11"/>
    <p:sldId id="264" r:id="rId12"/>
    <p:sldId id="272" r:id="rId13"/>
    <p:sldId id="273" r:id="rId14"/>
    <p:sldId id="265" r:id="rId15"/>
    <p:sldId id="268" r:id="rId16"/>
    <p:sldId id="269" r:id="rId17"/>
    <p:sldId id="259" r:id="rId18"/>
    <p:sldId id="27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C6AFE93-F40C-4650-B482-5C4CE7651BB7}">
          <p14:sldIdLst>
            <p14:sldId id="256"/>
          </p14:sldIdLst>
        </p14:section>
        <p14:section name="Introduction" id="{069DA402-2ED8-4D4B-B524-BFDA86A75045}">
          <p14:sldIdLst>
            <p14:sldId id="257"/>
            <p14:sldId id="258"/>
          </p14:sldIdLst>
        </p14:section>
        <p14:section name="Immersed boundary method" id="{CBD2AA1F-6148-412D-AE60-6DC1238F9145}">
          <p14:sldIdLst>
            <p14:sldId id="260"/>
            <p14:sldId id="261"/>
          </p14:sldIdLst>
        </p14:section>
        <p14:section name="Rheology of suspensions" id="{EFC27B41-13A4-4D82-9343-562284070E35}">
          <p14:sldIdLst>
            <p14:sldId id="270"/>
            <p14:sldId id="262"/>
            <p14:sldId id="274"/>
          </p14:sldIdLst>
        </p14:section>
        <p14:section name="Simulations" id="{4F3ED475-AAB0-4D19-AA27-BC3C1252BAB1}">
          <p14:sldIdLst>
            <p14:sldId id="263"/>
            <p14:sldId id="271"/>
            <p14:sldId id="264"/>
            <p14:sldId id="272"/>
            <p14:sldId id="273"/>
            <p14:sldId id="265"/>
            <p14:sldId id="268"/>
          </p14:sldIdLst>
        </p14:section>
        <p14:section name="Conclusions" id="{B92B1D3D-1A65-4225-8004-791452B06A85}">
          <p14:sldIdLst>
            <p14:sldId id="269"/>
            <p14:sldId id="259"/>
          </p14:sldIdLst>
        </p14:section>
        <p14:section name="Section sans titre" id="{4A050C25-071F-48E0-A9E0-214B828F77EC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74427" autoAdjust="0"/>
  </p:normalViewPr>
  <p:slideViewPr>
    <p:cSldViewPr snapToGrid="0">
      <p:cViewPr varScale="1">
        <p:scale>
          <a:sx n="56" d="100"/>
          <a:sy n="56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C104B-7452-42BF-9F33-5915BCA55225}" type="datetimeFigureOut">
              <a:rPr lang="fr-CH" smtClean="0"/>
              <a:t>07.07.2017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68AE3-380A-4602-B088-DEAE4624B7A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60250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E7C47-6A86-4ABF-8C9B-CD538572E715}" type="datetimeFigureOut">
              <a:rPr lang="fr-CH" smtClean="0"/>
              <a:t>07.07.2017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930A4-7CFE-4C30-8B9D-D384B07A196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076560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1</a:t>
            </a:fld>
            <a:endParaRPr lang="fr-CH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07537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Expliquer condition de bord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295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76981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As I </a:t>
            </a:r>
            <a:r>
              <a:rPr lang="fr-CH" dirty="0" err="1" smtClean="0"/>
              <a:t>told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,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plot</a:t>
            </a:r>
            <a:r>
              <a:rPr lang="fr-CH" baseline="0" dirty="0" smtClean="0"/>
              <a:t> stress as a </a:t>
            </a:r>
            <a:r>
              <a:rPr lang="fr-CH" baseline="0" dirty="0" err="1" smtClean="0"/>
              <a:t>function</a:t>
            </a:r>
            <a:r>
              <a:rPr lang="fr-CH" baseline="0" dirty="0" smtClean="0"/>
              <a:t> of volume fraction (</a:t>
            </a:r>
            <a:r>
              <a:rPr lang="fr-CH" baseline="0" dirty="0" err="1" smtClean="0"/>
              <a:t>here</a:t>
            </a:r>
            <a:r>
              <a:rPr lang="fr-CH" baseline="0" dirty="0" smtClean="0"/>
              <a:t> for constant…) or as a </a:t>
            </a:r>
            <a:r>
              <a:rPr lang="fr-CH" baseline="0" dirty="0" err="1" smtClean="0"/>
              <a:t>function</a:t>
            </a:r>
            <a:r>
              <a:rPr lang="fr-CH" baseline="0" dirty="0" smtClean="0"/>
              <a:t> of </a:t>
            </a:r>
            <a:r>
              <a:rPr lang="fr-CH" baseline="0" dirty="0" err="1" smtClean="0"/>
              <a:t>strain</a:t>
            </a:r>
            <a:r>
              <a:rPr lang="fr-CH" baseline="0" dirty="0" smtClean="0"/>
              <a:t> rate (</a:t>
            </a:r>
            <a:r>
              <a:rPr lang="fr-CH" baseline="0" dirty="0" err="1" smtClean="0"/>
              <a:t>here</a:t>
            </a:r>
            <a:r>
              <a:rPr lang="fr-CH" baseline="0" dirty="0" smtClean="0"/>
              <a:t> for </a:t>
            </a:r>
            <a:r>
              <a:rPr lang="fr-CH" baseline="0" dirty="0" err="1" smtClean="0"/>
              <a:t>small</a:t>
            </a:r>
            <a:r>
              <a:rPr lang="fr-CH" baseline="0" dirty="0" smtClean="0"/>
              <a:t> value of phi).</a:t>
            </a:r>
          </a:p>
          <a:p>
            <a:endParaRPr lang="fr-CH" baseline="0" dirty="0" smtClean="0"/>
          </a:p>
          <a:p>
            <a:r>
              <a:rPr lang="fr-CH" baseline="0" dirty="0" smtClean="0"/>
              <a:t>1 point = 1 </a:t>
            </a:r>
            <a:r>
              <a:rPr lang="fr-CH" baseline="0" dirty="0" err="1" smtClean="0"/>
              <a:t>simu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037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Mean</a:t>
            </a:r>
            <a:r>
              <a:rPr lang="fr-CH" dirty="0" smtClean="0"/>
              <a:t> relative </a:t>
            </a:r>
            <a:r>
              <a:rPr lang="fr-CH" dirty="0" err="1" smtClean="0"/>
              <a:t>error</a:t>
            </a:r>
            <a:r>
              <a:rPr lang="fr-CH" dirty="0" smtClean="0"/>
              <a:t> sur chaque </a:t>
            </a:r>
            <a:r>
              <a:rPr lang="fr-CH" dirty="0" smtClean="0"/>
              <a:t>graph</a:t>
            </a:r>
          </a:p>
          <a:p>
            <a:endParaRPr lang="fr-CH" dirty="0" smtClean="0"/>
          </a:p>
          <a:p>
            <a:r>
              <a:rPr lang="fr-CH" dirty="0" err="1" smtClean="0"/>
              <a:t>Newtonian</a:t>
            </a:r>
            <a:endParaRPr lang="fr-CH" dirty="0" smtClean="0"/>
          </a:p>
          <a:p>
            <a:endParaRPr lang="fr-CH" dirty="0" smtClean="0"/>
          </a:p>
          <a:p>
            <a:r>
              <a:rPr lang="fr-CH" dirty="0" smtClean="0"/>
              <a:t>Dont go </a:t>
            </a:r>
            <a:r>
              <a:rPr lang="fr-CH" dirty="0" err="1" smtClean="0"/>
              <a:t>further</a:t>
            </a:r>
            <a:r>
              <a:rPr lang="fr-CH" baseline="0" dirty="0" smtClean="0"/>
              <a:t> </a:t>
            </a:r>
            <a:r>
              <a:rPr lang="fr-CH" baseline="0" dirty="0" err="1" smtClean="0"/>
              <a:t>with</a:t>
            </a:r>
            <a:r>
              <a:rPr lang="fr-CH" baseline="0" dirty="0" smtClean="0"/>
              <a:t> phi, </a:t>
            </a:r>
            <a:r>
              <a:rPr lang="fr-CH" baseline="0" dirty="0" err="1" smtClean="0"/>
              <a:t>because</a:t>
            </a:r>
            <a:r>
              <a:rPr lang="fr-CH" baseline="0" dirty="0" smtClean="0"/>
              <a:t> dispersion </a:t>
            </a:r>
            <a:r>
              <a:rPr lang="fr-CH" baseline="0" dirty="0" err="1" smtClean="0"/>
              <a:t>too</a:t>
            </a:r>
            <a:r>
              <a:rPr lang="fr-CH" baseline="0" dirty="0" smtClean="0"/>
              <a:t> large for the data to </a:t>
            </a:r>
            <a:r>
              <a:rPr lang="fr-CH" baseline="0" dirty="0" err="1" smtClean="0"/>
              <a:t>be</a:t>
            </a:r>
            <a:r>
              <a:rPr lang="fr-CH" baseline="0" dirty="0" smtClean="0"/>
              <a:t> relevant, </a:t>
            </a:r>
            <a:r>
              <a:rPr lang="fr-CH" baseline="0" dirty="0" err="1" smtClean="0"/>
              <a:t>reached</a:t>
            </a:r>
            <a:r>
              <a:rPr lang="fr-CH" baseline="0" dirty="0" smtClean="0"/>
              <a:t> maximum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can</a:t>
            </a:r>
            <a:r>
              <a:rPr lang="fr-CH" baseline="0" dirty="0" smtClean="0"/>
              <a:t> do </a:t>
            </a:r>
            <a:r>
              <a:rPr lang="fr-CH" baseline="0" dirty="0" err="1" smtClean="0"/>
              <a:t>without</a:t>
            </a:r>
            <a:r>
              <a:rPr lang="fr-CH" baseline="0" dirty="0" smtClean="0"/>
              <a:t> collision model </a:t>
            </a:r>
            <a:r>
              <a:rPr lang="fr-CH" baseline="0" dirty="0" err="1" smtClean="0"/>
              <a:t>with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this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resolution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7568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0.2 consistant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litterature</a:t>
            </a:r>
            <a:endParaRPr lang="fr-CH" dirty="0" smtClean="0"/>
          </a:p>
          <a:p>
            <a:r>
              <a:rPr lang="fr-CH" dirty="0" smtClean="0"/>
              <a:t>Convergence </a:t>
            </a:r>
            <a:r>
              <a:rPr lang="fr-CH" dirty="0" err="1" smtClean="0"/>
              <a:t>study</a:t>
            </a:r>
            <a:r>
              <a:rPr lang="fr-CH" dirty="0" smtClean="0"/>
              <a:t> to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done</a:t>
            </a:r>
            <a:r>
              <a:rPr lang="fr-CH" dirty="0" smtClean="0"/>
              <a:t>.</a:t>
            </a:r>
            <a:endParaRPr lang="fr-CH" dirty="0" smtClean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4489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Newtonian</a:t>
            </a:r>
            <a:r>
              <a:rPr lang="fr-CH" dirty="0" smtClean="0"/>
              <a:t> !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924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Magma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shallow levels is a multicomponent mixture made of crystals, melt and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bubbles</a:t>
            </a:r>
            <a:endParaRPr lang="fr-CH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smtClean="0"/>
              <a:t>Local flow </a:t>
            </a:r>
            <a:r>
              <a:rPr lang="fr-CH" dirty="0" err="1" smtClean="0"/>
              <a:t>field</a:t>
            </a:r>
            <a:r>
              <a:rPr lang="fr-CH" dirty="0" smtClean="0"/>
              <a:t> for </a:t>
            </a:r>
            <a:r>
              <a:rPr lang="fr-CH" dirty="0" err="1" smtClean="0"/>
              <a:t>velocity</a:t>
            </a:r>
            <a:r>
              <a:rPr lang="fr-CH" dirty="0" smtClean="0"/>
              <a:t> and </a:t>
            </a:r>
            <a:r>
              <a:rPr lang="fr-CH" dirty="0" err="1" smtClean="0"/>
              <a:t>shear</a:t>
            </a:r>
            <a:r>
              <a:rPr lang="fr-CH" dirty="0" smtClean="0"/>
              <a:t> stress </a:t>
            </a:r>
            <a:r>
              <a:rPr lang="fr-CH" dirty="0" err="1" smtClean="0"/>
              <a:t>difficult</a:t>
            </a:r>
            <a:r>
              <a:rPr lang="fr-CH" dirty="0" smtClean="0"/>
              <a:t> to </a:t>
            </a:r>
            <a:r>
              <a:rPr lang="fr-CH" dirty="0" err="1" smtClean="0"/>
              <a:t>access</a:t>
            </a:r>
            <a:r>
              <a:rPr lang="fr-CH" dirty="0" smtClean="0"/>
              <a:t> </a:t>
            </a:r>
            <a:r>
              <a:rPr lang="fr-CH" dirty="0" err="1" smtClean="0"/>
              <a:t>experimentally</a:t>
            </a:r>
            <a:r>
              <a:rPr lang="fr-CH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 term: 3-phase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smtClean="0"/>
              <a:t>Bullet+</a:t>
            </a:r>
            <a:endParaRPr lang="fr-CH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Viscosity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change as volume fraction of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bubbles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crsystal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change 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fully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resolved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instead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of putting the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rheological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law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into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some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model, I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expect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it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to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be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the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result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of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including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the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other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phases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into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the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fluid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.</a:t>
            </a:r>
          </a:p>
          <a:p>
            <a:endParaRPr lang="fr-CH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This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work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constitutes</a:t>
            </a:r>
            <a:r>
              <a:rPr lang="fr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the first </a:t>
            </a:r>
            <a:r>
              <a:rPr lang="fr-CH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step</a:t>
            </a:r>
            <a:endParaRPr lang="fr-CH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4752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H" dirty="0" err="1" smtClean="0"/>
                  <a:t>Several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diff</a:t>
                </a:r>
                <a:r>
                  <a:rPr lang="fr-CH" dirty="0" smtClean="0"/>
                  <a:t> arise </a:t>
                </a:r>
                <a:r>
                  <a:rPr lang="fr-CH" dirty="0" err="1" smtClean="0"/>
                  <a:t>from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this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aim</a:t>
                </a:r>
                <a:r>
                  <a:rPr lang="fr-CH" baseline="0" dirty="0" smtClean="0"/>
                  <a:t>.</a:t>
                </a:r>
              </a:p>
              <a:p>
                <a:r>
                  <a:rPr lang="fr-CH" baseline="0" dirty="0" smtClean="0"/>
                  <a:t>First,..</a:t>
                </a:r>
                <a:endParaRPr lang="fr-CH" dirty="0" smtClean="0"/>
              </a:p>
              <a:p>
                <a:r>
                  <a:rPr lang="fr-CH" dirty="0" err="1" smtClean="0"/>
                  <a:t>They</a:t>
                </a:r>
                <a:r>
                  <a:rPr lang="fr-CH" baseline="0" dirty="0" smtClean="0"/>
                  <a:t> influe the </a:t>
                </a:r>
                <a:r>
                  <a:rPr lang="fr-CH" baseline="0" dirty="0" err="1" smtClean="0"/>
                  <a:t>fluid</a:t>
                </a:r>
                <a:r>
                  <a:rPr lang="fr-CH" baseline="0" dirty="0" smtClean="0"/>
                  <a:t>, and </a:t>
                </a:r>
                <a:r>
                  <a:rPr lang="fr-CH" baseline="0" dirty="0" err="1" smtClean="0"/>
                  <a:t>fluid</a:t>
                </a:r>
                <a:r>
                  <a:rPr lang="fr-CH" baseline="0" dirty="0" smtClean="0"/>
                  <a:t> influe </a:t>
                </a:r>
                <a:r>
                  <a:rPr lang="fr-CH" baseline="0" dirty="0" err="1" smtClean="0"/>
                  <a:t>them</a:t>
                </a:r>
                <a:endParaRPr lang="fr-CH" dirty="0" smtClean="0"/>
              </a:p>
              <a:p>
                <a:endParaRPr lang="fr-CH" dirty="0" smtClean="0"/>
              </a:p>
              <a:p>
                <a:r>
                  <a:rPr lang="fr-CH" dirty="0" err="1" smtClean="0"/>
                  <a:t>Basalt</a:t>
                </a:r>
                <a:r>
                  <a:rPr lang="fr-CH" baseline="0" dirty="0" smtClean="0"/>
                  <a:t> </a:t>
                </a:r>
                <a:r>
                  <a:rPr lang="fr-CH" baseline="0" dirty="0" smtClean="0"/>
                  <a:t>- &gt; rhyolite</a:t>
                </a:r>
              </a:p>
              <a:p>
                <a:r>
                  <a:rPr lang="fr-CH" baseline="0" dirty="0" smtClean="0"/>
                  <a:t>Nu = cs2 * (t-1/2) * dx2/</a:t>
                </a:r>
                <a:r>
                  <a:rPr lang="fr-CH" baseline="0" dirty="0" err="1" smtClean="0"/>
                  <a:t>dt</a:t>
                </a:r>
                <a:r>
                  <a:rPr lang="fr-CH" baseline="0" dirty="0" smtClean="0"/>
                  <a:t> =&gt; </a:t>
                </a:r>
                <a:r>
                  <a:rPr lang="fr-CH" baseline="0" dirty="0" err="1" smtClean="0"/>
                  <a:t>dt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scales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like</a:t>
                </a:r>
                <a:r>
                  <a:rPr lang="fr-CH" baseline="0" dirty="0" smtClean="0"/>
                  <a:t> dx2/nu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 smtClean="0"/>
                  <a:t> m</a:t>
                </a:r>
                <a:r>
                  <a:rPr lang="fr-CH" baseline="30000" dirty="0" smtClean="0"/>
                  <a:t>2</a:t>
                </a:r>
                <a:r>
                  <a:rPr lang="fr-CH" dirty="0" smtClean="0"/>
                  <a:t>/s,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CH" dirty="0" smtClean="0"/>
                  <a:t> 1 m/s, </a:t>
                </a:r>
                <a:r>
                  <a:rPr lang="fr-CH" dirty="0" err="1" smtClean="0"/>
                  <a:t>particle</a:t>
                </a:r>
                <a:r>
                  <a:rPr lang="fr-CH" dirty="0" smtClean="0"/>
                  <a:t> size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CH" dirty="0" smtClean="0"/>
                  <a:t> </a:t>
                </a:r>
                <a:r>
                  <a:rPr lang="fr-CH" dirty="0" smtClean="0"/>
                  <a:t>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CH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H" dirty="0" err="1" smtClean="0"/>
                  <a:t>Finally</a:t>
                </a:r>
                <a:r>
                  <a:rPr lang="fr-CH" dirty="0" smtClean="0"/>
                  <a:t> if </a:t>
                </a:r>
                <a:r>
                  <a:rPr lang="fr-CH" dirty="0" err="1" smtClean="0"/>
                  <a:t>we</a:t>
                </a:r>
                <a:r>
                  <a:rPr lang="fr-CH" dirty="0" smtClean="0"/>
                  <a:t> put all </a:t>
                </a:r>
                <a:r>
                  <a:rPr lang="fr-CH" dirty="0" err="1" smtClean="0"/>
                  <a:t>these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ingr</a:t>
                </a:r>
                <a:r>
                  <a:rPr lang="fr-CH" dirty="0" smtClean="0"/>
                  <a:t>.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Together</a:t>
                </a:r>
                <a:r>
                  <a:rPr lang="fr-CH" baseline="0" dirty="0" smtClean="0"/>
                  <a:t>, </a:t>
                </a:r>
                <a:r>
                  <a:rPr lang="fr-CH" baseline="0" dirty="0" err="1" smtClean="0"/>
                  <a:t>w’ll</a:t>
                </a:r>
                <a:r>
                  <a:rPr lang="fr-CH" baseline="0" dirty="0" smtClean="0"/>
                  <a:t> have a performance </a:t>
                </a:r>
                <a:r>
                  <a:rPr lang="fr-CH" baseline="0" dirty="0" err="1" smtClean="0"/>
                  <a:t>problem</a:t>
                </a:r>
                <a:r>
                  <a:rPr lang="fr-CH" baseline="0" dirty="0" smtClean="0"/>
                  <a:t>, </a:t>
                </a:r>
                <a:r>
                  <a:rPr lang="fr-CH" baseline="0" dirty="0" err="1" smtClean="0"/>
                  <a:t>which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is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why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we</a:t>
                </a:r>
                <a:r>
                  <a:rPr lang="fr-CH" baseline="0" dirty="0" smtClean="0"/>
                  <a:t> first </a:t>
                </a:r>
                <a:r>
                  <a:rPr lang="fr-CH" baseline="0" dirty="0" err="1" smtClean="0"/>
                  <a:t>want</a:t>
                </a:r>
                <a:r>
                  <a:rPr lang="fr-CH" baseline="0" dirty="0" smtClean="0"/>
                  <a:t> to </a:t>
                </a:r>
                <a:r>
                  <a:rPr lang="fr-CH" baseline="0" dirty="0" err="1" smtClean="0"/>
                  <a:t>see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what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we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can</a:t>
                </a:r>
                <a:r>
                  <a:rPr lang="fr-CH" baseline="0" dirty="0" smtClean="0"/>
                  <a:t> do </a:t>
                </a:r>
                <a:r>
                  <a:rPr lang="fr-CH" baseline="0" dirty="0" err="1" smtClean="0"/>
                  <a:t>with</a:t>
                </a:r>
                <a:r>
                  <a:rPr lang="fr-CH" baseline="0" dirty="0" smtClean="0"/>
                  <a:t> a minimal </a:t>
                </a:r>
                <a:r>
                  <a:rPr lang="fr-CH" baseline="0" dirty="0" err="1" smtClean="0"/>
                  <a:t>number</a:t>
                </a:r>
                <a:r>
                  <a:rPr lang="fr-CH" baseline="0" dirty="0" smtClean="0"/>
                  <a:t> of </a:t>
                </a:r>
                <a:r>
                  <a:rPr lang="fr-CH" baseline="0" dirty="0" err="1" smtClean="0"/>
                  <a:t>ingredients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before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going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ahead</a:t>
                </a:r>
                <a:endParaRPr lang="fr-CH" dirty="0" smtClean="0"/>
              </a:p>
              <a:p>
                <a:endParaRPr lang="fr-CH" dirty="0"/>
              </a:p>
            </p:txBody>
          </p:sp>
        </mc:Choice>
        <mc:Fallback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H" dirty="0" err="1" smtClean="0"/>
                  <a:t>Several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diff</a:t>
                </a:r>
                <a:r>
                  <a:rPr lang="fr-CH" dirty="0" smtClean="0"/>
                  <a:t> arise </a:t>
                </a:r>
                <a:r>
                  <a:rPr lang="fr-CH" dirty="0" err="1" smtClean="0"/>
                  <a:t>from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this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aim</a:t>
                </a:r>
                <a:r>
                  <a:rPr lang="fr-CH" baseline="0" dirty="0" smtClean="0"/>
                  <a:t>.</a:t>
                </a:r>
              </a:p>
              <a:p>
                <a:r>
                  <a:rPr lang="fr-CH" baseline="0" dirty="0" smtClean="0"/>
                  <a:t>First,..</a:t>
                </a:r>
                <a:endParaRPr lang="fr-CH" dirty="0" smtClean="0"/>
              </a:p>
              <a:p>
                <a:r>
                  <a:rPr lang="fr-CH" dirty="0" err="1" smtClean="0"/>
                  <a:t>They</a:t>
                </a:r>
                <a:r>
                  <a:rPr lang="fr-CH" baseline="0" dirty="0" smtClean="0"/>
                  <a:t> influe the </a:t>
                </a:r>
                <a:r>
                  <a:rPr lang="fr-CH" baseline="0" dirty="0" err="1" smtClean="0"/>
                  <a:t>fluid</a:t>
                </a:r>
                <a:r>
                  <a:rPr lang="fr-CH" baseline="0" dirty="0" smtClean="0"/>
                  <a:t>, and </a:t>
                </a:r>
                <a:r>
                  <a:rPr lang="fr-CH" baseline="0" dirty="0" err="1" smtClean="0"/>
                  <a:t>fluid</a:t>
                </a:r>
                <a:r>
                  <a:rPr lang="fr-CH" baseline="0" dirty="0" smtClean="0"/>
                  <a:t> influe </a:t>
                </a:r>
                <a:r>
                  <a:rPr lang="fr-CH" baseline="0" dirty="0" err="1" smtClean="0"/>
                  <a:t>them</a:t>
                </a:r>
                <a:endParaRPr lang="fr-CH" dirty="0" smtClean="0"/>
              </a:p>
              <a:p>
                <a:endParaRPr lang="fr-CH" dirty="0" smtClean="0"/>
              </a:p>
              <a:p>
                <a:r>
                  <a:rPr lang="fr-CH" dirty="0" err="1" smtClean="0"/>
                  <a:t>Basalt</a:t>
                </a:r>
                <a:r>
                  <a:rPr lang="fr-CH" baseline="0" dirty="0" smtClean="0"/>
                  <a:t> </a:t>
                </a:r>
                <a:r>
                  <a:rPr lang="fr-CH" baseline="0" dirty="0" smtClean="0"/>
                  <a:t>- &gt; rhyolite</a:t>
                </a:r>
              </a:p>
              <a:p>
                <a:r>
                  <a:rPr lang="fr-CH" baseline="0" dirty="0" smtClean="0"/>
                  <a:t>Nu = cs2 * (t-1/2) * dx2/</a:t>
                </a:r>
                <a:r>
                  <a:rPr lang="fr-CH" baseline="0" dirty="0" err="1" smtClean="0"/>
                  <a:t>dt</a:t>
                </a:r>
                <a:r>
                  <a:rPr lang="fr-CH" baseline="0" dirty="0" smtClean="0"/>
                  <a:t> =&gt; </a:t>
                </a:r>
                <a:r>
                  <a:rPr lang="fr-CH" baseline="0" dirty="0" err="1" smtClean="0"/>
                  <a:t>dt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scales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like</a:t>
                </a:r>
                <a:r>
                  <a:rPr lang="fr-CH" baseline="0" dirty="0" smtClean="0"/>
                  <a:t> dx2/nu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ν</a:t>
                </a:r>
                <a:r>
                  <a:rPr lang="fr-CH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≈</a:t>
                </a:r>
                <a:r>
                  <a:rPr lang="fr-CH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</a:t>
                </a:r>
                <a:r>
                  <a:rPr lang="fr-CH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10〗^(−5)−</a:t>
                </a:r>
                <a:r>
                  <a:rPr lang="fr-CH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〖10〗^</a:t>
                </a:r>
                <a:r>
                  <a:rPr lang="fr-CH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fr-CH" dirty="0" smtClean="0"/>
                  <a:t> m</a:t>
                </a:r>
                <a:r>
                  <a:rPr lang="fr-CH" baseline="30000" dirty="0" smtClean="0"/>
                  <a:t>2</a:t>
                </a:r>
                <a:r>
                  <a:rPr lang="fr-CH" dirty="0" smtClean="0"/>
                  <a:t>/s, </a:t>
                </a:r>
                <a:r>
                  <a:rPr lang="fr-CH" b="0" i="0" smtClean="0">
                    <a:latin typeface="Cambria Math" panose="02040503050406030204" pitchFamily="18" charset="0"/>
                  </a:rPr>
                  <a:t>𝑢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:r>
                  <a:rPr lang="fr-CH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≈</a:t>
                </a:r>
                <a:r>
                  <a:rPr lang="fr-CH" dirty="0" smtClean="0"/>
                  <a:t> 1 m/s, </a:t>
                </a:r>
                <a:r>
                  <a:rPr lang="fr-CH" dirty="0" err="1" smtClean="0"/>
                  <a:t>particle</a:t>
                </a:r>
                <a:r>
                  <a:rPr lang="fr-CH" dirty="0" smtClean="0"/>
                  <a:t> size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:r>
                  <a:rPr lang="fr-CH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≈</a:t>
                </a:r>
                <a:r>
                  <a:rPr lang="fr-CH" dirty="0" smtClean="0"/>
                  <a:t> </a:t>
                </a:r>
                <a:r>
                  <a:rPr lang="fr-CH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〖10〗^(−</a:t>
                </a:r>
                <a:r>
                  <a:rPr lang="fr-CH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</a:t>
                </a:r>
                <a:r>
                  <a:rPr lang="fr-CH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fr-CH" dirty="0" smtClean="0"/>
                  <a:t> </a:t>
                </a:r>
                <a:r>
                  <a:rPr lang="fr-CH" dirty="0" smtClean="0"/>
                  <a:t>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CH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H" dirty="0" err="1" smtClean="0"/>
                  <a:t>Finally</a:t>
                </a:r>
                <a:r>
                  <a:rPr lang="fr-CH" dirty="0" smtClean="0"/>
                  <a:t> if </a:t>
                </a:r>
                <a:r>
                  <a:rPr lang="fr-CH" dirty="0" err="1" smtClean="0"/>
                  <a:t>we</a:t>
                </a:r>
                <a:r>
                  <a:rPr lang="fr-CH" dirty="0" smtClean="0"/>
                  <a:t> put all </a:t>
                </a:r>
                <a:r>
                  <a:rPr lang="fr-CH" dirty="0" err="1" smtClean="0"/>
                  <a:t>these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ingr</a:t>
                </a:r>
                <a:r>
                  <a:rPr lang="fr-CH" dirty="0" smtClean="0"/>
                  <a:t>.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Together</a:t>
                </a:r>
                <a:r>
                  <a:rPr lang="fr-CH" baseline="0" dirty="0" smtClean="0"/>
                  <a:t>, </a:t>
                </a:r>
                <a:r>
                  <a:rPr lang="fr-CH" baseline="0" dirty="0" err="1" smtClean="0"/>
                  <a:t>w’ll</a:t>
                </a:r>
                <a:r>
                  <a:rPr lang="fr-CH" baseline="0" dirty="0" smtClean="0"/>
                  <a:t> have a performance </a:t>
                </a:r>
                <a:r>
                  <a:rPr lang="fr-CH" baseline="0" dirty="0" err="1" smtClean="0"/>
                  <a:t>problem</a:t>
                </a:r>
                <a:r>
                  <a:rPr lang="fr-CH" baseline="0" dirty="0" smtClean="0"/>
                  <a:t>, </a:t>
                </a:r>
                <a:r>
                  <a:rPr lang="fr-CH" baseline="0" dirty="0" err="1" smtClean="0"/>
                  <a:t>which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is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why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we</a:t>
                </a:r>
                <a:r>
                  <a:rPr lang="fr-CH" baseline="0" dirty="0" smtClean="0"/>
                  <a:t> first </a:t>
                </a:r>
                <a:r>
                  <a:rPr lang="fr-CH" baseline="0" dirty="0" err="1" smtClean="0"/>
                  <a:t>want</a:t>
                </a:r>
                <a:r>
                  <a:rPr lang="fr-CH" baseline="0" dirty="0" smtClean="0"/>
                  <a:t> to </a:t>
                </a:r>
                <a:r>
                  <a:rPr lang="fr-CH" baseline="0" dirty="0" err="1" smtClean="0"/>
                  <a:t>see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what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we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can</a:t>
                </a:r>
                <a:r>
                  <a:rPr lang="fr-CH" baseline="0" dirty="0" smtClean="0"/>
                  <a:t> do </a:t>
                </a:r>
                <a:r>
                  <a:rPr lang="fr-CH" baseline="0" dirty="0" err="1" smtClean="0"/>
                  <a:t>with</a:t>
                </a:r>
                <a:r>
                  <a:rPr lang="fr-CH" baseline="0" dirty="0" smtClean="0"/>
                  <a:t> a minimal </a:t>
                </a:r>
                <a:r>
                  <a:rPr lang="fr-CH" baseline="0" dirty="0" err="1" smtClean="0"/>
                  <a:t>number</a:t>
                </a:r>
                <a:r>
                  <a:rPr lang="fr-CH" baseline="0" dirty="0" smtClean="0"/>
                  <a:t> of </a:t>
                </a:r>
                <a:r>
                  <a:rPr lang="fr-CH" baseline="0" dirty="0" err="1" smtClean="0"/>
                  <a:t>ingredients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before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going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ahead</a:t>
                </a:r>
                <a:endParaRPr lang="fr-CH" dirty="0" smtClean="0"/>
              </a:p>
              <a:p>
                <a:endParaRPr lang="fr-CH" dirty="0"/>
              </a:p>
            </p:txBody>
          </p:sp>
        </mc:Fallback>
      </mc:AlternateContent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04973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Si fi,</a:t>
            </a:r>
            <a:r>
              <a:rPr lang="fr-CH" baseline="0" dirty="0" smtClean="0"/>
              <a:t> u et p sont connus, alors fi(t+1) et u(t+1) peuvent l’</a:t>
            </a:r>
            <a:r>
              <a:rPr lang="fr-CH" baseline="0" dirty="0" err="1" smtClean="0"/>
              <a:t>etre</a:t>
            </a:r>
            <a:r>
              <a:rPr lang="fr-CH" baseline="0" dirty="0" smtClean="0"/>
              <a:t> via </a:t>
            </a:r>
            <a:r>
              <a:rPr lang="fr-CH" baseline="0" dirty="0" err="1" smtClean="0"/>
              <a:t>collide</a:t>
            </a:r>
            <a:r>
              <a:rPr lang="fr-CH" baseline="0" dirty="0" smtClean="0"/>
              <a:t>-and-</a:t>
            </a:r>
            <a:r>
              <a:rPr lang="fr-CH" baseline="0" dirty="0" err="1" smtClean="0"/>
              <a:t>stream</a:t>
            </a:r>
            <a:r>
              <a:rPr lang="fr-CH" baseline="0" dirty="0" smtClean="0"/>
              <a:t> (calcule fi, puis correction </a:t>
            </a:r>
            <a:r>
              <a:rPr lang="fr-CH" baseline="0" dirty="0" err="1" smtClean="0"/>
              <a:t>bodyforce</a:t>
            </a:r>
            <a:r>
              <a:rPr lang="fr-CH" baseline="0" dirty="0" smtClean="0"/>
              <a:t>). Alors </a:t>
            </a:r>
            <a:r>
              <a:rPr lang="fr-CH" baseline="0" dirty="0" err="1" smtClean="0"/>
              <a:t>u_boundary</a:t>
            </a:r>
            <a:r>
              <a:rPr lang="fr-CH" baseline="0" dirty="0" smtClean="0"/>
              <a:t> obtenu par interpolation (somme des u*W sur les sites voisins). </a:t>
            </a:r>
            <a:r>
              <a:rPr lang="fr-CH" baseline="0" dirty="0" err="1" smtClean="0"/>
              <a:t>Iterations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force_L</a:t>
            </a:r>
            <a:r>
              <a:rPr lang="fr-CH" baseline="0" dirty="0" smtClean="0"/>
              <a:t> -&gt; </a:t>
            </a:r>
            <a:r>
              <a:rPr lang="fr-CH" baseline="0" dirty="0" err="1" smtClean="0"/>
              <a:t>force_E</a:t>
            </a:r>
            <a:r>
              <a:rPr lang="fr-CH" baseline="0" dirty="0" smtClean="0"/>
              <a:t> -&gt; </a:t>
            </a:r>
            <a:r>
              <a:rPr lang="fr-CH" baseline="0" dirty="0" err="1" smtClean="0"/>
              <a:t>u_E</a:t>
            </a:r>
            <a:r>
              <a:rPr lang="fr-CH" baseline="0" dirty="0" smtClean="0"/>
              <a:t> -&gt; </a:t>
            </a:r>
            <a:r>
              <a:rPr lang="fr-CH" baseline="0" dirty="0" err="1" smtClean="0"/>
              <a:t>force_L</a:t>
            </a:r>
            <a:r>
              <a:rPr lang="fr-CH" baseline="0" dirty="0" smtClean="0"/>
              <a:t>.</a:t>
            </a:r>
          </a:p>
          <a:p>
            <a:r>
              <a:rPr lang="en-US" dirty="0" smtClean="0"/>
              <a:t>Eulerian and </a:t>
            </a:r>
            <a:r>
              <a:rPr lang="en-US" dirty="0" err="1" smtClean="0"/>
              <a:t>Lagrangian</a:t>
            </a:r>
            <a:r>
              <a:rPr lang="en-US" dirty="0" smtClean="0"/>
              <a:t> variables, linked by the Dirac delta function, which has to be discretized (</a:t>
            </a:r>
            <a:r>
              <a:rPr lang="en-US" dirty="0" err="1" smtClean="0"/>
              <a:t>peskin</a:t>
            </a:r>
            <a:r>
              <a:rPr lang="en-US" dirty="0" smtClean="0"/>
              <a:t>) (a la base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parce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u_L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integrale</a:t>
            </a:r>
            <a:r>
              <a:rPr lang="en-US" baseline="0" dirty="0" smtClean="0"/>
              <a:t>{</a:t>
            </a:r>
            <a:r>
              <a:rPr lang="en-US" baseline="0" dirty="0" err="1" smtClean="0"/>
              <a:t>u_E</a:t>
            </a:r>
            <a:r>
              <a:rPr lang="en-US" baseline="0" dirty="0" smtClean="0"/>
              <a:t>*</a:t>
            </a:r>
            <a:r>
              <a:rPr lang="en-US" baseline="0" dirty="0" err="1" smtClean="0"/>
              <a:t>dirac</a:t>
            </a:r>
            <a:r>
              <a:rPr lang="en-US" baseline="0" dirty="0" smtClean="0"/>
              <a:t>(</a:t>
            </a:r>
            <a:r>
              <a:rPr lang="en-US" baseline="0" dirty="0" err="1" smtClean="0"/>
              <a:t>x_E-x_L</a:t>
            </a:r>
            <a:r>
              <a:rPr lang="en-US" baseline="0" dirty="0" smtClean="0"/>
              <a:t>)} 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Avertir</a:t>
            </a:r>
            <a:r>
              <a:rPr lang="en-US" baseline="0" dirty="0" smtClean="0"/>
              <a:t> </a:t>
            </a:r>
            <a:r>
              <a:rPr lang="en-US" baseline="0" dirty="0" smtClean="0"/>
              <a:t>connection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0700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Use </a:t>
            </a:r>
            <a:r>
              <a:rPr lang="fr-CH" dirty="0" err="1" smtClean="0"/>
              <a:t>palabos</a:t>
            </a:r>
            <a:r>
              <a:rPr lang="fr-CH" dirty="0" smtClean="0"/>
              <a:t>. 2 animations </a:t>
            </a:r>
            <a:r>
              <a:rPr lang="fr-CH" dirty="0" err="1" smtClean="0"/>
              <a:t>using</a:t>
            </a:r>
            <a:r>
              <a:rPr lang="fr-CH" dirty="0" smtClean="0"/>
              <a:t> ibm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7503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That </a:t>
            </a:r>
            <a:r>
              <a:rPr lang="fr-CH" dirty="0" err="1" smtClean="0"/>
              <a:t>was</a:t>
            </a:r>
            <a:r>
              <a:rPr lang="fr-CH" dirty="0" smtClean="0"/>
              <a:t> for </a:t>
            </a:r>
            <a:r>
              <a:rPr lang="fr-CH" dirty="0" err="1" smtClean="0"/>
              <a:t>coupling</a:t>
            </a:r>
            <a:r>
              <a:rPr lang="fr-CH" dirty="0" smtClean="0"/>
              <a:t>.</a:t>
            </a:r>
          </a:p>
          <a:p>
            <a:r>
              <a:rPr lang="fr-CH" dirty="0" err="1" smtClean="0"/>
              <a:t>Now</a:t>
            </a:r>
            <a:r>
              <a:rPr lang="fr-CH" dirty="0" smtClean="0"/>
              <a:t> </a:t>
            </a:r>
            <a:r>
              <a:rPr lang="fr-CH" dirty="0" err="1" smtClean="0"/>
              <a:t>dlk</a:t>
            </a:r>
            <a:r>
              <a:rPr lang="fr-CH" baseline="0" dirty="0" smtClean="0"/>
              <a:t> talk about </a:t>
            </a:r>
            <a:r>
              <a:rPr lang="fr-CH" baseline="0" dirty="0" err="1" smtClean="0"/>
              <a:t>rhelogy</a:t>
            </a:r>
            <a:r>
              <a:rPr lang="fr-CH" baseline="0" dirty="0" smtClean="0"/>
              <a:t> of </a:t>
            </a:r>
            <a:r>
              <a:rPr lang="fr-CH" baseline="0" dirty="0" err="1" smtClean="0"/>
              <a:t>susp</a:t>
            </a:r>
            <a:r>
              <a:rPr lang="fr-CH" baseline="0" dirty="0" smtClean="0"/>
              <a:t> in </a:t>
            </a:r>
            <a:r>
              <a:rPr lang="fr-CH" baseline="0" dirty="0" err="1" smtClean="0"/>
              <a:t>order</a:t>
            </a:r>
            <a:r>
              <a:rPr lang="fr-CH" baseline="0" dirty="0" smtClean="0"/>
              <a:t> to </a:t>
            </a:r>
            <a:r>
              <a:rPr lang="fr-CH" baseline="0" dirty="0" err="1" smtClean="0"/>
              <a:t>validate</a:t>
            </a:r>
            <a:r>
              <a:rPr lang="fr-CH" baseline="0" dirty="0" smtClean="0"/>
              <a:t> the simulations.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3937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Phenom</a:t>
            </a:r>
            <a:r>
              <a:rPr lang="fr-CH" dirty="0" smtClean="0"/>
              <a:t>. Law have</a:t>
            </a:r>
            <a:r>
              <a:rPr lang="fr-CH" baseline="0" dirty="0" smtClean="0"/>
              <a:t> been </a:t>
            </a:r>
            <a:r>
              <a:rPr lang="fr-CH" baseline="0" dirty="0" err="1" smtClean="0"/>
              <a:t>proposed</a:t>
            </a:r>
            <a:r>
              <a:rPr lang="fr-CH" baseline="0" dirty="0" smtClean="0"/>
              <a:t> for a long time in </a:t>
            </a:r>
            <a:r>
              <a:rPr lang="fr-CH" baseline="0" dirty="0" err="1" smtClean="0"/>
              <a:t>order</a:t>
            </a:r>
            <a:r>
              <a:rPr lang="fr-CH" baseline="0" dirty="0" smtClean="0"/>
              <a:t> to relate </a:t>
            </a:r>
            <a:r>
              <a:rPr lang="fr-CH" baseline="0" dirty="0" err="1" smtClean="0"/>
              <a:t>shear</a:t>
            </a:r>
            <a:r>
              <a:rPr lang="fr-CH" baseline="0" dirty="0" smtClean="0"/>
              <a:t> stress tau to </a:t>
            </a:r>
            <a:r>
              <a:rPr lang="fr-CH" baseline="0" dirty="0" err="1" smtClean="0"/>
              <a:t>strian</a:t>
            </a:r>
            <a:r>
              <a:rPr lang="fr-CH" baseline="0" dirty="0" smtClean="0"/>
              <a:t> rate, as a </a:t>
            </a:r>
            <a:r>
              <a:rPr lang="fr-CH" baseline="0" dirty="0" err="1" smtClean="0"/>
              <a:t>function</a:t>
            </a:r>
            <a:r>
              <a:rPr lang="fr-CH" baseline="0" dirty="0" smtClean="0"/>
              <a:t> of the volume fraction. </a:t>
            </a:r>
            <a:r>
              <a:rPr lang="fr-CH" baseline="0" dirty="0" err="1" smtClean="0"/>
              <a:t>Here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one </a:t>
            </a:r>
            <a:r>
              <a:rPr lang="fr-CH" baseline="0" dirty="0" err="1" smtClean="0"/>
              <a:t>popular</a:t>
            </a:r>
            <a:r>
              <a:rPr lang="fr-CH" baseline="0" dirty="0" smtClean="0"/>
              <a:t> </a:t>
            </a:r>
            <a:r>
              <a:rPr lang="fr-CH" baseline="0" dirty="0" err="1" smtClean="0"/>
              <a:t>law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which</a:t>
            </a:r>
            <a:r>
              <a:rPr lang="fr-CH" baseline="0" dirty="0" smtClean="0"/>
              <a:t> </a:t>
            </a:r>
            <a:r>
              <a:rPr lang="fr-CH" baseline="0" dirty="0" err="1" smtClean="0"/>
              <a:t>also</a:t>
            </a:r>
            <a:r>
              <a:rPr lang="fr-CH" baseline="0" dirty="0" smtClean="0"/>
              <a:t> express </a:t>
            </a:r>
            <a:r>
              <a:rPr lang="fr-CH" baseline="0" dirty="0" err="1" smtClean="0"/>
              <a:t>phim</a:t>
            </a:r>
            <a:r>
              <a:rPr lang="fr-CH" baseline="0" dirty="0" smtClean="0"/>
              <a:t> as a </a:t>
            </a:r>
            <a:r>
              <a:rPr lang="fr-CH" baseline="0" dirty="0" err="1" smtClean="0"/>
              <a:t>function</a:t>
            </a:r>
            <a:r>
              <a:rPr lang="fr-CH" baseline="0" dirty="0" smtClean="0"/>
              <a:t> of aspect ratio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66659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An </a:t>
            </a:r>
            <a:r>
              <a:rPr lang="fr-CH" dirty="0" err="1" smtClean="0"/>
              <a:t>experimentalist</a:t>
            </a:r>
            <a:r>
              <a:rPr lang="fr-CH" dirty="0" smtClean="0"/>
              <a:t> </a:t>
            </a:r>
            <a:r>
              <a:rPr lang="fr-CH" dirty="0" err="1" smtClean="0"/>
              <a:t>could</a:t>
            </a:r>
            <a:r>
              <a:rPr lang="fr-CH" baseline="0" dirty="0" smtClean="0"/>
              <a:t> do </a:t>
            </a:r>
            <a:r>
              <a:rPr lang="fr-CH" baseline="0" dirty="0" err="1" smtClean="0"/>
              <a:t>like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that</a:t>
            </a: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7010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H" dirty="0" err="1" smtClean="0"/>
                  <a:t>Reasonable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resolution</a:t>
                </a:r>
                <a:r>
                  <a:rPr lang="fr-CH" dirty="0" smtClean="0"/>
                  <a:t>, </a:t>
                </a:r>
                <a:r>
                  <a:rPr lang="fr-CH" dirty="0" err="1" smtClean="0"/>
                  <a:t>this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is</a:t>
                </a:r>
                <a:r>
                  <a:rPr lang="fr-CH" dirty="0" smtClean="0"/>
                  <a:t> to </a:t>
                </a:r>
                <a:r>
                  <a:rPr lang="fr-CH" dirty="0" err="1" smtClean="0"/>
                  <a:t>say</a:t>
                </a:r>
                <a:r>
                  <a:rPr lang="fr-CH" baseline="0" dirty="0" smtClean="0"/>
                  <a:t> acceptable simulation time on 100 </a:t>
                </a:r>
                <a:r>
                  <a:rPr lang="fr-CH" baseline="0" dirty="0" err="1" smtClean="0"/>
                  <a:t>cores</a:t>
                </a:r>
                <a:endParaRPr lang="fr-CH" baseline="0" dirty="0" smtClean="0"/>
              </a:p>
              <a:p>
                <a:endParaRPr lang="fr-CH" dirty="0" smtClean="0"/>
              </a:p>
              <a:p>
                <a:pPr>
                  <a:lnSpc>
                    <a:spcPct val="150000"/>
                  </a:lnSpc>
                </a:pPr>
                <a:r>
                  <a:rPr lang="fr-CH" dirty="0" smtClean="0">
                    <a:ea typeface="Cambria Math" panose="02040503050406030204" pitchFamily="18" charset="0"/>
                  </a:rPr>
                  <a:t>Pe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fr-CH" dirty="0" smtClean="0"/>
                  <a:t> (</a:t>
                </a:r>
                <a:r>
                  <a:rPr lang="fr-CH" dirty="0" err="1" smtClean="0"/>
                  <a:t>brownian</a:t>
                </a:r>
                <a:r>
                  <a:rPr lang="fr-CH" dirty="0" smtClean="0"/>
                  <a:t> si</a:t>
                </a:r>
                <a:r>
                  <a:rPr lang="fr-CH" baseline="0" dirty="0" smtClean="0"/>
                  <a:t> plus petit que 1000, sinon hydrodynamique)</a:t>
                </a:r>
                <a:endParaRPr lang="fr-CH" dirty="0"/>
              </a:p>
              <a:p>
                <a:pPr>
                  <a:lnSpc>
                    <a:spcPct val="150000"/>
                  </a:lnSpc>
                </a:pPr>
                <a:r>
                  <a:rPr lang="fr-CH" dirty="0" smtClean="0">
                    <a:ea typeface="Cambria Math" panose="02040503050406030204" pitchFamily="18" charset="0"/>
                  </a:rPr>
                  <a:t>St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CH" dirty="0" smtClean="0"/>
                  <a:t> (couplage fluide-solide,</a:t>
                </a:r>
                <a:r>
                  <a:rPr lang="fr-CH" baseline="0" dirty="0" smtClean="0"/>
                  <a:t> </a:t>
                </a:r>
                <a:r>
                  <a:rPr lang="fr-CH" baseline="0" dirty="0" err="1" smtClean="0"/>
                  <a:t>paticules</a:t>
                </a:r>
                <a:r>
                  <a:rPr lang="fr-CH" baseline="0" dirty="0" smtClean="0"/>
                  <a:t> bien intégrées si st &lt;&lt; 1)</a:t>
                </a:r>
                <a:endParaRPr lang="fr-CH" dirty="0" smtClean="0"/>
              </a:p>
              <a:p>
                <a:pPr>
                  <a:lnSpc>
                    <a:spcPct val="150000"/>
                  </a:lnSpc>
                </a:pPr>
                <a:r>
                  <a:rPr lang="fr-CH" dirty="0" err="1" smtClean="0"/>
                  <a:t>Kn</a:t>
                </a:r>
                <a:r>
                  <a:rPr lang="fr-CH" dirty="0" smtClean="0"/>
                  <a:t> ~ 10^-6 </a:t>
                </a:r>
                <a:endParaRPr lang="fr-CH" dirty="0"/>
              </a:p>
            </p:txBody>
          </p:sp>
        </mc:Choice>
        <mc:Fallback xmlns="">
          <p:sp>
            <p:nvSpPr>
              <p:cNvPr id="3" name="Espace réservé des commentair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H" dirty="0" err="1" smtClean="0"/>
                  <a:t>Palabos</a:t>
                </a:r>
                <a:endParaRPr lang="fr-CH" dirty="0" smtClean="0"/>
              </a:p>
              <a:p>
                <a:pPr>
                  <a:lnSpc>
                    <a:spcPct val="150000"/>
                  </a:lnSpc>
                </a:pPr>
                <a:r>
                  <a:rPr lang="fr-CH" dirty="0" smtClean="0">
                    <a:ea typeface="Cambria Math" panose="02040503050406030204" pitchFamily="18" charset="0"/>
                  </a:rPr>
                  <a:t>Pe</a:t>
                </a:r>
                <a:r>
                  <a:rPr lang="fr-CH" dirty="0" smtClean="0">
                    <a:ea typeface="Cambria Math" panose="02040503050406030204" pitchFamily="18" charset="0"/>
                  </a:rPr>
                  <a:t> </a:t>
                </a:r>
                <a:r>
                  <a:rPr lang="fr-CH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≈</a:t>
                </a:r>
                <a:r>
                  <a:rPr lang="fr-CH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〖10〗^10−〖10〗^12</a:t>
                </a:r>
                <a:endParaRPr lang="fr-CH" dirty="0"/>
              </a:p>
              <a:p>
                <a:pPr>
                  <a:lnSpc>
                    <a:spcPct val="150000"/>
                  </a:lnSpc>
                </a:pPr>
                <a:r>
                  <a:rPr lang="fr-CH" dirty="0" smtClean="0">
                    <a:ea typeface="Cambria Math" panose="02040503050406030204" pitchFamily="18" charset="0"/>
                  </a:rPr>
                  <a:t>St </a:t>
                </a:r>
                <a:r>
                  <a:rPr lang="fr-CH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≈</a:t>
                </a:r>
                <a:r>
                  <a:rPr lang="fr-CH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1−〖10〗^2</a:t>
                </a:r>
                <a:endParaRPr lang="fr-CH" dirty="0"/>
              </a:p>
            </p:txBody>
          </p:sp>
        </mc:Fallback>
      </mc:AlternateContent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/>
              <a:t>Two-Phase Magmatic DNS</a:t>
            </a: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B930A4-7CFE-4C30-8B9D-D384B07A1965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937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765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411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9656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146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5573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877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83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51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7528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6865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0544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6AA3C-DF97-41FF-A2F1-33B1320357F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563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avi"/><Relationship Id="rId7" Type="http://schemas.openxmlformats.org/officeDocument/2006/relationships/image" Target="../media/image14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0" y="756186"/>
            <a:ext cx="10668000" cy="2387600"/>
          </a:xfrm>
        </p:spPr>
        <p:txBody>
          <a:bodyPr>
            <a:normAutofit/>
          </a:bodyPr>
          <a:lstStyle/>
          <a:p>
            <a:r>
              <a:rPr lang="fr-CH" sz="4800" dirty="0" err="1" smtClean="0"/>
              <a:t>Fully</a:t>
            </a:r>
            <a:r>
              <a:rPr lang="fr-CH" sz="4800" dirty="0" smtClean="0"/>
              <a:t> </a:t>
            </a:r>
            <a:r>
              <a:rPr lang="fr-CH" sz="4800" dirty="0" err="1" smtClean="0"/>
              <a:t>Resolved</a:t>
            </a:r>
            <a:r>
              <a:rPr lang="fr-CH" sz="4800" dirty="0" smtClean="0"/>
              <a:t> Simulation of </a:t>
            </a:r>
            <a:r>
              <a:rPr lang="fr-CH" sz="4800" dirty="0" err="1" smtClean="0"/>
              <a:t>Two</a:t>
            </a:r>
            <a:r>
              <a:rPr lang="fr-CH" sz="4800" dirty="0" smtClean="0"/>
              <a:t>-Phase </a:t>
            </a:r>
            <a:r>
              <a:rPr lang="fr-CH" sz="4800" dirty="0" err="1" smtClean="0"/>
              <a:t>Crystalline</a:t>
            </a:r>
            <a:r>
              <a:rPr lang="fr-CH" sz="4800" dirty="0" smtClean="0"/>
              <a:t> Suspensions in </a:t>
            </a:r>
            <a:r>
              <a:rPr lang="fr-CH" sz="4800" dirty="0" err="1" smtClean="0"/>
              <a:t>Magmatic</a:t>
            </a:r>
            <a:r>
              <a:rPr lang="fr-CH" sz="4800" dirty="0" smtClean="0"/>
              <a:t> </a:t>
            </a:r>
            <a:r>
              <a:rPr lang="fr-CH" sz="4800" dirty="0" err="1" smtClean="0"/>
              <a:t>Flows</a:t>
            </a:r>
            <a:endParaRPr lang="fr-CH" sz="4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H" sz="2000" u="sng" dirty="0" smtClean="0"/>
              <a:t>Yann Thorimbert</a:t>
            </a:r>
            <a:r>
              <a:rPr lang="fr-CH" sz="2000" dirty="0" smtClean="0"/>
              <a:t>, Jonas </a:t>
            </a:r>
            <a:r>
              <a:rPr lang="fr-CH" sz="2000" dirty="0" err="1" smtClean="0"/>
              <a:t>Latt</a:t>
            </a:r>
            <a:r>
              <a:rPr lang="fr-CH" sz="2000" dirty="0" smtClean="0"/>
              <a:t>, Andrea </a:t>
            </a:r>
            <a:r>
              <a:rPr lang="fr-CH" sz="2000" dirty="0" err="1" smtClean="0"/>
              <a:t>Parmigiani</a:t>
            </a:r>
            <a:r>
              <a:rPr lang="fr-CH" sz="2000" dirty="0"/>
              <a:t> </a:t>
            </a:r>
            <a:r>
              <a:rPr lang="fr-CH" sz="2000" dirty="0" smtClean="0"/>
              <a:t>and Bastien </a:t>
            </a:r>
            <a:r>
              <a:rPr lang="fr-CH" sz="2000" dirty="0" err="1" smtClean="0"/>
              <a:t>Chopard</a:t>
            </a:r>
            <a:endParaRPr lang="fr-CH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4968240" y="4060587"/>
            <a:ext cx="23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University</a:t>
            </a:r>
            <a:r>
              <a:rPr lang="fr-CH" dirty="0" smtClean="0"/>
              <a:t> of Geneva</a:t>
            </a:r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1524000" y="50731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July 11 - DSFD 2017 Erlangen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913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endParaRPr lang="fr-CH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10</a:t>
            </a:fld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518160" y="1690688"/>
            <a:ext cx="373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 err="1" smtClean="0"/>
              <a:t>Example</a:t>
            </a:r>
            <a:r>
              <a:rPr lang="fr-CH" sz="2800" dirty="0" smtClean="0"/>
              <a:t> simulation </a:t>
            </a:r>
            <a:r>
              <a:rPr lang="fr-CH" sz="2800" dirty="0" err="1" smtClean="0"/>
              <a:t>with</a:t>
            </a:r>
            <a:r>
              <a:rPr lang="fr-CH" sz="2800" dirty="0" smtClean="0"/>
              <a:t> 1000 </a:t>
            </a:r>
            <a:r>
              <a:rPr lang="fr-CH" sz="2800" dirty="0" err="1" smtClean="0"/>
              <a:t>particles</a:t>
            </a:r>
            <a:endParaRPr lang="fr-CH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800" dirty="0" smtClean="0"/>
          </a:p>
        </p:txBody>
      </p:sp>
      <p:pic>
        <p:nvPicPr>
          <p:cNvPr id="14" name="anim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2774" y="1295400"/>
            <a:ext cx="5261251" cy="40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el4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162" y="3172635"/>
            <a:ext cx="4572638" cy="3429479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r>
              <a:rPr lang="fr-CH" dirty="0" smtClean="0"/>
              <a:t> (2)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11</a:t>
            </a:fld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518160" y="1690688"/>
            <a:ext cx="3733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 err="1" smtClean="0"/>
              <a:t>Velocity</a:t>
            </a:r>
            <a:r>
              <a:rPr lang="fr-CH" sz="2800" dirty="0" smtClean="0"/>
              <a:t> profile </a:t>
            </a:r>
            <a:r>
              <a:rPr lang="fr-CH" sz="2800" dirty="0" err="1" smtClean="0"/>
              <a:t>along</a:t>
            </a:r>
            <a:r>
              <a:rPr lang="fr-CH" sz="2800" dirty="0" smtClean="0"/>
              <a:t> central </a:t>
            </a:r>
            <a:r>
              <a:rPr lang="fr-CH" sz="2800" dirty="0" err="1" smtClean="0"/>
              <a:t>column</a:t>
            </a:r>
            <a:endParaRPr lang="fr-CH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800" dirty="0" err="1" smtClean="0"/>
              <a:t>Shear</a:t>
            </a:r>
            <a:r>
              <a:rPr lang="fr-CH" sz="2800" dirty="0" smtClean="0"/>
              <a:t> </a:t>
            </a:r>
            <a:r>
              <a:rPr lang="fr-CH" sz="2800" dirty="0" smtClean="0"/>
              <a:t>stress </a:t>
            </a:r>
            <a:r>
              <a:rPr lang="fr-CH" sz="2800" dirty="0" err="1" smtClean="0"/>
              <a:t>from</a:t>
            </a:r>
            <a:r>
              <a:rPr lang="fr-CH" sz="2800" dirty="0" smtClean="0"/>
              <a:t> the </a:t>
            </a:r>
            <a:r>
              <a:rPr lang="fr-CH" sz="2800" dirty="0" err="1" smtClean="0"/>
              <a:t>fluid</a:t>
            </a:r>
            <a:r>
              <a:rPr lang="fr-CH" sz="2800" dirty="0" smtClean="0"/>
              <a:t> on the </a:t>
            </a:r>
            <a:r>
              <a:rPr lang="fr-CH" sz="2800" dirty="0" err="1" smtClean="0"/>
              <a:t>lid</a:t>
            </a:r>
            <a:r>
              <a:rPr lang="fr-CH" sz="2800" dirty="0" smtClean="0"/>
              <a:t> has to </a:t>
            </a:r>
            <a:r>
              <a:rPr lang="fr-CH" sz="2800" dirty="0" err="1" smtClean="0"/>
              <a:t>be</a:t>
            </a:r>
            <a:r>
              <a:rPr lang="fr-CH" sz="2800" dirty="0" smtClean="0"/>
              <a:t> </a:t>
            </a:r>
            <a:r>
              <a:rPr lang="fr-CH" sz="2800" dirty="0" err="1" smtClean="0"/>
              <a:t>computed</a:t>
            </a:r>
            <a:r>
              <a:rPr lang="fr-CH" sz="2800" dirty="0" smtClean="0"/>
              <a:t> </a:t>
            </a:r>
            <a:r>
              <a:rPr lang="fr-CH" sz="2800" dirty="0" smtClean="0"/>
              <a:t>as </a:t>
            </a:r>
            <a:r>
              <a:rPr lang="fr-CH" sz="2800" dirty="0" smtClean="0"/>
              <a:t>a spatial and temporal </a:t>
            </a:r>
            <a:r>
              <a:rPr lang="fr-CH" sz="2800" dirty="0" err="1" smtClean="0"/>
              <a:t>average</a:t>
            </a:r>
            <a:endParaRPr lang="fr-CH" sz="2800" dirty="0"/>
          </a:p>
        </p:txBody>
      </p:sp>
      <p:pic>
        <p:nvPicPr>
          <p:cNvPr id="14" name="vel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162" y="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9" y="2384431"/>
            <a:ext cx="5120651" cy="3840488"/>
          </a:xfrm>
          <a:prstGeom prst="rect">
            <a:avLst/>
          </a:prstGeom>
        </p:spPr>
      </p:pic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4" y="2384431"/>
            <a:ext cx="5120651" cy="384048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Results</a:t>
            </a:r>
            <a:r>
              <a:rPr lang="fr-CH" dirty="0" smtClean="0"/>
              <a:t>(3)</a:t>
            </a:r>
            <a:endParaRPr lang="fr-CH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12</a:t>
            </a:fld>
            <a:endParaRPr lang="fr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8122920" y="2145011"/>
                <a:ext cx="1950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H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CH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2920" y="2145011"/>
                <a:ext cx="195072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2666994" y="2172388"/>
                <a:ext cx="1950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fr-CH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4" y="2172388"/>
                <a:ext cx="195072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65320" y="653080"/>
                <a:ext cx="7376160" cy="136050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CH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fr-CH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fr-CH" dirty="0" smtClean="0"/>
                  <a:t>,</a:t>
                </a:r>
              </a:p>
              <a:p>
                <a:pPr algn="ctr"/>
                <a:endParaRPr lang="fr-CH" dirty="0" smtClean="0"/>
              </a:p>
              <a:p>
                <a:pPr lvl="1" algn="ctr"/>
                <a:r>
                  <a:rPr lang="fr-CH" dirty="0" err="1" smtClean="0"/>
                  <a:t>with</a:t>
                </a:r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=1−0.2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CH" dirty="0" smtClean="0"/>
                  <a:t>,    and </a:t>
                </a:r>
                <a14:m>
                  <m:oMath xmlns:m="http://schemas.openxmlformats.org/officeDocument/2006/math">
                    <m:r>
                      <a:rPr lang="fr-CH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=2/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0.321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+3.02</m:t>
                        </m:r>
                      </m:e>
                    </m:d>
                  </m:oMath>
                </a14:m>
                <a:endParaRPr lang="fr-CH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20" y="653080"/>
                <a:ext cx="7376160" cy="136050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1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9" y="982186"/>
            <a:ext cx="8319089" cy="532844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13</a:t>
            </a:fld>
            <a:endParaRPr lang="fr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CH" dirty="0" smtClean="0"/>
                  <a:t>Results(4)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         </m:t>
                    </m:r>
                    <m:r>
                      <a:rPr lang="fr-CH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fr-CH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H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fr-CH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</m:d>
                  </m:oMath>
                </a14:m>
                <a:endParaRPr lang="fr-CH" sz="3600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" y="2090103"/>
            <a:ext cx="37433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Refinement</a:t>
            </a:r>
            <a:r>
              <a:rPr lang="fr-CH" dirty="0" smtClean="0"/>
              <a:t> of the </a:t>
            </a:r>
            <a:r>
              <a:rPr lang="fr-CH" dirty="0" err="1" smtClean="0"/>
              <a:t>numerical</a:t>
            </a:r>
            <a:r>
              <a:rPr lang="fr-CH" dirty="0" smtClean="0"/>
              <a:t> model</a:t>
            </a:r>
            <a:endParaRPr lang="fr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CH" dirty="0" smtClean="0"/>
                  <a:t>Acceptable </a:t>
                </a:r>
                <a:r>
                  <a:rPr lang="fr-CH" dirty="0" err="1" smtClean="0"/>
                  <a:t>accuracy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without</a:t>
                </a:r>
                <a:r>
                  <a:rPr lang="fr-CH" dirty="0" smtClean="0"/>
                  <a:t> explicit collision handling up </a:t>
                </a:r>
                <a:r>
                  <a:rPr lang="fr-CH" dirty="0"/>
                  <a:t>to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≈0.2</m:t>
                    </m:r>
                  </m:oMath>
                </a14:m>
                <a:r>
                  <a:rPr lang="fr-CH" dirty="0" smtClean="0">
                    <a:ea typeface="Cambria Math" panose="02040503050406030204" pitchFamily="18" charset="0"/>
                  </a:rPr>
                  <a:t>, for at least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≈5</m:t>
                    </m:r>
                  </m:oMath>
                </a14:m>
                <a:r>
                  <a:rPr lang="fr-CH" dirty="0" smtClean="0">
                    <a:ea typeface="Cambria Math" panose="02040503050406030204" pitchFamily="18" charset="0"/>
                  </a:rPr>
                  <a:t> (</a:t>
                </a:r>
                <a:r>
                  <a:rPr lang="fr-CH" dirty="0" err="1" smtClean="0">
                    <a:ea typeface="Cambria Math" panose="02040503050406030204" pitchFamily="18" charset="0"/>
                  </a:rPr>
                  <a:t>where</a:t>
                </a:r>
                <a:r>
                  <a:rPr lang="fr-CH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CH" dirty="0" smtClean="0">
                    <a:ea typeface="Cambria Math" panose="02040503050406030204" pitchFamily="18" charset="0"/>
                  </a:rPr>
                  <a:t> </a:t>
                </a:r>
                <a:r>
                  <a:rPr lang="fr-CH" dirty="0" err="1" smtClean="0">
                    <a:ea typeface="Cambria Math" panose="02040503050406030204" pitchFamily="18" charset="0"/>
                  </a:rPr>
                  <a:t>denotes</a:t>
                </a:r>
                <a:r>
                  <a:rPr lang="fr-CH" dirty="0" smtClean="0">
                    <a:ea typeface="Cambria Math" panose="02040503050406030204" pitchFamily="18" charset="0"/>
                  </a:rPr>
                  <a:t> </a:t>
                </a:r>
                <a:r>
                  <a:rPr lang="fr-CH" dirty="0" err="1" smtClean="0">
                    <a:ea typeface="Cambria Math" panose="02040503050406030204" pitchFamily="18" charset="0"/>
                  </a:rPr>
                  <a:t>particle</a:t>
                </a:r>
                <a:r>
                  <a:rPr lang="fr-CH" dirty="0" smtClean="0">
                    <a:ea typeface="Cambria Math" panose="02040503050406030204" pitchFamily="18" charset="0"/>
                  </a:rPr>
                  <a:t> </a:t>
                </a:r>
                <a:r>
                  <a:rPr lang="fr-CH" dirty="0" err="1" smtClean="0">
                    <a:ea typeface="Cambria Math" panose="02040503050406030204" pitchFamily="18" charset="0"/>
                  </a:rPr>
                  <a:t>diameter</a:t>
                </a:r>
                <a:r>
                  <a:rPr lang="fr-CH" dirty="0" smtClean="0">
                    <a:ea typeface="Cambria Math" panose="02040503050406030204" pitchFamily="18" charset="0"/>
                  </a:rPr>
                  <a:t>).</a:t>
                </a:r>
              </a:p>
              <a:p>
                <a:pPr marL="0" indent="0">
                  <a:buNone/>
                </a:pPr>
                <a:endParaRPr lang="fr-CH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fr-CH" dirty="0">
                  <a:ea typeface="Cambria Math" panose="02040503050406030204" pitchFamily="18" charset="0"/>
                </a:endParaRPr>
              </a:p>
              <a:p>
                <a:r>
                  <a:rPr lang="fr-CH" dirty="0" smtClean="0"/>
                  <a:t>For </a:t>
                </a:r>
                <a:r>
                  <a:rPr lang="fr-CH" dirty="0" err="1" smtClean="0"/>
                  <a:t>higher</a:t>
                </a:r>
                <a:r>
                  <a:rPr lang="fr-CH" dirty="0" smtClean="0"/>
                  <a:t> volume fraction </a:t>
                </a:r>
                <a:r>
                  <a:rPr lang="fr-CH" dirty="0" err="1" smtClean="0"/>
                  <a:t>we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need</a:t>
                </a:r>
                <a:r>
                  <a:rPr lang="fr-CH" dirty="0" smtClean="0"/>
                  <a:t> a collision/</a:t>
                </a:r>
                <a:r>
                  <a:rPr lang="fr-CH" dirty="0" err="1" smtClean="0"/>
                  <a:t>lubrication</a:t>
                </a:r>
                <a:r>
                  <a:rPr lang="fr-CH" dirty="0" smtClean="0"/>
                  <a:t> model</a:t>
                </a:r>
                <a:r>
                  <a:rPr lang="fr-CH" dirty="0" smtClean="0"/>
                  <a:t>.</a:t>
                </a:r>
                <a:endParaRPr lang="fr-CH" dirty="0" smtClean="0"/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 r="-121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3027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73" y="1248881"/>
            <a:ext cx="6690367" cy="50177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Performances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4495800" cy="4351338"/>
          </a:xfrm>
        </p:spPr>
        <p:txBody>
          <a:bodyPr/>
          <a:lstStyle/>
          <a:p>
            <a:r>
              <a:rPr lang="fr-CH" dirty="0" smtClean="0"/>
              <a:t>Indicative time for 12 </a:t>
            </a:r>
            <a:r>
              <a:rPr lang="fr-CH" dirty="0" err="1" smtClean="0"/>
              <a:t>cores</a:t>
            </a:r>
            <a:r>
              <a:rPr lang="fr-CH" dirty="0" smtClean="0"/>
              <a:t>:</a:t>
            </a:r>
          </a:p>
          <a:p>
            <a:pPr marL="457200" lvl="1" indent="0">
              <a:buNone/>
            </a:pPr>
            <a:r>
              <a:rPr lang="fr-CH" dirty="0" smtClean="0"/>
              <a:t>15 minutes for </a:t>
            </a:r>
            <a:r>
              <a:rPr lang="fr-CH" dirty="0" err="1" smtClean="0"/>
              <a:t>simulating</a:t>
            </a:r>
            <a:r>
              <a:rPr lang="fr-CH" dirty="0" smtClean="0"/>
              <a:t> 40 </a:t>
            </a:r>
            <a:r>
              <a:rPr lang="fr-CH" dirty="0" err="1" smtClean="0"/>
              <a:t>particles</a:t>
            </a:r>
            <a:r>
              <a:rPr lang="fr-CH" dirty="0" smtClean="0"/>
              <a:t> of 66 </a:t>
            </a:r>
            <a:r>
              <a:rPr lang="fr-CH" dirty="0" err="1" smtClean="0"/>
              <a:t>vertices</a:t>
            </a:r>
            <a:r>
              <a:rPr lang="fr-CH" dirty="0" smtClean="0"/>
              <a:t> </a:t>
            </a:r>
            <a:r>
              <a:rPr lang="fr-CH" dirty="0" err="1" smtClean="0"/>
              <a:t>each</a:t>
            </a:r>
            <a:r>
              <a:rPr lang="fr-CH" dirty="0" smtClean="0"/>
              <a:t> and a </a:t>
            </a:r>
            <a:r>
              <a:rPr lang="fr-CH" dirty="0" err="1" smtClean="0"/>
              <a:t>domain</a:t>
            </a:r>
            <a:r>
              <a:rPr lang="fr-CH" dirty="0" smtClean="0"/>
              <a:t> of 1 mm</a:t>
            </a:r>
            <a:r>
              <a:rPr lang="fr-CH" baseline="30000" dirty="0" smtClean="0"/>
              <a:t>3</a:t>
            </a:r>
            <a:r>
              <a:rPr lang="fr-CH" dirty="0" smtClean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055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Conclusions</a:t>
            </a:r>
            <a:endParaRPr lang="fr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fr-CH" dirty="0" smtClean="0"/>
                  <a:t>The model </a:t>
                </a:r>
                <a:r>
                  <a:rPr lang="fr-CH" dirty="0" err="1" smtClean="0"/>
                  <a:t>is</a:t>
                </a:r>
                <a:r>
                  <a:rPr lang="fr-CH" dirty="0" smtClean="0"/>
                  <a:t> able to </a:t>
                </a:r>
                <a:r>
                  <a:rPr lang="fr-CH" dirty="0" err="1" smtClean="0"/>
                  <a:t>simulate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fluids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with</a:t>
                </a:r>
                <a:r>
                  <a:rPr lang="fr-CH" dirty="0" smtClean="0"/>
                  <a:t> suspensions up to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≈0.2</m:t>
                    </m:r>
                  </m:oMath>
                </a14:m>
                <a:endParaRPr lang="fr-CH" dirty="0" smtClean="0">
                  <a:ea typeface="Cambria Math" panose="02040503050406030204" pitchFamily="18" charset="0"/>
                </a:endParaRPr>
              </a:p>
              <a:p>
                <a:pPr lvl="1"/>
                <a:r>
                  <a:rPr lang="fr-CH" dirty="0">
                    <a:ea typeface="Cambria Math" panose="02040503050406030204" pitchFamily="18" charset="0"/>
                  </a:rPr>
                  <a:t>This value </a:t>
                </a:r>
                <a:r>
                  <a:rPr lang="fr-CH" dirty="0" err="1">
                    <a:ea typeface="Cambria Math" panose="02040503050406030204" pitchFamily="18" charset="0"/>
                  </a:rPr>
                  <a:t>is</a:t>
                </a:r>
                <a:r>
                  <a:rPr lang="fr-CH" dirty="0">
                    <a:ea typeface="Cambria Math" panose="02040503050406030204" pitchFamily="18" charset="0"/>
                  </a:rPr>
                  <a:t> consistant </a:t>
                </a:r>
                <a:r>
                  <a:rPr lang="fr-CH" dirty="0" err="1">
                    <a:ea typeface="Cambria Math" panose="02040503050406030204" pitchFamily="18" charset="0"/>
                  </a:rPr>
                  <a:t>with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:r>
                  <a:rPr lang="fr-CH" dirty="0" err="1">
                    <a:ea typeface="Cambria Math" panose="02040503050406030204" pitchFamily="18" charset="0"/>
                  </a:rPr>
                  <a:t>litterature</a:t>
                </a:r>
                <a:r>
                  <a:rPr lang="fr-CH" dirty="0">
                    <a:ea typeface="Cambria Math" panose="02040503050406030204" pitchFamily="18" charset="0"/>
                  </a:rPr>
                  <a:t> (</a:t>
                </a:r>
                <a:r>
                  <a:rPr lang="fr-CH" dirty="0" err="1">
                    <a:ea typeface="Cambria Math" panose="02040503050406030204" pitchFamily="18" charset="0"/>
                  </a:rPr>
                  <a:t>e.g</a:t>
                </a:r>
                <a:r>
                  <a:rPr lang="fr-CH" dirty="0">
                    <a:ea typeface="Cambria Math" panose="02040503050406030204" pitchFamily="18" charset="0"/>
                  </a:rPr>
                  <a:t> [2]), </a:t>
                </a:r>
                <a:r>
                  <a:rPr lang="fr-CH" dirty="0" err="1">
                    <a:ea typeface="Cambria Math" panose="02040503050406030204" pitchFamily="18" charset="0"/>
                  </a:rPr>
                  <a:t>expecting</a:t>
                </a:r>
                <a:r>
                  <a:rPr lang="fr-CH" dirty="0">
                    <a:ea typeface="Cambria Math" panose="02040503050406030204" pitchFamily="18" charset="0"/>
                  </a:rPr>
                  <a:t> relevant </a:t>
                </a:r>
                <a:r>
                  <a:rPr lang="fr-CH" dirty="0" err="1">
                    <a:ea typeface="Cambria Math" panose="02040503050406030204" pitchFamily="18" charset="0"/>
                  </a:rPr>
                  <a:t>particles</a:t>
                </a:r>
                <a:r>
                  <a:rPr lang="fr-CH" dirty="0">
                    <a:ea typeface="Cambria Math" panose="02040503050406030204" pitchFamily="18" charset="0"/>
                  </a:rPr>
                  <a:t> interaction </a:t>
                </a:r>
                <a:r>
                  <a:rPr lang="fr-CH" dirty="0" err="1">
                    <a:ea typeface="Cambria Math" panose="02040503050406030204" pitchFamily="18" charset="0"/>
                  </a:rPr>
                  <a:t>from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:r>
                  <a:rPr lang="fr-CH" dirty="0" err="1">
                    <a:ea typeface="Cambria Math" panose="02040503050406030204" pitchFamily="18" charset="0"/>
                  </a:rPr>
                  <a:t>this</a:t>
                </a:r>
                <a:r>
                  <a:rPr lang="fr-CH" dirty="0">
                    <a:ea typeface="Cambria Math" panose="02040503050406030204" pitchFamily="18" charset="0"/>
                  </a:rPr>
                  <a:t> value of volume fraction</a:t>
                </a:r>
                <a:r>
                  <a:rPr lang="fr-CH" dirty="0" smtClean="0">
                    <a:ea typeface="Cambria Math" panose="02040503050406030204" pitchFamily="18" charset="0"/>
                  </a:rPr>
                  <a:t>.</a:t>
                </a:r>
              </a:p>
              <a:p>
                <a:pPr lvl="1"/>
                <a:r>
                  <a:rPr lang="fr-CH" dirty="0">
                    <a:ea typeface="Cambria Math" panose="02040503050406030204" pitchFamily="18" charset="0"/>
                  </a:rPr>
                  <a:t>20% : </a:t>
                </a:r>
                <a:r>
                  <a:rPr lang="fr-CH" dirty="0" err="1">
                    <a:ea typeface="Cambria Math" panose="02040503050406030204" pitchFamily="18" charset="0"/>
                  </a:rPr>
                  <a:t>can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:r>
                  <a:rPr lang="fr-CH" dirty="0" err="1">
                    <a:ea typeface="Cambria Math" panose="02040503050406030204" pitchFamily="18" charset="0"/>
                  </a:rPr>
                  <a:t>be</a:t>
                </a:r>
                <a:r>
                  <a:rPr lang="fr-CH" dirty="0">
                    <a:ea typeface="Cambria Math" panose="02040503050406030204" pitchFamily="18" charset="0"/>
                  </a:rPr>
                  <a:t> </a:t>
                </a:r>
                <a:r>
                  <a:rPr lang="fr-CH" dirty="0" err="1">
                    <a:ea typeface="Cambria Math" panose="02040503050406030204" pitchFamily="18" charset="0"/>
                  </a:rPr>
                  <a:t>encountered</a:t>
                </a:r>
                <a:r>
                  <a:rPr lang="fr-CH" dirty="0">
                    <a:ea typeface="Cambria Math" panose="02040503050406030204" pitchFamily="18" charset="0"/>
                  </a:rPr>
                  <a:t> in real </a:t>
                </a:r>
                <a:r>
                  <a:rPr lang="fr-CH" dirty="0" smtClean="0">
                    <a:ea typeface="Cambria Math" panose="02040503050406030204" pitchFamily="18" charset="0"/>
                  </a:rPr>
                  <a:t>magma (</a:t>
                </a:r>
                <a:r>
                  <a:rPr lang="fr-CH" dirty="0" err="1" smtClean="0">
                    <a:ea typeface="Cambria Math" panose="02040503050406030204" pitchFamily="18" charset="0"/>
                  </a:rPr>
                  <a:t>almost</a:t>
                </a:r>
                <a:r>
                  <a:rPr lang="fr-CH" dirty="0" smtClean="0">
                    <a:ea typeface="Cambria Math" panose="02040503050406030204" pitchFamily="18" charset="0"/>
                  </a:rPr>
                  <a:t> </a:t>
                </a:r>
                <a:r>
                  <a:rPr lang="fr-CH" dirty="0">
                    <a:ea typeface="Cambria Math" panose="02040503050406030204" pitchFamily="18" charset="0"/>
                  </a:rPr>
                  <a:t>1/3 of the maximum volume fraction for </a:t>
                </a:r>
                <a:r>
                  <a:rPr lang="fr-CH" dirty="0" err="1" smtClean="0">
                    <a:ea typeface="Cambria Math" panose="02040503050406030204" pitchFamily="18" charset="0"/>
                  </a:rPr>
                  <a:t>spheres</a:t>
                </a:r>
                <a:r>
                  <a:rPr lang="fr-CH" dirty="0" smtClean="0">
                    <a:ea typeface="Cambria Math" panose="02040503050406030204" pitchFamily="18" charset="0"/>
                  </a:rPr>
                  <a:t>)</a:t>
                </a:r>
                <a:endParaRPr lang="fr-CH" dirty="0">
                  <a:ea typeface="Cambria Math" panose="02040503050406030204" pitchFamily="18" charset="0"/>
                </a:endParaRPr>
              </a:p>
              <a:p>
                <a:r>
                  <a:rPr lang="fr-CH" dirty="0" smtClean="0"/>
                  <a:t>In </a:t>
                </a:r>
                <a:r>
                  <a:rPr lang="fr-CH" dirty="0" err="1" smtClean="0"/>
                  <a:t>this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almost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Newtonian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regime</a:t>
                </a:r>
                <a:r>
                  <a:rPr lang="fr-CH" dirty="0" smtClean="0"/>
                  <a:t>, </a:t>
                </a:r>
                <a:r>
                  <a:rPr lang="fr-CH" dirty="0" err="1"/>
                  <a:t>a</a:t>
                </a:r>
                <a:r>
                  <a:rPr lang="fr-CH" dirty="0" err="1" smtClean="0"/>
                  <a:t>ccurate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rheology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without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using</a:t>
                </a:r>
                <a:r>
                  <a:rPr lang="fr-CH" dirty="0" smtClean="0"/>
                  <a:t> collision model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≈5</m:t>
                    </m:r>
                  </m:oMath>
                </a14:m>
                <a:r>
                  <a:rPr lang="fr-CH" dirty="0" smtClean="0"/>
                  <a:t>.</a:t>
                </a:r>
              </a:p>
              <a:p>
                <a:r>
                  <a:rPr lang="fr-CH" dirty="0" smtClean="0"/>
                  <a:t>In the future:</a:t>
                </a:r>
              </a:p>
              <a:p>
                <a:pPr lvl="1"/>
                <a:r>
                  <a:rPr lang="fr-CH" dirty="0" smtClean="0"/>
                  <a:t>Use </a:t>
                </a:r>
                <a:r>
                  <a:rPr lang="fr-CH" dirty="0" err="1" smtClean="0"/>
                  <a:t>lubrication</a:t>
                </a:r>
                <a:r>
                  <a:rPr lang="fr-CH" dirty="0" smtClean="0"/>
                  <a:t> model for high volume fraction simulations</a:t>
                </a:r>
              </a:p>
              <a:p>
                <a:pPr lvl="1"/>
                <a:r>
                  <a:rPr lang="fr-CH" dirty="0" err="1" smtClean="0"/>
                  <a:t>Lower</a:t>
                </a:r>
                <a:r>
                  <a:rPr lang="fr-CH" dirty="0" smtClean="0"/>
                  <a:t> Reynolds </a:t>
                </a:r>
                <a:r>
                  <a:rPr lang="fr-CH" dirty="0" err="1" smtClean="0"/>
                  <a:t>number</a:t>
                </a:r>
                <a:endParaRPr lang="fr-CH" dirty="0" smtClean="0"/>
              </a:p>
              <a:p>
                <a:pPr lvl="1"/>
                <a:r>
                  <a:rPr lang="fr-CH" dirty="0" smtClean="0"/>
                  <a:t>Validation for </a:t>
                </a:r>
                <a:r>
                  <a:rPr lang="fr-CH" dirty="0" err="1" smtClean="0"/>
                  <a:t>different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particle</a:t>
                </a:r>
                <a:r>
                  <a:rPr lang="fr-CH" dirty="0" smtClean="0"/>
                  <a:t> aspect ratio</a:t>
                </a:r>
              </a:p>
              <a:p>
                <a:pPr lvl="1"/>
                <a:r>
                  <a:rPr lang="fr-CH" dirty="0" err="1" smtClean="0"/>
                  <a:t>Third</a:t>
                </a:r>
                <a:r>
                  <a:rPr lang="fr-CH" dirty="0" smtClean="0"/>
                  <a:t> phase : </a:t>
                </a:r>
                <a:r>
                  <a:rPr lang="fr-CH" dirty="0" err="1" smtClean="0"/>
                  <a:t>bubbles</a:t>
                </a:r>
                <a:endParaRPr lang="fr-CH" dirty="0" smtClean="0"/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2801" r="-754" b="-700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85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err="1" smtClean="0"/>
              <a:t>Thank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 for </a:t>
            </a:r>
            <a:r>
              <a:rPr lang="fr-CH" dirty="0" err="1" smtClean="0"/>
              <a:t>your</a:t>
            </a:r>
            <a:r>
              <a:rPr lang="fr-CH" dirty="0" smtClean="0"/>
              <a:t> attention</a:t>
            </a:r>
            <a:endParaRPr lang="fr-CH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70671"/>
            <a:ext cx="10515600" cy="360629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effectLst/>
              </a:rPr>
              <a:t>[1] </a:t>
            </a:r>
            <a:r>
              <a:rPr lang="en-US" sz="1600" dirty="0" err="1" smtClean="0">
                <a:effectLst/>
              </a:rPr>
              <a:t>Janoschek</a:t>
            </a:r>
            <a:r>
              <a:rPr lang="en-US" sz="1600" dirty="0" smtClean="0">
                <a:effectLst/>
              </a:rPr>
              <a:t>, F. (2013). Mesoscopic simulation of blood and general suspensions in flow.</a:t>
            </a:r>
          </a:p>
          <a:p>
            <a:pPr marL="0" indent="0">
              <a:buNone/>
            </a:pPr>
            <a:r>
              <a:rPr lang="en-US" sz="1600" dirty="0" smtClean="0">
                <a:effectLst/>
              </a:rPr>
              <a:t>[2] Mueller, S. et al (2010). The rheology of suspensions of solid particles.</a:t>
            </a:r>
          </a:p>
          <a:p>
            <a:pPr marL="0" indent="0">
              <a:buNone/>
            </a:pPr>
            <a:r>
              <a:rPr lang="en-US" sz="1600" dirty="0" smtClean="0"/>
              <a:t>[3] Ota, K. et al (2012). Lift generation by a two-dimensional symmetric flapping wing: immersed boundary-lattice Boltzmann simulations.</a:t>
            </a:r>
          </a:p>
          <a:p>
            <a:pPr marL="0" indent="0">
              <a:buNone/>
            </a:pPr>
            <a:r>
              <a:rPr lang="en-US" sz="1600" dirty="0" smtClean="0">
                <a:effectLst/>
              </a:rPr>
              <a:t>[4] </a:t>
            </a:r>
            <a:r>
              <a:rPr lang="en-US" sz="1600" dirty="0" smtClean="0"/>
              <a:t>Wang, Z et al (2008). Combined multi-direct forcing and immersed boundary method for simulating flows with moving particles.</a:t>
            </a:r>
          </a:p>
          <a:p>
            <a:pPr marL="0" indent="0">
              <a:buNone/>
            </a:pPr>
            <a:r>
              <a:rPr lang="en-US" sz="1600" dirty="0" smtClean="0">
                <a:effectLst/>
              </a:rPr>
              <a:t>[5] </a:t>
            </a:r>
            <a:r>
              <a:rPr lang="en-US" sz="1600" dirty="0" err="1" smtClean="0">
                <a:effectLst/>
              </a:rPr>
              <a:t>Peskin</a:t>
            </a:r>
            <a:r>
              <a:rPr lang="en-US" sz="1600" dirty="0" smtClean="0">
                <a:effectLst/>
              </a:rPr>
              <a:t>, C.S (2002). The immersed boundary method.</a:t>
            </a:r>
          </a:p>
          <a:p>
            <a:pPr marL="0" indent="0">
              <a:buNone/>
            </a:pPr>
            <a:r>
              <a:rPr lang="en-US" sz="1600" dirty="0" smtClean="0"/>
              <a:t>[6] </a:t>
            </a:r>
            <a:r>
              <a:rPr lang="en-US" sz="1600" dirty="0"/>
              <a:t>Brenner, </a:t>
            </a:r>
            <a:r>
              <a:rPr lang="en-US" sz="1600" dirty="0" smtClean="0"/>
              <a:t>H (1974) </a:t>
            </a:r>
            <a:r>
              <a:rPr lang="en-US" sz="1600" dirty="0"/>
              <a:t>Rheology of a dilute suspension of axisymmetric Brownian </a:t>
            </a:r>
            <a:r>
              <a:rPr lang="en-US" sz="1600" dirty="0" smtClean="0"/>
              <a:t>particles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17</a:t>
            </a:fld>
            <a:endParaRPr lang="fr-CH"/>
          </a:p>
        </p:txBody>
      </p:sp>
      <p:sp>
        <p:nvSpPr>
          <p:cNvPr id="7" name="ZoneTexte 6"/>
          <p:cNvSpPr txBox="1"/>
          <p:nvPr/>
        </p:nvSpPr>
        <p:spPr>
          <a:xfrm>
            <a:off x="4780471" y="1887239"/>
            <a:ext cx="284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err="1"/>
              <a:t>References</a:t>
            </a:r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38069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Rheology</a:t>
            </a:r>
            <a:r>
              <a:rPr lang="fr-CH" dirty="0" smtClean="0"/>
              <a:t> of suspensions (2)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059680" cy="4351338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</a:pPr>
                <a:r>
                  <a:rPr lang="fr-CH" dirty="0"/>
                  <a:t>Experimental </a:t>
                </a:r>
                <a:r>
                  <a:rPr lang="fr-CH" dirty="0" err="1"/>
                  <a:t>rheometer</a:t>
                </a:r>
                <a:r>
                  <a:rPr lang="fr-CH" dirty="0"/>
                  <a:t> : </a:t>
                </a:r>
                <a:r>
                  <a:rPr lang="fr-CH" dirty="0" err="1"/>
                  <a:t>imposed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fr-CH" dirty="0"/>
                  <a:t>, </a:t>
                </a:r>
                <a:r>
                  <a:rPr lang="fr-CH" dirty="0" err="1"/>
                  <a:t>observed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fr-CH" dirty="0"/>
              </a:p>
              <a:p>
                <a:pPr>
                  <a:spcBef>
                    <a:spcPts val="1800"/>
                  </a:spcBef>
                </a:pPr>
                <a:r>
                  <a:rPr lang="fr-CH" dirty="0" err="1"/>
                  <a:t>Numerical</a:t>
                </a:r>
                <a:r>
                  <a:rPr lang="fr-CH" dirty="0"/>
                  <a:t> </a:t>
                </a:r>
                <a:r>
                  <a:rPr lang="fr-CH" dirty="0" err="1"/>
                  <a:t>rheometer</a:t>
                </a:r>
                <a:r>
                  <a:rPr lang="fr-CH" dirty="0"/>
                  <a:t> : </a:t>
                </a:r>
                <a:r>
                  <a:rPr lang="fr-CH" dirty="0" err="1"/>
                  <a:t>computed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fr-CH" dirty="0"/>
                  <a:t>, 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mposed</m:t>
                    </m:r>
                    <m:acc>
                      <m:accPr>
                        <m:chr m:val="̇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fr-CH" dirty="0" smtClean="0"/>
              </a:p>
              <a:p>
                <a:pPr>
                  <a:spcBef>
                    <a:spcPts val="1800"/>
                  </a:spcBef>
                </a:pPr>
                <a:r>
                  <a:rPr lang="fr-CH" dirty="0"/>
                  <a:t>Apparent </a:t>
                </a:r>
                <a:r>
                  <a:rPr lang="fr-CH" dirty="0" err="1"/>
                  <a:t>viscosity</a:t>
                </a:r>
                <a:r>
                  <a:rPr lang="fr-CH" dirty="0"/>
                  <a:t> for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CH" dirty="0"/>
                  <a:t> particles: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acc>
                      <m:accPr>
                        <m:chr m:val="̇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fr-CH" dirty="0"/>
              </a:p>
              <a:p>
                <a:pPr>
                  <a:spcBef>
                    <a:spcPts val="1800"/>
                  </a:spcBef>
                </a:pPr>
                <a:r>
                  <a:rPr lang="fr-CH" dirty="0"/>
                  <a:t>Relative apparent </a:t>
                </a:r>
                <a:r>
                  <a:rPr lang="fr-CH" dirty="0" err="1"/>
                  <a:t>viscosity</a:t>
                </a:r>
                <a:r>
                  <a:rPr lang="fr-CH" dirty="0"/>
                  <a:t> for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CH" dirty="0"/>
                  <a:t> particles: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059680" cy="4351338"/>
              </a:xfrm>
              <a:blipFill rotWithShape="0">
                <a:blip r:embed="rId2"/>
                <a:stretch>
                  <a:fillRect l="-2169" t="-224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18</a:t>
            </a:fld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4480560" cy="40310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35240" y="5762022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/>
              <a:t>Image </a:t>
            </a:r>
            <a:r>
              <a:rPr lang="fr-CH" sz="1200" dirty="0" err="1" smtClean="0"/>
              <a:t>from</a:t>
            </a:r>
            <a:r>
              <a:rPr lang="fr-CH" sz="1200" dirty="0" smtClean="0"/>
              <a:t> [2]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1301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agma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98" y="1223686"/>
            <a:ext cx="2949561" cy="16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Introduction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476336" cy="4351338"/>
          </a:xfrm>
        </p:spPr>
        <p:txBody>
          <a:bodyPr>
            <a:normAutofit/>
          </a:bodyPr>
          <a:lstStyle/>
          <a:p>
            <a:pPr algn="just"/>
            <a:r>
              <a:rPr lang="fr-CH" dirty="0" smtClean="0"/>
              <a:t>Aim</a:t>
            </a:r>
            <a:r>
              <a:rPr lang="fr-CH" dirty="0" smtClean="0"/>
              <a:t>: </a:t>
            </a:r>
            <a:r>
              <a:rPr lang="fr-CH" dirty="0" err="1" smtClean="0"/>
              <a:t>lattice</a:t>
            </a:r>
            <a:r>
              <a:rPr lang="fr-CH" dirty="0" smtClean="0"/>
              <a:t> </a:t>
            </a:r>
            <a:r>
              <a:rPr lang="fr-CH" dirty="0"/>
              <a:t>Boltzmann </a:t>
            </a:r>
            <a:r>
              <a:rPr lang="fr-CH" dirty="0" smtClean="0"/>
              <a:t>simulation </a:t>
            </a:r>
            <a:r>
              <a:rPr lang="fr-CH" dirty="0"/>
              <a:t>of </a:t>
            </a:r>
            <a:r>
              <a:rPr lang="fr-CH" dirty="0" err="1"/>
              <a:t>three</a:t>
            </a:r>
            <a:r>
              <a:rPr lang="fr-CH" dirty="0"/>
              <a:t>-phase </a:t>
            </a:r>
            <a:r>
              <a:rPr lang="fr-CH" dirty="0" smtClean="0"/>
              <a:t>magma</a:t>
            </a:r>
          </a:p>
          <a:p>
            <a:pPr lvl="1" algn="just"/>
            <a:r>
              <a:rPr lang="fr-CH" dirty="0" err="1" smtClean="0"/>
              <a:t>Experimentally</a:t>
            </a:r>
            <a:r>
              <a:rPr lang="fr-CH" dirty="0" smtClean="0"/>
              <a:t> </a:t>
            </a:r>
            <a:r>
              <a:rPr lang="fr-CH" dirty="0" err="1" smtClean="0"/>
              <a:t>investigate</a:t>
            </a:r>
            <a:r>
              <a:rPr lang="fr-CH" dirty="0" smtClean="0"/>
              <a:t> magma </a:t>
            </a:r>
            <a:r>
              <a:rPr lang="fr-CH" dirty="0" err="1" smtClean="0"/>
              <a:t>rheology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difficult</a:t>
            </a:r>
            <a:endParaRPr lang="fr-CH" dirty="0" smtClean="0"/>
          </a:p>
          <a:p>
            <a:r>
              <a:rPr lang="fr-CH" dirty="0" smtClean="0"/>
              <a:t>First </a:t>
            </a:r>
            <a:r>
              <a:rPr lang="fr-CH" dirty="0" err="1" smtClean="0"/>
              <a:t>step</a:t>
            </a:r>
            <a:r>
              <a:rPr lang="fr-CH" dirty="0" smtClean="0"/>
              <a:t> (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):</a:t>
            </a:r>
          </a:p>
          <a:p>
            <a:pPr lvl="1"/>
            <a:r>
              <a:rPr lang="fr-CH" dirty="0" err="1" smtClean="0"/>
              <a:t>Two</a:t>
            </a:r>
            <a:r>
              <a:rPr lang="fr-CH" dirty="0" smtClean="0"/>
              <a:t> phases (</a:t>
            </a:r>
            <a:r>
              <a:rPr lang="fr-CH" dirty="0" err="1" smtClean="0"/>
              <a:t>liquid</a:t>
            </a:r>
            <a:r>
              <a:rPr lang="fr-CH" dirty="0" smtClean="0"/>
              <a:t> and </a:t>
            </a:r>
            <a:r>
              <a:rPr lang="fr-CH" dirty="0" err="1" smtClean="0"/>
              <a:t>solid</a:t>
            </a:r>
            <a:r>
              <a:rPr lang="fr-CH" dirty="0" smtClean="0"/>
              <a:t>)</a:t>
            </a:r>
          </a:p>
          <a:p>
            <a:pPr lvl="1"/>
            <a:r>
              <a:rPr lang="fr-CH" dirty="0" smtClean="0"/>
              <a:t>No collision model </a:t>
            </a:r>
            <a:r>
              <a:rPr lang="fr-CH" dirty="0" err="1" smtClean="0"/>
              <a:t>between</a:t>
            </a:r>
            <a:r>
              <a:rPr lang="fr-CH" dirty="0" smtClean="0"/>
              <a:t> </a:t>
            </a:r>
            <a:r>
              <a:rPr lang="fr-CH" dirty="0" err="1" smtClean="0"/>
              <a:t>particles</a:t>
            </a:r>
            <a:endParaRPr lang="fr-CH" dirty="0" smtClean="0"/>
          </a:p>
          <a:p>
            <a:pPr lvl="1"/>
            <a:r>
              <a:rPr lang="fr-CH" dirty="0" smtClean="0"/>
              <a:t>Validation </a:t>
            </a:r>
            <a:r>
              <a:rPr lang="fr-CH" dirty="0" smtClean="0"/>
              <a:t>of the </a:t>
            </a:r>
            <a:r>
              <a:rPr lang="fr-CH" dirty="0" err="1" smtClean="0"/>
              <a:t>rheology</a:t>
            </a:r>
            <a:r>
              <a:rPr lang="fr-CH" dirty="0" smtClean="0"/>
              <a:t> in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regime</a:t>
            </a:r>
            <a:endParaRPr lang="fr-CH" dirty="0" smtClean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July 11 - DSFD 2017 Erlangen</a:t>
            </a:r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2</a:t>
            </a:fld>
            <a:endParaRPr lang="fr-CH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958" y="3062201"/>
            <a:ext cx="4751842" cy="31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7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Difficulties</a:t>
            </a:r>
            <a:endParaRPr lang="fr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fr-CH" dirty="0" smtClean="0"/>
                  <a:t>Crystals and </a:t>
                </a:r>
                <a:r>
                  <a:rPr lang="fr-CH" dirty="0" err="1" smtClean="0"/>
                  <a:t>bubbles</a:t>
                </a:r>
                <a:r>
                  <a:rPr lang="fr-CH" dirty="0" smtClean="0"/>
                  <a:t> : </a:t>
                </a:r>
                <a:r>
                  <a:rPr lang="fr-CH" sz="2400" dirty="0" err="1" smtClean="0"/>
                  <a:t>accurate</a:t>
                </a:r>
                <a:r>
                  <a:rPr lang="fr-CH" sz="2400" dirty="0" smtClean="0"/>
                  <a:t> </a:t>
                </a:r>
                <a:r>
                  <a:rPr lang="fr-CH" sz="2400" dirty="0" err="1" smtClean="0"/>
                  <a:t>boundary</a:t>
                </a:r>
                <a:r>
                  <a:rPr lang="fr-CH" sz="2400" dirty="0" smtClean="0"/>
                  <a:t> condition for </a:t>
                </a:r>
                <a:r>
                  <a:rPr lang="fr-CH" sz="2400" dirty="0" err="1" smtClean="0"/>
                  <a:t>solid</a:t>
                </a:r>
                <a:r>
                  <a:rPr lang="fr-CH" sz="2400" dirty="0" smtClean="0"/>
                  <a:t> phase and </a:t>
                </a:r>
                <a:r>
                  <a:rPr lang="fr-CH" sz="2400" dirty="0" err="1" smtClean="0"/>
                  <a:t>gas</a:t>
                </a:r>
                <a:r>
                  <a:rPr lang="fr-CH" sz="2400" dirty="0" smtClean="0"/>
                  <a:t> </a:t>
                </a:r>
                <a:r>
                  <a:rPr lang="fr-CH" sz="2400" dirty="0" smtClean="0"/>
                  <a:t>phase </a:t>
                </a:r>
                <a:r>
                  <a:rPr lang="fr-CH" sz="2400" dirty="0" smtClean="0"/>
                  <a:t>(2-ways </a:t>
                </a:r>
                <a:r>
                  <a:rPr lang="fr-CH" sz="2400" dirty="0" err="1" smtClean="0"/>
                  <a:t>couplings</a:t>
                </a:r>
                <a:r>
                  <a:rPr lang="fr-CH" sz="2400" dirty="0" smtClean="0"/>
                  <a:t>)</a:t>
                </a:r>
              </a:p>
              <a:p>
                <a:r>
                  <a:rPr lang="fr-CH" dirty="0" smtClean="0"/>
                  <a:t>Collision model: </a:t>
                </a:r>
                <a:r>
                  <a:rPr lang="fr-CH" sz="2400" dirty="0" smtClean="0"/>
                  <a:t>at volume fraction </a:t>
                </a:r>
                <a:r>
                  <a:rPr lang="fr-CH" sz="2400" dirty="0" err="1" smtClean="0"/>
                  <a:t>higher</a:t>
                </a:r>
                <a:r>
                  <a:rPr lang="fr-CH" sz="2400" dirty="0" smtClean="0"/>
                  <a:t> </a:t>
                </a:r>
                <a:r>
                  <a:rPr lang="fr-CH" sz="2400" dirty="0" err="1" smtClean="0"/>
                  <a:t>than</a:t>
                </a:r>
                <a:r>
                  <a:rPr lang="fr-CH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fr-CH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fr-CH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fr-CH" sz="2400" dirty="0" smtClean="0"/>
                  <a:t>, collisions </a:t>
                </a:r>
                <a:r>
                  <a:rPr lang="fr-CH" sz="2400" dirty="0" err="1" smtClean="0"/>
                  <a:t>between</a:t>
                </a:r>
                <a:r>
                  <a:rPr lang="fr-CH" sz="2400" dirty="0"/>
                  <a:t> </a:t>
                </a:r>
                <a:r>
                  <a:rPr lang="fr-CH" sz="2400" dirty="0" err="1" smtClean="0"/>
                  <a:t>particles</a:t>
                </a:r>
                <a:r>
                  <a:rPr lang="fr-CH" sz="2400" dirty="0" smtClean="0"/>
                  <a:t> </a:t>
                </a:r>
                <a:r>
                  <a:rPr lang="fr-CH" sz="2400" dirty="0" err="1" smtClean="0"/>
                  <a:t>play</a:t>
                </a:r>
                <a:r>
                  <a:rPr lang="fr-CH" sz="2400" dirty="0" smtClean="0"/>
                  <a:t> an important </a:t>
                </a:r>
                <a:r>
                  <a:rPr lang="fr-CH" sz="2400" dirty="0" err="1" smtClean="0"/>
                  <a:t>role</a:t>
                </a:r>
                <a:r>
                  <a:rPr lang="fr-CH" sz="2400" dirty="0" smtClean="0"/>
                  <a:t> [2]</a:t>
                </a:r>
              </a:p>
              <a:p>
                <a:r>
                  <a:rPr lang="fr-CH" dirty="0"/>
                  <a:t>Flow </a:t>
                </a:r>
                <a:r>
                  <a:rPr lang="fr-CH" dirty="0" err="1"/>
                  <a:t>properties</a:t>
                </a:r>
                <a:r>
                  <a:rPr lang="fr-CH" dirty="0"/>
                  <a:t>:</a:t>
                </a:r>
              </a:p>
              <a:p>
                <a:pPr lvl="1"/>
                <a:r>
                  <a:rPr lang="fr-CH" dirty="0" err="1"/>
                  <a:t>Very</a:t>
                </a:r>
                <a:r>
                  <a:rPr lang="fr-CH" dirty="0"/>
                  <a:t> </a:t>
                </a:r>
                <a:r>
                  <a:rPr lang="fr-CH" dirty="0" err="1"/>
                  <a:t>low</a:t>
                </a:r>
                <a:r>
                  <a:rPr lang="fr-CH" dirty="0"/>
                  <a:t> </a:t>
                </a:r>
                <a:r>
                  <a:rPr lang="fr-CH" dirty="0" err="1"/>
                  <a:t>Re</a:t>
                </a:r>
                <a:r>
                  <a:rPr lang="fr-CH" dirty="0"/>
                  <a:t> 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fr-CH" sz="2400" dirty="0" smtClean="0"/>
              </a:p>
              <a:p>
                <a:pPr lvl="1"/>
                <a:r>
                  <a:rPr lang="fr-CH" dirty="0" smtClean="0"/>
                  <a:t>Wide range of volume fraction and </a:t>
                </a:r>
                <a:r>
                  <a:rPr lang="fr-CH" dirty="0" err="1" smtClean="0"/>
                  <a:t>particles</a:t>
                </a:r>
                <a:r>
                  <a:rPr lang="fr-CH" dirty="0" smtClean="0"/>
                  <a:t> aspect ratio</a:t>
                </a:r>
                <a:endParaRPr lang="fr-CH" sz="2400" dirty="0"/>
              </a:p>
              <a:p>
                <a:r>
                  <a:rPr lang="fr-CH" dirty="0" smtClean="0"/>
                  <a:t>Performance</a:t>
                </a:r>
                <a:r>
                  <a:rPr lang="fr-CH" dirty="0"/>
                  <a:t>:</a:t>
                </a:r>
              </a:p>
              <a:p>
                <a:pPr lvl="1"/>
                <a:r>
                  <a:rPr lang="fr-CH" dirty="0" err="1"/>
                  <a:t>Intrinsic</a:t>
                </a:r>
                <a:r>
                  <a:rPr lang="fr-CH" dirty="0"/>
                  <a:t> </a:t>
                </a:r>
                <a:r>
                  <a:rPr lang="fr-CH" dirty="0" err="1"/>
                  <a:t>cost</a:t>
                </a:r>
                <a:r>
                  <a:rPr lang="fr-CH" dirty="0"/>
                  <a:t> of the </a:t>
                </a:r>
                <a:r>
                  <a:rPr lang="fr-CH" dirty="0" err="1"/>
                  <a:t>ingredients</a:t>
                </a:r>
                <a:r>
                  <a:rPr lang="fr-CH" dirty="0"/>
                  <a:t> (</a:t>
                </a:r>
                <a:r>
                  <a:rPr lang="fr-CH" dirty="0" err="1"/>
                  <a:t>boundary</a:t>
                </a:r>
                <a:r>
                  <a:rPr lang="fr-CH" dirty="0"/>
                  <a:t> conditions, collision model, …)</a:t>
                </a:r>
              </a:p>
              <a:p>
                <a:pPr lvl="1"/>
                <a:r>
                  <a:rPr lang="fr-CH" dirty="0" err="1"/>
                  <a:t>Needed</a:t>
                </a:r>
                <a:r>
                  <a:rPr lang="fr-CH" dirty="0"/>
                  <a:t> size of the simulation (</a:t>
                </a:r>
                <a:r>
                  <a:rPr lang="fr-CH" dirty="0" err="1"/>
                  <a:t>number</a:t>
                </a:r>
                <a:r>
                  <a:rPr lang="fr-CH" dirty="0"/>
                  <a:t> of </a:t>
                </a:r>
                <a:r>
                  <a:rPr lang="fr-CH" dirty="0" err="1"/>
                  <a:t>particles</a:t>
                </a:r>
                <a:r>
                  <a:rPr lang="fr-CH" dirty="0"/>
                  <a:t>/</a:t>
                </a:r>
                <a:r>
                  <a:rPr lang="fr-CH" dirty="0" err="1"/>
                  <a:t>bubbles</a:t>
                </a:r>
                <a:r>
                  <a:rPr lang="fr-CH" dirty="0"/>
                  <a:t>, collision </a:t>
                </a:r>
                <a:r>
                  <a:rPr lang="fr-CH" dirty="0" err="1"/>
                  <a:t>detection</a:t>
                </a:r>
                <a:r>
                  <a:rPr lang="fr-CH" dirty="0"/>
                  <a:t>, time to </a:t>
                </a:r>
                <a:r>
                  <a:rPr lang="fr-CH" dirty="0" err="1"/>
                  <a:t>reach</a:t>
                </a:r>
                <a:r>
                  <a:rPr lang="fr-CH" dirty="0"/>
                  <a:t> </a:t>
                </a:r>
                <a:r>
                  <a:rPr lang="fr-CH" dirty="0" err="1"/>
                  <a:t>steady</a:t>
                </a:r>
                <a:r>
                  <a:rPr lang="fr-CH" dirty="0"/>
                  <a:t> state, …)</a:t>
                </a:r>
                <a:endParaRPr lang="fr-CH" sz="2400" dirty="0" smtClean="0"/>
              </a:p>
              <a:p>
                <a:endParaRPr lang="fr-CH" b="0" dirty="0" smtClean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308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82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Immersed</a:t>
            </a:r>
            <a:r>
              <a:rPr lang="fr-CH" dirty="0" smtClean="0"/>
              <a:t> </a:t>
            </a:r>
            <a:r>
              <a:rPr lang="fr-CH" dirty="0" err="1"/>
              <a:t>b</a:t>
            </a:r>
            <a:r>
              <a:rPr lang="fr-CH" dirty="0" err="1" smtClean="0"/>
              <a:t>oundary</a:t>
            </a:r>
            <a:r>
              <a:rPr lang="fr-CH" dirty="0" smtClean="0"/>
              <a:t> </a:t>
            </a:r>
            <a:r>
              <a:rPr lang="fr-CH" dirty="0" err="1" smtClean="0"/>
              <a:t>method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direct forcing </a:t>
            </a:r>
            <a:r>
              <a:rPr lang="fr-CH" dirty="0" err="1" smtClean="0"/>
              <a:t>approach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7315201" cy="4351338"/>
          </a:xfrm>
        </p:spPr>
        <p:txBody>
          <a:bodyPr>
            <a:normAutofit/>
          </a:bodyPr>
          <a:lstStyle/>
          <a:p>
            <a:r>
              <a:rPr lang="fr-CH" dirty="0" err="1" smtClean="0"/>
              <a:t>Eulerian</a:t>
            </a:r>
            <a:r>
              <a:rPr lang="fr-CH" dirty="0" smtClean="0"/>
              <a:t> </a:t>
            </a:r>
            <a:r>
              <a:rPr lang="fr-CH" dirty="0" err="1" smtClean="0"/>
              <a:t>fluid</a:t>
            </a:r>
            <a:r>
              <a:rPr lang="fr-CH" dirty="0" smtClean="0"/>
              <a:t> </a:t>
            </a:r>
            <a:r>
              <a:rPr lang="fr-CH" dirty="0" err="1" smtClean="0"/>
              <a:t>mesh</a:t>
            </a:r>
            <a:r>
              <a:rPr lang="fr-CH" dirty="0" smtClean="0"/>
              <a:t>, </a:t>
            </a:r>
            <a:r>
              <a:rPr lang="fr-CH" dirty="0" err="1" smtClean="0"/>
              <a:t>Lagrangian</a:t>
            </a:r>
            <a:r>
              <a:rPr lang="fr-CH" dirty="0" smtClean="0"/>
              <a:t> </a:t>
            </a:r>
            <a:r>
              <a:rPr lang="fr-CH" dirty="0" err="1" smtClean="0"/>
              <a:t>solid</a:t>
            </a:r>
            <a:r>
              <a:rPr lang="fr-CH" dirty="0" smtClean="0"/>
              <a:t> </a:t>
            </a:r>
            <a:r>
              <a:rPr lang="fr-CH" dirty="0" err="1" smtClean="0"/>
              <a:t>mesh</a:t>
            </a:r>
            <a:endParaRPr lang="fr-CH" dirty="0" smtClean="0"/>
          </a:p>
          <a:p>
            <a:pPr lvl="1"/>
            <a:r>
              <a:rPr lang="en-US" dirty="0" smtClean="0"/>
              <a:t>Solid mesh not aligned with fluid mesh. </a:t>
            </a:r>
            <a:r>
              <a:rPr lang="en-US" dirty="0"/>
              <a:t>F</a:t>
            </a:r>
            <a:r>
              <a:rPr lang="en-US" dirty="0" smtClean="0"/>
              <a:t>luid mesh remains unchanged.</a:t>
            </a:r>
          </a:p>
          <a:p>
            <a:pPr lvl="1"/>
            <a:r>
              <a:rPr lang="en-US" dirty="0" smtClean="0"/>
              <a:t>Compute a singular forcing term on the immersed boundary points and apply it as a body force to the fluid in order to ensure no-slip condition.</a:t>
            </a:r>
          </a:p>
          <a:p>
            <a:pPr lvl="1"/>
            <a:r>
              <a:rPr lang="en-US" dirty="0" smtClean="0"/>
              <a:t>Interpolation as proposed by [5] is used to transfer information from the Eulerian to the </a:t>
            </a:r>
            <a:r>
              <a:rPr lang="en-US" dirty="0" err="1" smtClean="0"/>
              <a:t>Lagrangian</a:t>
            </a:r>
            <a:r>
              <a:rPr lang="en-US" dirty="0" smtClean="0"/>
              <a:t> grids, and vice versa.</a:t>
            </a:r>
          </a:p>
          <a:p>
            <a:pPr lvl="1"/>
            <a:r>
              <a:rPr lang="en-US" dirty="0" smtClean="0"/>
              <a:t>Present work based on the implementation of Ota et al. [3] (multi direct forcing method [4])</a:t>
            </a:r>
            <a:endParaRPr lang="fr-CH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4</a:t>
            </a:fld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59" y="2387932"/>
            <a:ext cx="2652635" cy="25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n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588" y="2377692"/>
            <a:ext cx="4685088" cy="262102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Immersed</a:t>
            </a:r>
            <a:r>
              <a:rPr lang="fr-CH" dirty="0" smtClean="0"/>
              <a:t> </a:t>
            </a:r>
            <a:r>
              <a:rPr lang="fr-CH" dirty="0" err="1" smtClean="0"/>
              <a:t>boundary</a:t>
            </a:r>
            <a:r>
              <a:rPr lang="fr-CH" dirty="0" smtClean="0"/>
              <a:t> </a:t>
            </a:r>
            <a:r>
              <a:rPr lang="fr-CH" dirty="0" err="1" smtClean="0"/>
              <a:t>method</a:t>
            </a:r>
            <a:r>
              <a:rPr lang="fr-CH" dirty="0" smtClean="0"/>
              <a:t> (2)</a:t>
            </a:r>
            <a:endParaRPr lang="fr-CH" dirty="0"/>
          </a:p>
        </p:txBody>
      </p:sp>
      <p:pic>
        <p:nvPicPr>
          <p:cNvPr id="7" name="washing_machine_velocity - Copy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6396" y="1690688"/>
            <a:ext cx="4659479" cy="397004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5</a:t>
            </a:fld>
            <a:endParaRPr lang="fr-CH"/>
          </a:p>
        </p:txBody>
      </p:sp>
      <p:sp>
        <p:nvSpPr>
          <p:cNvPr id="10" name="ZoneTexte 9"/>
          <p:cNvSpPr txBox="1"/>
          <p:nvPr/>
        </p:nvSpPr>
        <p:spPr>
          <a:xfrm>
            <a:off x="2117035" y="5710019"/>
            <a:ext cx="649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 smtClean="0"/>
              <a:t>       palabos.org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58651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Rheology</a:t>
            </a:r>
            <a:r>
              <a:rPr lang="fr-CH" dirty="0" smtClean="0"/>
              <a:t> of suspensions</a:t>
            </a:r>
            <a:endParaRPr lang="fr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fr-CH" dirty="0" smtClean="0"/>
                  <a:t>Volume fraction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fr-CH" dirty="0" smtClean="0"/>
                  <a:t> and maximum packing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fr-CH" dirty="0" smtClean="0"/>
              </a:p>
              <a:p>
                <a:endParaRPr lang="fr-CH" dirty="0" smtClean="0"/>
              </a:p>
              <a:p>
                <a:r>
                  <a:rPr lang="fr-CH" dirty="0" smtClean="0"/>
                  <a:t>The </a:t>
                </a:r>
                <a:r>
                  <a:rPr lang="fr-CH" dirty="0" err="1" smtClean="0"/>
                  <a:t>effect</a:t>
                </a:r>
                <a:r>
                  <a:rPr lang="fr-CH" dirty="0" smtClean="0"/>
                  <a:t> of </a:t>
                </a:r>
                <a:r>
                  <a:rPr lang="fr-CH" dirty="0" err="1" smtClean="0"/>
                  <a:t>any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particle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with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rotational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symmetry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is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equivalent</a:t>
                </a:r>
                <a:r>
                  <a:rPr lang="fr-CH" dirty="0" smtClean="0"/>
                  <a:t> to </a:t>
                </a:r>
                <a:r>
                  <a:rPr lang="fr-CH" dirty="0" err="1" smtClean="0"/>
                  <a:t>that</a:t>
                </a:r>
                <a:r>
                  <a:rPr lang="fr-CH" dirty="0" smtClean="0"/>
                  <a:t> of a </a:t>
                </a:r>
                <a:r>
                  <a:rPr lang="fr-CH" dirty="0" err="1" smtClean="0"/>
                  <a:t>spheroid</a:t>
                </a:r>
                <a:r>
                  <a:rPr lang="fr-CH" dirty="0" smtClean="0"/>
                  <a:t> of </a:t>
                </a:r>
                <a:r>
                  <a:rPr lang="fr-CH" dirty="0" err="1" smtClean="0"/>
                  <a:t>given</a:t>
                </a:r>
                <a:r>
                  <a:rPr lang="fr-CH" dirty="0" smtClean="0"/>
                  <a:t> aspect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CH" dirty="0" smtClean="0"/>
                  <a:t> [6]</a:t>
                </a:r>
              </a:p>
              <a:p>
                <a:endParaRPr lang="fr-CH" dirty="0"/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216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Rheology</a:t>
            </a:r>
            <a:r>
              <a:rPr lang="fr-CH" dirty="0" smtClean="0"/>
              <a:t> of suspensions (3)</a:t>
            </a:r>
            <a:endParaRPr lang="fr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fr-CH" dirty="0" err="1" smtClean="0"/>
                  <a:t>Empirical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law</a:t>
                </a:r>
                <a:r>
                  <a:rPr lang="fr-CH" dirty="0" smtClean="0"/>
                  <a:t>, </a:t>
                </a:r>
                <a:r>
                  <a:rPr lang="fr-CH" dirty="0" err="1" smtClean="0"/>
                  <a:t>Maron</a:t>
                </a:r>
                <a:r>
                  <a:rPr lang="fr-CH" dirty="0" smtClean="0"/>
                  <a:t>-Pierce </a:t>
                </a:r>
                <a:r>
                  <a:rPr lang="fr-CH" dirty="0" err="1" smtClean="0"/>
                  <a:t>expressed</a:t>
                </a:r>
                <a:r>
                  <a:rPr lang="fr-CH" dirty="0" smtClean="0"/>
                  <a:t> </a:t>
                </a:r>
                <a:r>
                  <a:rPr lang="fr-CH" dirty="0" err="1" smtClean="0"/>
                  <a:t>with</a:t>
                </a:r>
                <a:r>
                  <a:rPr lang="fr-CH" dirty="0" smtClean="0"/>
                  <a:t> Mueller extrapolations [2] </a:t>
                </a:r>
                <a:r>
                  <a:rPr lang="fr-CH" dirty="0" err="1" smtClean="0"/>
                  <a:t>valid</a:t>
                </a:r>
                <a:r>
                  <a:rPr lang="fr-CH" dirty="0" smtClean="0"/>
                  <a:t> 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fr-CH" dirty="0" smtClean="0"/>
                  <a:t>: </a:t>
                </a:r>
              </a:p>
              <a:p>
                <a:endParaRPr lang="fr-CH" sz="26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CH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fr-CH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CH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fr-CH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CH" sz="2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CH" sz="2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CH" sz="26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fr-CH" sz="2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CH" sz="2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sz="26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fr-CH" sz="2600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CH" sz="26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fr-CH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fr-CH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fr-CH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</m:e>
                          <m:sup>
                            <m:r>
                              <a:rPr lang="fr-CH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  <m:sup>
                        <m:r>
                          <a:rPr lang="fr-CH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fr-CH" sz="2600" dirty="0" smtClean="0"/>
                  <a:t>,</a:t>
                </a:r>
              </a:p>
              <a:p>
                <a:pPr marL="0" indent="0" algn="ctr">
                  <a:buNone/>
                </a:pPr>
                <a:endParaRPr lang="fr-CH" sz="1200" dirty="0" smtClean="0"/>
              </a:p>
              <a:p>
                <a:pPr marL="457200" lvl="1" indent="0">
                  <a:buNone/>
                </a:pPr>
                <a:r>
                  <a:rPr lang="fr-CH" sz="2600" dirty="0" err="1" smtClean="0"/>
                  <a:t>with</a:t>
                </a:r>
                <a:r>
                  <a:rPr lang="fr-CH" sz="2600" dirty="0" smtClean="0"/>
                  <a:t>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=1−0.2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CH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CH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CH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CH" dirty="0" smtClean="0"/>
                  <a:t>,    and </a:t>
                </a:r>
                <a14:m>
                  <m:oMath xmlns:m="http://schemas.openxmlformats.org/officeDocument/2006/math">
                    <m:r>
                      <a:rPr lang="fr-CH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=2/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0.321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+3.02</m:t>
                        </m:r>
                      </m:e>
                    </m:d>
                  </m:oMath>
                </a14:m>
                <a:endParaRPr lang="fr-CH" dirty="0" smtClean="0"/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844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66" y="2529679"/>
            <a:ext cx="4025032" cy="35787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218" y="3830638"/>
            <a:ext cx="4121809" cy="10782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Rheology</a:t>
            </a:r>
            <a:r>
              <a:rPr lang="fr-CH" dirty="0" smtClean="0"/>
              <a:t> of suspensions (2)</a:t>
            </a:r>
            <a:endParaRPr lang="fr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Espace réservé du texte 15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983892" y="1690688"/>
                <a:ext cx="5157787" cy="82391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fr-CH" b="0" dirty="0"/>
                  <a:t>Numerical</a:t>
                </a:r>
                <a:r>
                  <a:rPr lang="fr-CH" b="0" dirty="0"/>
                  <a:t> </a:t>
                </a:r>
                <a:r>
                  <a:rPr lang="fr-CH" b="0" dirty="0" err="1"/>
                  <a:t>rheometer</a:t>
                </a:r>
                <a:r>
                  <a:rPr lang="fr-CH" b="0" dirty="0"/>
                  <a:t> : </a:t>
                </a:r>
                <a:endParaRPr lang="fr-CH" b="0" dirty="0" smtClean="0"/>
              </a:p>
              <a:p>
                <a:r>
                  <a:rPr lang="fr-CH" b="0" dirty="0" err="1" smtClean="0"/>
                  <a:t>computed</a:t>
                </a:r>
                <a:r>
                  <a:rPr lang="fr-CH" b="0" dirty="0" smtClean="0"/>
                  <a:t> </a:t>
                </a:r>
                <a14:m>
                  <m:oMath xmlns:m="http://schemas.openxmlformats.org/officeDocument/2006/math">
                    <m:r>
                      <a:rPr lang="fr-CH" b="0" i="1"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fr-CH" b="0" dirty="0"/>
                  <a:t>, 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>
                        <a:ea typeface="Cambria Math" panose="02040503050406030204" pitchFamily="18" charset="0"/>
                      </a:rPr>
                      <m:t>mposed</m:t>
                    </m:r>
                    <m:acc>
                      <m:accPr>
                        <m:chr m:val="̇"/>
                        <m:ctrlPr>
                          <a:rPr lang="fr-CH" b="0" i="1"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b="0" i="1"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H" b="0" i="1"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fr-CH" b="0" dirty="0"/>
              </a:p>
            </p:txBody>
          </p:sp>
        </mc:Choice>
        <mc:Fallback>
          <p:sp>
            <p:nvSpPr>
              <p:cNvPr id="16" name="Espace réservé du texte 1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983892" y="1690688"/>
                <a:ext cx="5157787" cy="823912"/>
              </a:xfrm>
              <a:blipFill rotWithShape="0">
                <a:blip r:embed="rId5"/>
                <a:stretch>
                  <a:fillRect l="-1891" t="-11029" b="-1764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Espace réservé du texte 16"/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607218" y="1681163"/>
                <a:ext cx="5183188" cy="82391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fr-CH" sz="2600" b="0" dirty="0"/>
                  <a:t>Experimental </a:t>
                </a:r>
                <a:r>
                  <a:rPr lang="fr-CH" sz="2600" b="0" dirty="0" err="1"/>
                  <a:t>rheometer</a:t>
                </a:r>
                <a:r>
                  <a:rPr lang="fr-CH" sz="2600" b="0" dirty="0"/>
                  <a:t> </a:t>
                </a:r>
                <a:r>
                  <a:rPr lang="fr-CH" sz="2600" b="0" dirty="0" smtClean="0"/>
                  <a:t>:</a:t>
                </a:r>
              </a:p>
              <a:p>
                <a:r>
                  <a:rPr lang="fr-CH" sz="2600" b="0" dirty="0" err="1" smtClean="0"/>
                  <a:t>imposed</a:t>
                </a:r>
                <a:r>
                  <a:rPr lang="fr-CH" sz="2600" b="0" dirty="0" smtClean="0"/>
                  <a:t> </a:t>
                </a:r>
                <a14:m>
                  <m:oMath xmlns:m="http://schemas.openxmlformats.org/officeDocument/2006/math">
                    <m:r>
                      <a:rPr lang="fr-CH" sz="2600" b="0" i="1"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fr-CH" sz="2600" b="0" dirty="0"/>
                  <a:t>, </a:t>
                </a:r>
                <a:r>
                  <a:rPr lang="fr-CH" sz="2600" b="0" dirty="0" err="1"/>
                  <a:t>observed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CH" sz="2600" b="0" i="1"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2600" b="0" i="1"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H" sz="2600" b="0" i="1"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endParaRPr lang="fr-CH" sz="2600" b="0" dirty="0"/>
              </a:p>
            </p:txBody>
          </p:sp>
        </mc:Choice>
        <mc:Fallback>
          <p:sp>
            <p:nvSpPr>
              <p:cNvPr id="17" name="Espace réservé du text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607218" y="1681163"/>
                <a:ext cx="5183188" cy="823912"/>
              </a:xfrm>
              <a:blipFill rotWithShape="0">
                <a:blip r:embed="rId6"/>
                <a:stretch>
                  <a:fillRect l="-1882" t="-11852" b="-1777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8</a:t>
            </a:fld>
            <a:endParaRPr lang="fr-CH"/>
          </a:p>
        </p:txBody>
      </p:sp>
      <p:sp>
        <p:nvSpPr>
          <p:cNvPr id="8" name="ZoneTexte 7"/>
          <p:cNvSpPr txBox="1"/>
          <p:nvPr/>
        </p:nvSpPr>
        <p:spPr>
          <a:xfrm>
            <a:off x="2281736" y="607935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/>
              <a:t>Image </a:t>
            </a:r>
            <a:r>
              <a:rPr lang="fr-CH" sz="1200" dirty="0" err="1" smtClean="0"/>
              <a:t>from</a:t>
            </a:r>
            <a:r>
              <a:rPr lang="fr-CH" sz="1200" dirty="0" smtClean="0"/>
              <a:t> [2]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32772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Simulation setup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CH" dirty="0" err="1" smtClean="0"/>
                  <a:t>Particle</a:t>
                </a:r>
                <a:r>
                  <a:rPr lang="fr-CH" dirty="0" smtClean="0"/>
                  <a:t> </a:t>
                </a:r>
                <a:r>
                  <a:rPr lang="fr-CH" dirty="0" err="1"/>
                  <a:t>Re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fr-CH" dirty="0" smtClean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CH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fr-CH" dirty="0" smtClean="0"/>
              </a:p>
              <a:p>
                <a:pPr>
                  <a:lnSpc>
                    <a:spcPct val="150000"/>
                  </a:lnSpc>
                </a:pPr>
                <a:r>
                  <a:rPr lang="fr-CH" dirty="0"/>
                  <a:t>Lattice sites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fr-CH" dirty="0" smtClean="0"/>
              </a:p>
              <a:p>
                <a:pPr lvl="1"/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3"/>
                <a:stretch>
                  <a:fillRect l="-211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6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fr-CH" dirty="0" smtClean="0"/>
              </a:p>
              <a:p>
                <a:pPr>
                  <a:lnSpc>
                    <a:spcPct val="150000"/>
                  </a:lnSpc>
                </a:pPr>
                <a:r>
                  <a:rPr lang="fr-CH" dirty="0" smtClean="0"/>
                  <a:t>N </a:t>
                </a:r>
                <a:r>
                  <a:rPr lang="fr-CH" dirty="0" err="1" smtClean="0"/>
                  <a:t>particles</a:t>
                </a:r>
                <a:r>
                  <a:rPr lang="fr-CH" dirty="0" smtClean="0"/>
                  <a:t>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fr-CH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1000</m:t>
                    </m:r>
                  </m:oMath>
                </a14:m>
                <a:endParaRPr lang="fr-CH" dirty="0" smtClean="0"/>
              </a:p>
              <a:p>
                <a:pPr>
                  <a:lnSpc>
                    <a:spcPct val="150000"/>
                  </a:lnSpc>
                </a:pPr>
                <a:r>
                  <a:rPr lang="fr-CH" dirty="0" smtClean="0"/>
                  <a:t>BGK, D3Q27 </a:t>
                </a:r>
                <a:r>
                  <a:rPr lang="fr-CH" dirty="0" err="1" smtClean="0"/>
                  <a:t>topology</a:t>
                </a:r>
                <a:endParaRPr lang="fr-CH" dirty="0" smtClean="0"/>
              </a:p>
              <a:p>
                <a:endParaRPr lang="fr-CH" dirty="0" smtClean="0"/>
              </a:p>
              <a:p>
                <a:endParaRPr lang="fr-CH" dirty="0"/>
              </a:p>
            </p:txBody>
          </p:sp>
        </mc:Choice>
        <mc:Fallback xmlns="">
          <p:sp>
            <p:nvSpPr>
              <p:cNvPr id="7" name="Espace réservé du contenu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4"/>
                <a:stretch>
                  <a:fillRect l="-211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July 11 - DSFD 2017 Erlangen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Yann Thorimbert - Two-Phase Magmatic DNS</a:t>
            </a: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AA3C-DF97-41FF-A2F1-33B1320357FD}" type="slidenum">
              <a:rPr lang="fr-CH" smtClean="0"/>
              <a:t>9</a:t>
            </a:fld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1615440" y="4619761"/>
            <a:ext cx="8961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CH" sz="2800" dirty="0" err="1" smtClean="0"/>
              <a:t>Shear</a:t>
            </a:r>
            <a:r>
              <a:rPr lang="fr-CH" sz="2800" dirty="0" smtClean="0"/>
              <a:t> (Couette) flow: </a:t>
            </a:r>
            <a:r>
              <a:rPr lang="fr-CH" sz="2800" dirty="0" err="1" smtClean="0"/>
              <a:t>imposed</a:t>
            </a:r>
            <a:r>
              <a:rPr lang="fr-CH" sz="2800" dirty="0" smtClean="0"/>
              <a:t> </a:t>
            </a:r>
            <a:r>
              <a:rPr lang="fr-CH" sz="2800" dirty="0" err="1" smtClean="0"/>
              <a:t>velocity</a:t>
            </a:r>
            <a:r>
              <a:rPr lang="fr-CH" sz="2800" dirty="0" smtClean="0"/>
              <a:t> at </a:t>
            </a:r>
            <a:r>
              <a:rPr lang="fr-CH" sz="2800" dirty="0" err="1" smtClean="0"/>
              <a:t>bottom</a:t>
            </a:r>
            <a:r>
              <a:rPr lang="fr-CH" sz="2800" dirty="0" smtClean="0"/>
              <a:t> and </a:t>
            </a:r>
            <a:r>
              <a:rPr lang="fr-CH" sz="2800" dirty="0" err="1" smtClean="0"/>
              <a:t>lid</a:t>
            </a:r>
            <a:endParaRPr lang="fr-CH" sz="2800" dirty="0" smtClean="0"/>
          </a:p>
          <a:p>
            <a:pPr algn="ctr"/>
            <a:endParaRPr lang="fr-CH" sz="2800" dirty="0" smtClean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fr-CH" sz="2800" dirty="0" smtClean="0"/>
              <a:t>No collision model ! How far </a:t>
            </a:r>
            <a:r>
              <a:rPr lang="fr-CH" sz="2800" dirty="0" err="1" smtClean="0"/>
              <a:t>can</a:t>
            </a:r>
            <a:r>
              <a:rPr lang="fr-CH" sz="2800" dirty="0" smtClean="0"/>
              <a:t> </a:t>
            </a:r>
            <a:r>
              <a:rPr lang="fr-CH" sz="2800" dirty="0" err="1" smtClean="0"/>
              <a:t>we</a:t>
            </a:r>
            <a:r>
              <a:rPr lang="fr-CH" sz="2800" dirty="0" smtClean="0"/>
              <a:t> go ?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130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15417</TotalTime>
  <Words>1280</Words>
  <Application>Microsoft Office PowerPoint</Application>
  <PresentationFormat>Grand écran</PresentationFormat>
  <Paragraphs>225</Paragraphs>
  <Slides>18</Slides>
  <Notes>15</Notes>
  <HiddenSlides>1</HiddenSlides>
  <MMClips>5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Wingdings</vt:lpstr>
      <vt:lpstr>Office Theme</vt:lpstr>
      <vt:lpstr>Fully Resolved Simulation of Two-Phase Crystalline Suspensions in Magmatic Flows</vt:lpstr>
      <vt:lpstr>Introduction</vt:lpstr>
      <vt:lpstr>Difficulties</vt:lpstr>
      <vt:lpstr>Immersed boundary method with direct forcing approach</vt:lpstr>
      <vt:lpstr>Immersed boundary method (2)</vt:lpstr>
      <vt:lpstr>Rheology of suspensions</vt:lpstr>
      <vt:lpstr>Rheology of suspensions (3)</vt:lpstr>
      <vt:lpstr>Rheology of suspensions (2)</vt:lpstr>
      <vt:lpstr>Simulation setup</vt:lpstr>
      <vt:lpstr>Results</vt:lpstr>
      <vt:lpstr>Results (2)</vt:lpstr>
      <vt:lpstr>Results(3)</vt:lpstr>
      <vt:lpstr>Results(4)                                       τ=f(γ ̇ )</vt:lpstr>
      <vt:lpstr>Refinement of the numerical model</vt:lpstr>
      <vt:lpstr>Performances</vt:lpstr>
      <vt:lpstr>Conclusions</vt:lpstr>
      <vt:lpstr>Thank you for your attention</vt:lpstr>
      <vt:lpstr>Rheology of suspensions (2)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Numerical Simulation of Two-Phase Crystalline Suspensions In Magmatic Flows</dc:title>
  <dc:creator>Yann Thorimbert</dc:creator>
  <cp:lastModifiedBy>Yann Thorimbert</cp:lastModifiedBy>
  <cp:revision>177</cp:revision>
  <dcterms:created xsi:type="dcterms:W3CDTF">2017-06-29T14:05:22Z</dcterms:created>
  <dcterms:modified xsi:type="dcterms:W3CDTF">2017-07-11T14:32:22Z</dcterms:modified>
</cp:coreProperties>
</file>