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7" r:id="rId1"/>
  </p:sldMasterIdLst>
  <p:notesMasterIdLst>
    <p:notesMasterId r:id="rId34"/>
  </p:notesMasterIdLst>
  <p:sldIdLst>
    <p:sldId id="256" r:id="rId2"/>
    <p:sldId id="292" r:id="rId3"/>
    <p:sldId id="257" r:id="rId4"/>
    <p:sldId id="269" r:id="rId5"/>
    <p:sldId id="270" r:id="rId6"/>
    <p:sldId id="258" r:id="rId7"/>
    <p:sldId id="259" r:id="rId8"/>
    <p:sldId id="271" r:id="rId9"/>
    <p:sldId id="273" r:id="rId10"/>
    <p:sldId id="274" r:id="rId11"/>
    <p:sldId id="272" r:id="rId12"/>
    <p:sldId id="267" r:id="rId13"/>
    <p:sldId id="268" r:id="rId14"/>
    <p:sldId id="260" r:id="rId15"/>
    <p:sldId id="261" r:id="rId16"/>
    <p:sldId id="262" r:id="rId17"/>
    <p:sldId id="276" r:id="rId18"/>
    <p:sldId id="277" r:id="rId19"/>
    <p:sldId id="275" r:id="rId20"/>
    <p:sldId id="264" r:id="rId21"/>
    <p:sldId id="263" r:id="rId22"/>
    <p:sldId id="265" r:id="rId23"/>
    <p:sldId id="302" r:id="rId24"/>
    <p:sldId id="303" r:id="rId25"/>
    <p:sldId id="285" r:id="rId26"/>
    <p:sldId id="286" r:id="rId27"/>
    <p:sldId id="289" r:id="rId28"/>
    <p:sldId id="305" r:id="rId29"/>
    <p:sldId id="287" r:id="rId30"/>
    <p:sldId id="290" r:id="rId31"/>
    <p:sldId id="304" r:id="rId32"/>
    <p:sldId id="306" r:id="rId33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B1"/>
    <a:srgbClr val="B215C4"/>
    <a:srgbClr val="208BF0"/>
    <a:srgbClr val="8F129D"/>
    <a:srgbClr val="EDDEC8"/>
    <a:srgbClr val="FFF2C1"/>
    <a:srgbClr val="FFF3AB"/>
    <a:srgbClr val="FFE5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16"/>
    <p:restoredTop sz="96327"/>
  </p:normalViewPr>
  <p:slideViewPr>
    <p:cSldViewPr snapToGrid="0" snapToObjects="1">
      <p:cViewPr>
        <p:scale>
          <a:sx n="106" d="100"/>
          <a:sy n="106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14EA4-0FD3-084E-AE67-930C89C9197A}" type="datetimeFigureOut">
              <a:rPr lang="en-CH" smtClean="0"/>
              <a:t>11.11.22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A16ED-C25D-D648-862C-A89CA389BDBF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52372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681F7-CD14-4149-B151-E7519D61F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7B470-E0E0-C94C-A50F-88B13F8AD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AD9A6-378F-B740-B780-372B8E682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095B8-9159-DA40-968F-C86768F5C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4D1C7-39C3-7D45-95CE-6891AE319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52843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EEB80-EAC7-5A45-8865-3AC109917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A4DFB-CE75-C647-B530-3CD583829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8D4B6-D13F-D044-A988-D3773791D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8F90B-6AE8-7F41-AB55-E174D0D8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4AF0-89C8-B345-9C0B-7D18FACF2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203435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6F1D86-9D86-BF49-8B74-B0FC20F5BA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71B5-1355-3F4D-8E35-337CFF493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5F3A1-43E7-494E-A634-E16C62914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83D9A-6239-1C48-A68E-C61EC32B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5543A-B6E6-9A47-9F96-EFA14058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27151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02A48-E36F-F742-B7CC-761D90E4F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391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FD963-6F3C-7343-9BB2-97469E4EF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5732"/>
            <a:ext cx="10515600" cy="4591231"/>
          </a:xfrm>
        </p:spPr>
        <p:txBody>
          <a:bodyPr>
            <a:normAutofit/>
          </a:bodyPr>
          <a:lstStyle>
            <a:lvl1pPr>
              <a:defRPr sz="2000">
                <a:latin typeface="LM Sans 10" pitchFamily="2" charset="77"/>
              </a:defRPr>
            </a:lvl1pPr>
            <a:lvl2pPr>
              <a:defRPr sz="2000">
                <a:latin typeface="LM Sans 10" pitchFamily="2" charset="77"/>
              </a:defRPr>
            </a:lvl2pPr>
            <a:lvl3pPr>
              <a:defRPr sz="2000">
                <a:latin typeface="LM Sans 10" pitchFamily="2" charset="77"/>
              </a:defRPr>
            </a:lvl3pPr>
            <a:lvl4pPr>
              <a:defRPr sz="2000">
                <a:latin typeface="LM Sans 10" pitchFamily="2" charset="77"/>
              </a:defRPr>
            </a:lvl4pPr>
            <a:lvl5pPr>
              <a:defRPr sz="2000">
                <a:latin typeface="LM Sans 10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66732-E686-5748-8540-E4D07CF1F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26059-715C-F449-9165-1E8C7C849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F695B-4A75-BA44-B1E5-514BF9D34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99069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2AC16-31CE-8A48-9D2C-9630F34CF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D6770-6649-EF48-856E-1FBBEACF6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D1EFE-4DAD-3744-8015-744352998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4D78-18F1-A54D-AE83-8DA80E4E9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35372-907A-014A-ADFE-8C7ED2473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6137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F6F1E-9C97-0A45-B6EA-C8B8E9631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8B270-A1B0-9E48-9976-620A6C4091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66630-E257-A747-A95E-2F9CFB4A2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41F5F-697D-664B-AAE9-0EF26D145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BE2F1-861D-ED4F-8943-446BBC135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145D6-9615-834E-A92D-D3A15B4B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2830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7AC26-7D02-0C41-A8D5-CDC461340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165A7-76E1-FE4A-ABC8-E46C450CA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2F8843-B290-B64A-8434-6C210307D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BB26E6-6447-6F45-8992-D0CCA30E51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6FD55A-43D3-2543-8764-6F1A0C526F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1ED2F5-A58D-2D41-AFB4-BF1C63874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A45C50-C003-254D-86EC-4FD3655F0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1B25DF-4D77-634E-B726-A83C8060C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15897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6291C-1757-1F4A-9266-802AD7278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11C1BC-FBFF-0B49-A8D9-2F0249A9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1CF7B6-7ED3-444E-B3F2-322F530CB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406AA4-4AD4-734A-B8AE-6B37DCD2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3957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A6B18F-EA55-D443-B9F2-8047E00B1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25D87-7B5B-E848-A414-584CAF698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C002A-FA13-5F40-B961-351897EB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791972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0CD57-2EF9-E44F-A7C2-C08A4CF9E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01BBB-8D9B-794C-9987-DDDC3A033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51CC5-DBFB-C042-808D-34ECD7744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0A813-F59E-9C46-A5F0-08B48B97A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E8A25-C135-5947-8CCB-EDE9B0955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56062-FF9E-BA4D-B655-FD252B647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46283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B8A35-E55F-4C46-B141-A36D8A079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DA1FA4-9E70-E046-B5B3-DE7867A76B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38BC90-4B49-BB40-9F6E-251946E31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0D3D58-3F38-B949-8B13-AE49E7331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BD2F5-AD65-EF49-AA46-FEED38272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484A4-D84D-E147-A553-F1B554D64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5639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A5FA4D-6B31-0246-A3F3-6D7D840EB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C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F8209-481F-3C4E-81A9-3CCF362EB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FEE79-BA12-9648-8A94-577975A7A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84784-CE4F-B644-AD87-6A1D6BE63B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48AF5-23B3-1C44-901E-8F87A4863E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6B0BD-875A-D341-B392-F1A2833F604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94849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CB1"/>
          </a:solidFill>
          <a:latin typeface="LM Sans 10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M Sans 10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M Sans 10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M Sans 10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M Sans 10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M Sans 10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833A2-0DDD-7A44-B6D8-82A8CB2D1D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H" dirty="0"/>
              <a:t>Using Files</a:t>
            </a:r>
            <a:br>
              <a:rPr lang="en-CH" dirty="0"/>
            </a:br>
            <a:endParaRPr lang="en-CH" sz="27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9CD5E1-5864-9C45-9F0C-FC40D82056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27754"/>
            <a:ext cx="9144000" cy="730045"/>
          </a:xfrm>
        </p:spPr>
        <p:txBody>
          <a:bodyPr>
            <a:normAutofit fontScale="92500" lnSpcReduction="20000"/>
          </a:bodyPr>
          <a:lstStyle/>
          <a:p>
            <a:r>
              <a:rPr lang="en-CH" dirty="0"/>
              <a:t>Gilles Falquet</a:t>
            </a:r>
          </a:p>
          <a:p>
            <a:r>
              <a:rPr lang="en-CH" dirty="0"/>
              <a:t>Algorithmics and Data Management</a:t>
            </a:r>
          </a:p>
          <a:p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DD8BD-5D22-4546-BB55-9530A030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6FC3C-363D-2441-9149-752D4EC2A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442A7-8777-7C4E-9ADA-BD8319CD5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1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720881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401BD-B630-514E-B55D-9481D6327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EA1F1-E4DA-0649-88D6-39F1A2E0B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f = </a:t>
            </a:r>
            <a:r>
              <a:rPr lang="en-GB" dirty="0">
                <a:solidFill>
                  <a:srgbClr val="C00000"/>
                </a:solidFill>
                <a:latin typeface="LM Mono 10" pitchFamily="49" charset="77"/>
              </a:rPr>
              <a:t>open</a:t>
            </a:r>
            <a:r>
              <a:rPr lang="en-GB" dirty="0">
                <a:latin typeface="LM Mono 10" pitchFamily="49" charset="77"/>
              </a:rPr>
              <a:t>('example1.txt')</a:t>
            </a:r>
          </a:p>
          <a:p>
            <a:pPr marL="0" indent="0">
              <a:buNone/>
            </a:pPr>
            <a:r>
              <a:rPr lang="fr-CH" dirty="0">
                <a:solidFill>
                  <a:srgbClr val="0070C0"/>
                </a:solidFill>
                <a:latin typeface="LM Mono 10" pitchFamily="49" charset="77"/>
              </a:rPr>
              <a:t>for</a:t>
            </a:r>
            <a:r>
              <a:rPr lang="fr-CH" dirty="0">
                <a:latin typeface="LM Mono 10" pitchFamily="49" charset="77"/>
              </a:rPr>
              <a:t> line in f</a:t>
            </a:r>
            <a:endParaRPr lang="en-GB" dirty="0">
              <a:latin typeface="LM Mono 10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latin typeface="LM Mono 10" pitchFamily="49" charset="77"/>
              </a:rPr>
              <a:t>	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⇒ 1</a:t>
            </a:r>
            <a:r>
              <a:rPr lang="en-GB" baseline="30000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st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 iteration: line = 'the first line\n'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	⇒ 2</a:t>
            </a:r>
            <a:r>
              <a:rPr lang="en-GB" baseline="30000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nd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 iteration: line = 'the second one\n'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	⇒ 3</a:t>
            </a:r>
            <a:r>
              <a:rPr lang="en-GB" baseline="30000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rd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 iteration: line = 'last line\n'</a:t>
            </a: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  <a:latin typeface="LM Mono 10" pitchFamily="49" charset="77"/>
            </a:endParaRPr>
          </a:p>
          <a:p>
            <a:pPr marL="0" indent="0">
              <a:buNone/>
            </a:pPr>
            <a:r>
              <a:rPr lang="en-GB" dirty="0"/>
              <a:t>To remove the final  end-of-line character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l = </a:t>
            </a:r>
            <a:r>
              <a:rPr lang="en-GB" dirty="0" err="1">
                <a:latin typeface="LM Mono 10" pitchFamily="49" charset="77"/>
              </a:rPr>
              <a:t>line.</a:t>
            </a:r>
            <a:r>
              <a:rPr lang="en-GB" dirty="0" err="1">
                <a:solidFill>
                  <a:srgbClr val="C00000"/>
                </a:solidFill>
                <a:latin typeface="LM Mono 10" pitchFamily="49" charset="77"/>
              </a:rPr>
              <a:t>rstrip</a:t>
            </a:r>
            <a:r>
              <a:rPr lang="en-GB" dirty="0">
                <a:latin typeface="LM Mono 10" pitchFamily="49" charset="77"/>
              </a:rPr>
              <a:t>('\n')</a:t>
            </a:r>
          </a:p>
          <a:p>
            <a:pPr marL="0" indent="0">
              <a:buNone/>
            </a:pPr>
            <a:endParaRPr lang="en-CH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8BF36A-1D88-C041-82BB-D64D4C7BA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5163" y="681037"/>
            <a:ext cx="3390900" cy="1574800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EB3A9-5786-854A-905E-62D6C9745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F24F7-E0DD-444C-AF22-808AD126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2EF81-590A-ED4C-9571-A3FC2E9A5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10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510617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02D70-7557-784B-91C4-D793B0101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Example: file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31267-0B56-804A-ACD5-BC7580530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def</a:t>
            </a:r>
            <a:r>
              <a:rPr lang="en-GB" dirty="0">
                <a:latin typeface="LM Mono 10" pitchFamily="49" charset="77"/>
              </a:rPr>
              <a:t> </a:t>
            </a:r>
            <a:r>
              <a:rPr lang="en-GB" dirty="0" err="1">
                <a:latin typeface="LM Mono 10" pitchFamily="49" charset="77"/>
              </a:rPr>
              <a:t>file_stat</a:t>
            </a:r>
            <a:r>
              <a:rPr lang="en-GB" dirty="0">
                <a:latin typeface="LM Mono 10" pitchFamily="49" charset="77"/>
              </a:rPr>
              <a:t>(</a:t>
            </a:r>
            <a:r>
              <a:rPr lang="en-GB" dirty="0" err="1">
                <a:latin typeface="LM Mono 10" pitchFamily="49" charset="77"/>
              </a:rPr>
              <a:t>fname</a:t>
            </a:r>
            <a:r>
              <a:rPr lang="en-GB" dirty="0">
                <a:latin typeface="LM Mono 10" pitchFamily="49" charset="77"/>
              </a:rPr>
              <a:t>: str):</a:t>
            </a:r>
          </a:p>
          <a:p>
            <a:pPr marL="0" indent="0">
              <a:buNone/>
            </a:pPr>
            <a:br>
              <a:rPr lang="en-GB" dirty="0">
                <a:latin typeface="LM Mono 10" pitchFamily="49" charset="77"/>
              </a:rPr>
            </a:br>
            <a:r>
              <a:rPr lang="en-GB" dirty="0">
                <a:latin typeface="LM Mono 10" pitchFamily="49" charset="77"/>
              </a:rPr>
              <a:t>    lc, </a:t>
            </a:r>
            <a:r>
              <a:rPr lang="en-GB" dirty="0" err="1">
                <a:latin typeface="LM Mono 10" pitchFamily="49" charset="77"/>
              </a:rPr>
              <a:t>wc</a:t>
            </a:r>
            <a:r>
              <a:rPr lang="en-GB" dirty="0">
                <a:latin typeface="LM Mono 10" pitchFamily="49" charset="77"/>
              </a:rPr>
              <a:t>, cc = 0, 0, 0</a:t>
            </a:r>
            <a:br>
              <a:rPr lang="en-GB" dirty="0">
                <a:latin typeface="LM Mono 10" pitchFamily="49" charset="77"/>
              </a:rPr>
            </a:br>
            <a:endParaRPr lang="en-GB" dirty="0">
              <a:latin typeface="LM Mono 10" pitchFamily="49" charset="77"/>
            </a:endParaRPr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    </a:t>
            </a:r>
            <a:r>
              <a:rPr lang="en-GB" dirty="0" err="1">
                <a:latin typeface="LM Mono 10" pitchFamily="49" charset="77"/>
              </a:rPr>
              <a:t>ifile</a:t>
            </a:r>
            <a:r>
              <a:rPr lang="en-GB" dirty="0">
                <a:latin typeface="LM Mono 10" pitchFamily="49" charset="77"/>
              </a:rPr>
              <a:t> = </a:t>
            </a:r>
            <a:r>
              <a:rPr lang="en-GB" dirty="0">
                <a:solidFill>
                  <a:srgbClr val="C00000"/>
                </a:solidFill>
                <a:latin typeface="LM Mono 10" pitchFamily="49" charset="77"/>
              </a:rPr>
              <a:t>open</a:t>
            </a:r>
            <a:r>
              <a:rPr lang="en-GB" dirty="0">
                <a:latin typeface="LM Mono 10" pitchFamily="49" charset="77"/>
              </a:rPr>
              <a:t>(</a:t>
            </a:r>
            <a:r>
              <a:rPr lang="en-GB" dirty="0" err="1">
                <a:latin typeface="LM Mono 10" pitchFamily="49" charset="77"/>
              </a:rPr>
              <a:t>fname</a:t>
            </a:r>
            <a:r>
              <a:rPr lang="en-GB" dirty="0">
                <a:latin typeface="LM Mono 10" pitchFamily="49" charset="77"/>
              </a:rPr>
              <a:t>, 'r')</a:t>
            </a:r>
          </a:p>
          <a:p>
            <a:pPr marL="0" indent="0">
              <a:buNone/>
            </a:pPr>
            <a:br>
              <a:rPr lang="en-GB" dirty="0">
                <a:latin typeface="LM Mono 10" pitchFamily="49" charset="77"/>
              </a:rPr>
            </a:br>
            <a:r>
              <a:rPr lang="en-GB" dirty="0">
                <a:latin typeface="LM Mono 10" pitchFamily="49" charset="77"/>
              </a:rPr>
              <a:t>    </a:t>
            </a: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for</a:t>
            </a:r>
            <a:r>
              <a:rPr lang="en-GB" dirty="0">
                <a:latin typeface="LM Mono 10" pitchFamily="49" charset="77"/>
              </a:rPr>
              <a:t> line </a:t>
            </a: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in</a:t>
            </a:r>
            <a:r>
              <a:rPr lang="en-GB" dirty="0">
                <a:latin typeface="LM Mono 10" pitchFamily="49" charset="77"/>
              </a:rPr>
              <a:t> </a:t>
            </a:r>
            <a:r>
              <a:rPr lang="en-GB" dirty="0" err="1">
                <a:latin typeface="LM Mono 10" pitchFamily="49" charset="77"/>
              </a:rPr>
              <a:t>ifile</a:t>
            </a:r>
            <a:r>
              <a:rPr lang="en-GB" dirty="0">
                <a:latin typeface="LM Mono 10" pitchFamily="49" charset="77"/>
              </a:rPr>
              <a:t>:</a:t>
            </a:r>
            <a:br>
              <a:rPr lang="en-GB" dirty="0">
                <a:latin typeface="LM Mono 10" pitchFamily="49" charset="77"/>
              </a:rPr>
            </a:br>
            <a:r>
              <a:rPr lang="en-GB" dirty="0">
                <a:latin typeface="LM Mono 10" pitchFamily="49" charset="77"/>
              </a:rPr>
              <a:t>        lc += 1</a:t>
            </a:r>
            <a:br>
              <a:rPr lang="en-GB" dirty="0">
                <a:latin typeface="LM Mono 10" pitchFamily="49" charset="77"/>
              </a:rPr>
            </a:br>
            <a:r>
              <a:rPr lang="en-GB" dirty="0">
                <a:latin typeface="LM Mono 10" pitchFamily="49" charset="77"/>
              </a:rPr>
              <a:t>        words = </a:t>
            </a:r>
            <a:r>
              <a:rPr lang="en-GB" dirty="0" err="1">
                <a:latin typeface="LM Mono 10" pitchFamily="49" charset="77"/>
              </a:rPr>
              <a:t>line.split</a:t>
            </a:r>
            <a:r>
              <a:rPr lang="en-GB" dirty="0">
                <a:latin typeface="LM Mono 10" pitchFamily="49" charset="77"/>
              </a:rPr>
              <a:t>()	</a:t>
            </a:r>
            <a:r>
              <a:rPr lang="en-GB" i="1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# split on whitespace sequences</a:t>
            </a:r>
            <a:br>
              <a:rPr lang="en-GB" dirty="0">
                <a:latin typeface="LM Mono 10" pitchFamily="49" charset="77"/>
              </a:rPr>
            </a:br>
            <a:r>
              <a:rPr lang="en-GB" dirty="0">
                <a:latin typeface="LM Mono 10" pitchFamily="49" charset="77"/>
              </a:rPr>
              <a:t>        </a:t>
            </a:r>
            <a:r>
              <a:rPr lang="en-GB" dirty="0" err="1">
                <a:latin typeface="LM Mono 10" pitchFamily="49" charset="77"/>
              </a:rPr>
              <a:t>wc</a:t>
            </a:r>
            <a:r>
              <a:rPr lang="en-GB" dirty="0">
                <a:latin typeface="LM Mono 10" pitchFamily="49" charset="77"/>
              </a:rPr>
              <a:t> += </a:t>
            </a:r>
            <a:r>
              <a:rPr lang="en-GB" dirty="0" err="1">
                <a:latin typeface="LM Mono 10" pitchFamily="49" charset="77"/>
              </a:rPr>
              <a:t>len</a:t>
            </a:r>
            <a:r>
              <a:rPr lang="en-GB" dirty="0">
                <a:latin typeface="LM Mono 10" pitchFamily="49" charset="77"/>
              </a:rPr>
              <a:t>(words)</a:t>
            </a:r>
            <a:br>
              <a:rPr lang="en-GB" dirty="0">
                <a:latin typeface="LM Mono 10" pitchFamily="49" charset="77"/>
              </a:rPr>
            </a:br>
            <a:r>
              <a:rPr lang="en-GB" dirty="0">
                <a:latin typeface="LM Mono 10" pitchFamily="49" charset="77"/>
              </a:rPr>
              <a:t>        cc += </a:t>
            </a:r>
            <a:r>
              <a:rPr lang="en-GB" dirty="0" err="1">
                <a:latin typeface="LM Mono 10" pitchFamily="49" charset="77"/>
              </a:rPr>
              <a:t>len</a:t>
            </a:r>
            <a:r>
              <a:rPr lang="en-GB" dirty="0">
                <a:latin typeface="LM Mono 10" pitchFamily="49" charset="77"/>
              </a:rPr>
              <a:t>(line)</a:t>
            </a:r>
            <a:br>
              <a:rPr lang="en-GB" dirty="0">
                <a:latin typeface="LM Mono 10" pitchFamily="49" charset="77"/>
              </a:rPr>
            </a:br>
            <a:endParaRPr lang="en-GB" dirty="0">
              <a:latin typeface="LM Mono 10" pitchFamily="49" charset="77"/>
            </a:endParaRPr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    print(</a:t>
            </a:r>
            <a:r>
              <a:rPr lang="en-GB" dirty="0" err="1">
                <a:solidFill>
                  <a:srgbClr val="0070C0"/>
                </a:solidFill>
                <a:latin typeface="LM Mono 10" pitchFamily="49" charset="77"/>
              </a:rPr>
              <a:t>f</a:t>
            </a:r>
            <a:r>
              <a:rPr lang="en-GB" dirty="0" err="1">
                <a:solidFill>
                  <a:srgbClr val="00B050"/>
                </a:solidFill>
                <a:latin typeface="LM Mono 10" pitchFamily="49" charset="77"/>
              </a:rPr>
              <a:t>"File</a:t>
            </a:r>
            <a:r>
              <a:rPr lang="en-GB" dirty="0">
                <a:solidFill>
                  <a:srgbClr val="00B050"/>
                </a:solidFill>
                <a:latin typeface="LM Mono 10" pitchFamily="49" charset="77"/>
              </a:rPr>
              <a:t>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{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fname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}</a:t>
            </a:r>
            <a:r>
              <a:rPr lang="en-GB" dirty="0">
                <a:solidFill>
                  <a:srgbClr val="00B050"/>
                </a:solidFill>
                <a:latin typeface="LM Mono 10" pitchFamily="49" charset="77"/>
              </a:rPr>
              <a:t> has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{lc}</a:t>
            </a:r>
            <a:r>
              <a:rPr lang="en-GB" dirty="0">
                <a:solidFill>
                  <a:srgbClr val="00B050"/>
                </a:solidFill>
                <a:latin typeface="LM Mono 10" pitchFamily="49" charset="77"/>
              </a:rPr>
              <a:t> line(s),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{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wc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}</a:t>
            </a:r>
            <a:r>
              <a:rPr lang="en-GB" dirty="0">
                <a:solidFill>
                  <a:srgbClr val="00B050"/>
                </a:solidFill>
                <a:latin typeface="LM Mono 10" pitchFamily="49" charset="77"/>
              </a:rPr>
              <a:t> word(s),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{cc}</a:t>
            </a:r>
            <a:r>
              <a:rPr lang="en-GB" dirty="0">
                <a:solidFill>
                  <a:srgbClr val="00B050"/>
                </a:solidFill>
                <a:latin typeface="LM Mono 10" pitchFamily="49" charset="77"/>
              </a:rPr>
              <a:t> character(s)"</a:t>
            </a:r>
            <a:r>
              <a:rPr lang="en-GB" dirty="0">
                <a:latin typeface="LM Mono 10" pitchFamily="49" charset="77"/>
              </a:rPr>
              <a:t>)</a:t>
            </a:r>
            <a:br>
              <a:rPr lang="en-GB" dirty="0">
                <a:latin typeface="LM Mono 10" pitchFamily="49" charset="77"/>
              </a:rPr>
            </a:br>
            <a:endParaRPr lang="en-CH" dirty="0">
              <a:latin typeface="LM Mono 10" pitchFamily="49" charset="77"/>
            </a:endParaRPr>
          </a:p>
          <a:p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FCF86-5A8C-394A-ABA8-4437F4D76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7C79C-7F54-0749-844C-2F2B907A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316DA-248E-7048-96AD-10172A25A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11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216492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6E024-8FCD-6B4E-BE4F-B91F1AC0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Example – a simple file filter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2B597-D86B-DD4D-AED4-87E2DF843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def</a:t>
            </a:r>
            <a:r>
              <a:rPr lang="en-GB" dirty="0">
                <a:latin typeface="LM Mono 10" pitchFamily="49" charset="77"/>
              </a:rPr>
              <a:t> filter(</a:t>
            </a:r>
            <a:r>
              <a:rPr lang="en-GB" dirty="0" err="1">
                <a:latin typeface="LM Mono 10" pitchFamily="49" charset="77"/>
              </a:rPr>
              <a:t>ifname</a:t>
            </a:r>
            <a:r>
              <a:rPr lang="en-GB" dirty="0">
                <a:latin typeface="LM Mono 10" pitchFamily="49" charset="77"/>
              </a:rPr>
              <a:t>: str, pattern: str, </a:t>
            </a:r>
            <a:r>
              <a:rPr lang="en-GB" dirty="0" err="1">
                <a:latin typeface="LM Mono 10" pitchFamily="49" charset="77"/>
              </a:rPr>
              <a:t>ofname</a:t>
            </a:r>
            <a:r>
              <a:rPr lang="en-GB" dirty="0">
                <a:latin typeface="LM Mono 10" pitchFamily="49" charset="77"/>
              </a:rPr>
              <a:t>: str):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    """ keep the lines that contain pattern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        case insensitive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    """</a:t>
            </a:r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    </a:t>
            </a:r>
            <a:r>
              <a:rPr lang="en-GB" dirty="0" err="1">
                <a:latin typeface="LM Mono 10" pitchFamily="49" charset="77"/>
              </a:rPr>
              <a:t>ofile</a:t>
            </a:r>
            <a:r>
              <a:rPr lang="en-GB" dirty="0">
                <a:latin typeface="LM Mono 10" pitchFamily="49" charset="77"/>
              </a:rPr>
              <a:t> = open(</a:t>
            </a:r>
            <a:r>
              <a:rPr lang="en-GB" dirty="0" err="1">
                <a:latin typeface="LM Mono 10" pitchFamily="49" charset="77"/>
              </a:rPr>
              <a:t>ofname</a:t>
            </a:r>
            <a:r>
              <a:rPr lang="en-GB" dirty="0">
                <a:latin typeface="LM Mono 10" pitchFamily="49" charset="77"/>
              </a:rPr>
              <a:t>,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'w'</a:t>
            </a:r>
            <a:r>
              <a:rPr lang="en-GB" dirty="0">
                <a:latin typeface="LM Mono 10" pitchFamily="49" charset="77"/>
              </a:rPr>
              <a:t>)</a:t>
            </a:r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    </a:t>
            </a:r>
            <a:r>
              <a:rPr lang="en-GB" dirty="0" err="1">
                <a:latin typeface="LM Mono 10" pitchFamily="49" charset="77"/>
              </a:rPr>
              <a:t>ifile</a:t>
            </a:r>
            <a:r>
              <a:rPr lang="en-GB" dirty="0">
                <a:latin typeface="LM Mono 10" pitchFamily="49" charset="77"/>
              </a:rPr>
              <a:t> = open(</a:t>
            </a:r>
            <a:r>
              <a:rPr lang="en-GB" dirty="0" err="1">
                <a:latin typeface="LM Mono 10" pitchFamily="49" charset="77"/>
              </a:rPr>
              <a:t>ifname</a:t>
            </a:r>
            <a:r>
              <a:rPr lang="en-GB" dirty="0">
                <a:latin typeface="LM Mono 10" pitchFamily="49" charset="77"/>
              </a:rPr>
              <a:t>,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'r'</a:t>
            </a:r>
            <a:r>
              <a:rPr lang="en-GB" dirty="0">
                <a:latin typeface="LM Mono 10" pitchFamily="49" charset="77"/>
              </a:rPr>
              <a:t>)</a:t>
            </a:r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    </a:t>
            </a: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for</a:t>
            </a:r>
            <a:r>
              <a:rPr lang="en-GB" dirty="0">
                <a:latin typeface="LM Mono 10" pitchFamily="49" charset="77"/>
              </a:rPr>
              <a:t> line </a:t>
            </a:r>
            <a:r>
              <a:rPr lang="en-GB" dirty="0">
                <a:solidFill>
                  <a:srgbClr val="208BF0"/>
                </a:solidFill>
                <a:latin typeface="LM Mono 10" pitchFamily="49" charset="77"/>
              </a:rPr>
              <a:t>in</a:t>
            </a:r>
            <a:r>
              <a:rPr lang="en-GB" dirty="0">
                <a:latin typeface="LM Mono 10" pitchFamily="49" charset="77"/>
              </a:rPr>
              <a:t> </a:t>
            </a:r>
            <a:r>
              <a:rPr lang="en-GB" dirty="0" err="1">
                <a:latin typeface="LM Mono 10" pitchFamily="49" charset="77"/>
              </a:rPr>
              <a:t>ifile</a:t>
            </a:r>
            <a:r>
              <a:rPr lang="en-GB" dirty="0">
                <a:latin typeface="LM Mono 10" pitchFamily="49" charset="77"/>
              </a:rPr>
              <a:t>:</a:t>
            </a:r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        </a:t>
            </a: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if</a:t>
            </a:r>
            <a:r>
              <a:rPr lang="en-GB" dirty="0">
                <a:latin typeface="LM Mono 10" pitchFamily="49" charset="77"/>
              </a:rPr>
              <a:t> </a:t>
            </a:r>
            <a:r>
              <a:rPr lang="en-GB" dirty="0" err="1">
                <a:latin typeface="LM Mono 10" pitchFamily="49" charset="77"/>
              </a:rPr>
              <a:t>pattern.lower</a:t>
            </a:r>
            <a:r>
              <a:rPr lang="en-GB" dirty="0">
                <a:latin typeface="LM Mono 10" pitchFamily="49" charset="77"/>
              </a:rPr>
              <a:t>() </a:t>
            </a: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in</a:t>
            </a:r>
            <a:r>
              <a:rPr lang="en-GB" dirty="0">
                <a:latin typeface="LM Mono 10" pitchFamily="49" charset="77"/>
              </a:rPr>
              <a:t> </a:t>
            </a:r>
            <a:r>
              <a:rPr lang="en-GB" dirty="0" err="1">
                <a:latin typeface="LM Mono 10" pitchFamily="49" charset="77"/>
              </a:rPr>
              <a:t>line.lower</a:t>
            </a:r>
            <a:r>
              <a:rPr lang="en-GB" dirty="0">
                <a:latin typeface="LM Mono 10" pitchFamily="49" charset="77"/>
              </a:rPr>
              <a:t>() : </a:t>
            </a:r>
            <a:r>
              <a:rPr lang="en-GB" dirty="0" err="1">
                <a:latin typeface="LM Mono 10" pitchFamily="49" charset="77"/>
              </a:rPr>
              <a:t>ofile.write</a:t>
            </a:r>
            <a:r>
              <a:rPr lang="en-GB" dirty="0">
                <a:latin typeface="LM Mono 10" pitchFamily="49" charset="77"/>
              </a:rPr>
              <a:t>(line)</a:t>
            </a:r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    </a:t>
            </a:r>
            <a:r>
              <a:rPr lang="en-GB" dirty="0" err="1">
                <a:latin typeface="LM Mono 10" pitchFamily="49" charset="77"/>
              </a:rPr>
              <a:t>ifile.close</a:t>
            </a:r>
            <a:r>
              <a:rPr lang="en-GB" dirty="0">
                <a:latin typeface="LM Mono 10" pitchFamily="49" charset="77"/>
              </a:rPr>
              <a:t>()</a:t>
            </a:r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    </a:t>
            </a:r>
            <a:r>
              <a:rPr lang="en-GB" dirty="0" err="1">
                <a:latin typeface="LM Mono 10" pitchFamily="49" charset="77"/>
              </a:rPr>
              <a:t>ofile.close</a:t>
            </a:r>
            <a:r>
              <a:rPr lang="en-GB" dirty="0">
                <a:latin typeface="LM Mono 10" pitchFamily="49" charset="77"/>
              </a:rPr>
              <a:t>()</a:t>
            </a:r>
            <a:endParaRPr lang="en-CH" dirty="0">
              <a:latin typeface="LM Mono 10" pitchFamily="49" charset="77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5F9DC-F5FF-3B48-AB4F-0F42DDC13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6A2FC-9167-0841-8705-3CAAF32B7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E5D91-1FB8-B942-AA4F-CAF2337FE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12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910647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2D13C-8BF2-B04F-A77D-3C181BC4F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Typical file processing tools (Linux, macOS)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C9B61-D163-6A46-9898-18FD83CEC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grep, </a:t>
            </a:r>
            <a:r>
              <a:rPr lang="en-GB" dirty="0" err="1"/>
              <a:t>egrep</a:t>
            </a:r>
            <a:r>
              <a:rPr lang="en-GB" dirty="0"/>
              <a:t>, </a:t>
            </a:r>
            <a:r>
              <a:rPr lang="en-GB" dirty="0" err="1"/>
              <a:t>fgrep</a:t>
            </a:r>
            <a:r>
              <a:rPr lang="en-GB" dirty="0"/>
              <a:t>, </a:t>
            </a:r>
            <a:r>
              <a:rPr lang="en-GB" dirty="0" err="1"/>
              <a:t>zgrep</a:t>
            </a:r>
            <a:r>
              <a:rPr lang="en-GB" dirty="0"/>
              <a:t>, </a:t>
            </a:r>
            <a:r>
              <a:rPr lang="en-GB" dirty="0" err="1"/>
              <a:t>zegrep</a:t>
            </a:r>
            <a:r>
              <a:rPr lang="en-GB" dirty="0"/>
              <a:t>, </a:t>
            </a:r>
            <a:r>
              <a:rPr lang="en-GB" dirty="0" err="1"/>
              <a:t>zfgrep</a:t>
            </a:r>
            <a:r>
              <a:rPr lang="en-GB" dirty="0"/>
              <a:t> -- file pattern searcher</a:t>
            </a:r>
          </a:p>
          <a:p>
            <a:r>
              <a:rPr lang="en-GB" dirty="0"/>
              <a:t>sort -- sort or merge records (lines) of text and binary files</a:t>
            </a:r>
          </a:p>
          <a:p>
            <a:r>
              <a:rPr lang="en-GB" dirty="0"/>
              <a:t>tr -- translate characters</a:t>
            </a:r>
          </a:p>
          <a:p>
            <a:r>
              <a:rPr lang="en-GB" dirty="0" err="1"/>
              <a:t>sed</a:t>
            </a:r>
            <a:r>
              <a:rPr lang="en-GB" dirty="0"/>
              <a:t> -- stream editor</a:t>
            </a:r>
          </a:p>
          <a:p>
            <a:r>
              <a:rPr lang="en-GB" dirty="0" err="1"/>
              <a:t>iconv</a:t>
            </a:r>
            <a:r>
              <a:rPr lang="en-GB" dirty="0"/>
              <a:t> -- character set conversion</a:t>
            </a:r>
          </a:p>
          <a:p>
            <a:r>
              <a:rPr lang="en-GB" dirty="0"/>
              <a:t>diff -- compare files line by line</a:t>
            </a:r>
          </a:p>
          <a:p>
            <a:r>
              <a:rPr lang="en-GB" dirty="0"/>
              <a:t>awk -- pattern-directed scanning and processing language</a:t>
            </a:r>
          </a:p>
          <a:p>
            <a:endParaRPr lang="en-CH" dirty="0"/>
          </a:p>
          <a:p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98DB8-40E6-1B4B-9667-89B047D2D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593D1-325F-FD41-B802-84C26FB3A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A89F5-CCC6-F44D-BD24-682F0264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13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563384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C0337-A52C-9243-B88B-F1CBD8DD1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H" dirty="0"/>
              <a:t>CSV files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47663-F3FE-5340-BC1E-8ABD0970B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Each record is located on a separate line. For example:</a:t>
            </a:r>
          </a:p>
          <a:p>
            <a:pPr marL="457200" lvl="1" indent="0">
              <a:buNone/>
            </a:pPr>
            <a:endParaRPr lang="en-GB" dirty="0">
              <a:latin typeface="LM Mono 10" pitchFamily="49" charset="77"/>
            </a:endParaRPr>
          </a:p>
          <a:p>
            <a:pPr marL="457200" lvl="1" indent="0">
              <a:buNone/>
            </a:pP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aaa,bbb,ccc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 &lt;LF&gt; </a:t>
            </a:r>
          </a:p>
          <a:p>
            <a:pPr marL="457200" lvl="1" indent="0">
              <a:buNone/>
            </a:pP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zzzzzzzz,y,xxx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 &lt;LF&gt; </a:t>
            </a:r>
          </a:p>
          <a:p>
            <a:pPr marL="457200" lvl="1" indent="0">
              <a:buNone/>
            </a:pPr>
            <a:endParaRPr lang="en-GB" dirty="0">
              <a:latin typeface="LM Mono 10" pitchFamily="49" charset="77"/>
            </a:endParaRPr>
          </a:p>
          <a:p>
            <a:r>
              <a:rPr lang="en-GB" dirty="0"/>
              <a:t>The last record in the file may or may not have an ending line break. For example:</a:t>
            </a:r>
          </a:p>
          <a:p>
            <a:endParaRPr lang="en-GB" dirty="0"/>
          </a:p>
          <a:p>
            <a:pPr marL="457200" lvl="1" indent="0">
              <a:buNone/>
            </a:pPr>
            <a:r>
              <a:rPr lang="en-GB" dirty="0">
                <a:latin typeface="LM Mono 10" pitchFamily="49" charset="77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aaa,bbb,ccc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 &lt;LF&gt;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zzz,yyy,xxx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LM Mono 10" pitchFamily="49" charset="77"/>
            </a:endParaRP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Reference: </a:t>
            </a:r>
            <a:r>
              <a:rPr lang="en-GB" dirty="0">
                <a:solidFill>
                  <a:srgbClr val="C00000"/>
                </a:solidFill>
              </a:rPr>
              <a:t>https://</a:t>
            </a:r>
            <a:r>
              <a:rPr lang="en-GB" dirty="0" err="1">
                <a:solidFill>
                  <a:srgbClr val="C00000"/>
                </a:solidFill>
              </a:rPr>
              <a:t>www.ietf.org</a:t>
            </a:r>
            <a:r>
              <a:rPr lang="en-GB" dirty="0">
                <a:solidFill>
                  <a:srgbClr val="C00000"/>
                </a:solidFill>
              </a:rPr>
              <a:t>/</a:t>
            </a:r>
            <a:r>
              <a:rPr lang="en-GB" dirty="0" err="1">
                <a:solidFill>
                  <a:srgbClr val="C00000"/>
                </a:solidFill>
              </a:rPr>
              <a:t>rfc</a:t>
            </a:r>
            <a:r>
              <a:rPr lang="en-GB" dirty="0">
                <a:solidFill>
                  <a:srgbClr val="C00000"/>
                </a:solidFill>
              </a:rPr>
              <a:t>/rfc4180.txt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2069D-4320-E64C-B25E-A1893F3CC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DC909-E0FA-B84A-869B-420B14757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7F31C-61FD-9342-B78C-93F90D7A3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14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454983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C0337-A52C-9243-B88B-F1CBD8DD1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H" dirty="0"/>
              <a:t>CSV files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47663-F3FE-5340-BC1E-8ABD0970B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Fields containing line breaks, double quotes, and commas should be enclosed in double-quotes. For example: </a:t>
            </a:r>
          </a:p>
          <a:p>
            <a:endParaRPr lang="en-GB" dirty="0"/>
          </a:p>
          <a:p>
            <a:pPr marL="457200" lvl="1" indent="0"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"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aaa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","b&lt;LF&gt; </a:t>
            </a:r>
          </a:p>
          <a:p>
            <a:pPr marL="457200" lvl="1" indent="0">
              <a:buNone/>
            </a:pP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bb","ccc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" &lt;LF&gt; 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"zzz,y",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www,h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LM Mono 10" pitchFamily="49" charset="77"/>
            </a:endParaRPr>
          </a:p>
          <a:p>
            <a:pPr marL="457200" lvl="1" indent="0">
              <a:buNone/>
            </a:pPr>
            <a:endParaRPr lang="en-GB" dirty="0">
              <a:latin typeface="LM Mono 10" pitchFamily="49" charset="77"/>
            </a:endParaRPr>
          </a:p>
          <a:p>
            <a:r>
              <a:rPr lang="en-GB" dirty="0"/>
              <a:t>If double-quotes are used to enclose fields, then a double-quote appearing inside a field must be escaped by preceding it with another double quote. For example: </a:t>
            </a:r>
          </a:p>
          <a:p>
            <a:endParaRPr lang="en-GB" dirty="0"/>
          </a:p>
          <a:p>
            <a:pPr marL="457200" lvl="1" indent="0"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"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aaa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","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b""bb","ccc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"</a:t>
            </a:r>
            <a:endParaRPr lang="en-CH" dirty="0">
              <a:solidFill>
                <a:schemeClr val="accent6">
                  <a:lumMod val="75000"/>
                </a:schemeClr>
              </a:solidFill>
              <a:latin typeface="LM Mono 10" pitchFamily="49" charset="77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09FADA1-DE91-EF49-B649-A96579ADD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736040"/>
              </p:ext>
            </p:extLst>
          </p:nvPr>
        </p:nvGraphicFramePr>
        <p:xfrm>
          <a:off x="7344697" y="2352148"/>
          <a:ext cx="2549832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9944">
                  <a:extLst>
                    <a:ext uri="{9D8B030D-6E8A-4147-A177-3AD203B41FA5}">
                      <a16:colId xmlns:a16="http://schemas.microsoft.com/office/drawing/2014/main" val="1630302802"/>
                    </a:ext>
                  </a:extLst>
                </a:gridCol>
                <a:gridCol w="849944">
                  <a:extLst>
                    <a:ext uri="{9D8B030D-6E8A-4147-A177-3AD203B41FA5}">
                      <a16:colId xmlns:a16="http://schemas.microsoft.com/office/drawing/2014/main" val="2640618838"/>
                    </a:ext>
                  </a:extLst>
                </a:gridCol>
                <a:gridCol w="849944">
                  <a:extLst>
                    <a:ext uri="{9D8B030D-6E8A-4147-A177-3AD203B41FA5}">
                      <a16:colId xmlns:a16="http://schemas.microsoft.com/office/drawing/2014/main" val="4198424757"/>
                    </a:ext>
                  </a:extLst>
                </a:gridCol>
              </a:tblGrid>
              <a:tr h="251351">
                <a:tc>
                  <a:txBody>
                    <a:bodyPr/>
                    <a:lstStyle/>
                    <a:p>
                      <a:r>
                        <a:rPr lang="en-CH" dirty="0"/>
                        <a:t>aaa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dirty="0"/>
                        <a:t>b</a:t>
                      </a:r>
                    </a:p>
                    <a:p>
                      <a:r>
                        <a:rPr lang="en-CH" dirty="0"/>
                        <a:t>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dirty="0"/>
                        <a:t>ccc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465523"/>
                  </a:ext>
                </a:extLst>
              </a:tr>
              <a:tr h="251351">
                <a:tc>
                  <a:txBody>
                    <a:bodyPr/>
                    <a:lstStyle/>
                    <a:p>
                      <a:r>
                        <a:rPr lang="en-CH" dirty="0"/>
                        <a:t>zzz,y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dirty="0"/>
                        <a:t>www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26383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C94113B-896B-364D-84F7-A92DD71E1E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24621"/>
              </p:ext>
            </p:extLst>
          </p:nvPr>
        </p:nvGraphicFramePr>
        <p:xfrm>
          <a:off x="7344697" y="5128005"/>
          <a:ext cx="2549832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9944">
                  <a:extLst>
                    <a:ext uri="{9D8B030D-6E8A-4147-A177-3AD203B41FA5}">
                      <a16:colId xmlns:a16="http://schemas.microsoft.com/office/drawing/2014/main" val="1630302802"/>
                    </a:ext>
                  </a:extLst>
                </a:gridCol>
                <a:gridCol w="849944">
                  <a:extLst>
                    <a:ext uri="{9D8B030D-6E8A-4147-A177-3AD203B41FA5}">
                      <a16:colId xmlns:a16="http://schemas.microsoft.com/office/drawing/2014/main" val="2640618838"/>
                    </a:ext>
                  </a:extLst>
                </a:gridCol>
                <a:gridCol w="849944">
                  <a:extLst>
                    <a:ext uri="{9D8B030D-6E8A-4147-A177-3AD203B41FA5}">
                      <a16:colId xmlns:a16="http://schemas.microsoft.com/office/drawing/2014/main" val="4198424757"/>
                    </a:ext>
                  </a:extLst>
                </a:gridCol>
              </a:tblGrid>
              <a:tr h="251351">
                <a:tc>
                  <a:txBody>
                    <a:bodyPr/>
                    <a:lstStyle/>
                    <a:p>
                      <a:r>
                        <a:rPr lang="en-CH" dirty="0"/>
                        <a:t>aaa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dirty="0"/>
                        <a:t>b"bb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dirty="0"/>
                        <a:t>ccc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465523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662F3B-0C21-CB41-831A-C10CF6E45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9C97F5C-7C66-3D4A-B4EE-0FDA66943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A07CFA5-D1DE-DE45-8CE4-BCB329493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15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66759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3795F-34B1-AE4B-96CC-ADD497064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409F-7AAB-804C-9DCB-EFB0CE462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H" dirty="0"/>
              <a:t>Extracting the fields of a CSV line is non-trivial</a:t>
            </a:r>
          </a:p>
          <a:p>
            <a:endParaRPr lang="en-CH" dirty="0"/>
          </a:p>
          <a:p>
            <a:r>
              <a:rPr lang="en-CH" dirty="0">
                <a:latin typeface="LM Mono 10" pitchFamily="49" charset="77"/>
              </a:rPr>
              <a:t>line.split(',')</a:t>
            </a:r>
            <a:r>
              <a:rPr lang="en-CH" dirty="0"/>
              <a:t> cannot be used because commas may appear within a (quoted) field</a:t>
            </a:r>
          </a:p>
          <a:p>
            <a:r>
              <a:rPr lang="en-CH" dirty="0"/>
              <a:t>the content of a quoted field cannot be extracted by examining the characters until a " is found bec</a:t>
            </a:r>
            <a:r>
              <a:rPr lang="en-GB" dirty="0"/>
              <a:t>a</a:t>
            </a:r>
            <a:r>
              <a:rPr lang="en-CH" dirty="0"/>
              <a:t>use "" is a quote within a quoted field.</a:t>
            </a:r>
          </a:p>
          <a:p>
            <a:endParaRPr lang="en-CH" dirty="0"/>
          </a:p>
          <a:p>
            <a:pPr marL="0" indent="0">
              <a:buNone/>
            </a:pPr>
            <a:r>
              <a:rPr lang="en-CH" dirty="0"/>
              <a:t>⇒ use the </a:t>
            </a:r>
            <a:r>
              <a:rPr lang="en-CH" b="1" dirty="0"/>
              <a:t>csv</a:t>
            </a:r>
            <a:r>
              <a:rPr lang="en-CH" dirty="0"/>
              <a:t> module of the python library</a:t>
            </a:r>
          </a:p>
          <a:p>
            <a:endParaRPr lang="en-CH" dirty="0"/>
          </a:p>
          <a:p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1E3B6-D098-334F-85F3-A537EC89C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95E81-0081-4045-B439-368715B9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06C7A-C1D0-C14F-A410-59EC5E17E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16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86596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894FC-DB5A-8846-92F3-78745C62C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Reading a CSV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DE6C8-7F14-5F4D-B1DD-AB7EE028D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208BF0"/>
                </a:solidFill>
                <a:latin typeface="LM Mono 10" pitchFamily="49" charset="77"/>
              </a:rPr>
              <a:t>import</a:t>
            </a:r>
            <a:r>
              <a:rPr lang="en-GB" dirty="0">
                <a:latin typeface="LM Mono 10" pitchFamily="49" charset="77"/>
              </a:rPr>
              <a:t> csv</a:t>
            </a:r>
          </a:p>
          <a:p>
            <a:pPr marL="0" indent="0">
              <a:buNone/>
            </a:pPr>
            <a:endParaRPr lang="en-GB" dirty="0">
              <a:latin typeface="LM Mono 10" pitchFamily="49" charset="77"/>
            </a:endParaRPr>
          </a:p>
          <a:p>
            <a:pPr marL="0" indent="0">
              <a:buNone/>
            </a:pPr>
            <a:r>
              <a:rPr lang="en-GB" dirty="0" err="1">
                <a:latin typeface="LM Mono 10" pitchFamily="49" charset="77"/>
              </a:rPr>
              <a:t>csvfile</a:t>
            </a:r>
            <a:r>
              <a:rPr lang="en-GB" dirty="0">
                <a:latin typeface="LM Mono 10" pitchFamily="49" charset="77"/>
              </a:rPr>
              <a:t> =  open(</a:t>
            </a:r>
            <a:r>
              <a:rPr lang="en-GB" dirty="0" err="1">
                <a:latin typeface="LM Mono 10" pitchFamily="49" charset="77"/>
              </a:rPr>
              <a:t>fname</a:t>
            </a:r>
            <a:r>
              <a:rPr lang="en-GB" dirty="0">
                <a:latin typeface="LM Mono 10" pitchFamily="49" charset="77"/>
              </a:rPr>
              <a:t>)</a:t>
            </a:r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reader = </a:t>
            </a:r>
            <a:r>
              <a:rPr lang="en-GB" dirty="0" err="1">
                <a:solidFill>
                  <a:srgbClr val="FF0000"/>
                </a:solidFill>
                <a:latin typeface="LM Mono 10" pitchFamily="49" charset="77"/>
              </a:rPr>
              <a:t>csv.reader</a:t>
            </a:r>
            <a:r>
              <a:rPr lang="en-GB" dirty="0">
                <a:latin typeface="LM Mono 10" pitchFamily="49" charset="77"/>
              </a:rPr>
              <a:t>(</a:t>
            </a:r>
            <a:r>
              <a:rPr lang="en-GB" dirty="0" err="1">
                <a:latin typeface="LM Mono 10" pitchFamily="49" charset="77"/>
              </a:rPr>
              <a:t>csvfile</a:t>
            </a:r>
            <a:r>
              <a:rPr lang="en-GB" dirty="0">
                <a:latin typeface="LM Mono 10" pitchFamily="49" charset="77"/>
              </a:rPr>
              <a:t>)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for</a:t>
            </a:r>
            <a:r>
              <a:rPr lang="en-GB" dirty="0">
                <a:latin typeface="LM Mono 10" pitchFamily="49" charset="77"/>
              </a:rPr>
              <a:t> row </a:t>
            </a: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in</a:t>
            </a:r>
            <a:r>
              <a:rPr lang="en-GB" dirty="0">
                <a:latin typeface="LM Mono 10" pitchFamily="49" charset="77"/>
              </a:rPr>
              <a:t> reader:</a:t>
            </a:r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    </a:t>
            </a:r>
            <a:r>
              <a:rPr lang="en-GB" i="1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# row is a list of strings, one for each column</a:t>
            </a:r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        ...</a:t>
            </a:r>
            <a:br>
              <a:rPr lang="en-GB" dirty="0"/>
            </a:br>
            <a:r>
              <a:rPr lang="en-GB" dirty="0"/>
              <a:t>        </a:t>
            </a:r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EEE47-7299-7847-88D1-52951E97F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3CF4D-F2A6-C24F-983E-6AA9AC586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69395-62C4-C143-9DA1-07DE410D2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17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863877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00BA0-C272-DC47-AEA4-303453927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Reading into 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3B9E1-DA6A-664F-8D54-70BAB373C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LM Mono 10" pitchFamily="49" charset="77"/>
            </a:endParaRPr>
          </a:p>
          <a:p>
            <a:pPr marL="0" indent="0">
              <a:buNone/>
            </a:pPr>
            <a:endParaRPr lang="en-GB" dirty="0">
              <a:latin typeface="LM Mono 10" pitchFamily="49" charset="77"/>
            </a:endParaRPr>
          </a:p>
          <a:p>
            <a:pPr marL="0" indent="0">
              <a:buNone/>
            </a:pPr>
            <a:r>
              <a:rPr lang="en-GB" dirty="0" err="1">
                <a:latin typeface="LM Mono 10" pitchFamily="49" charset="77"/>
              </a:rPr>
              <a:t>csvfile</a:t>
            </a:r>
            <a:r>
              <a:rPr lang="en-GB" dirty="0">
                <a:latin typeface="LM Mono 10" pitchFamily="49" charset="77"/>
              </a:rPr>
              <a:t> = open(</a:t>
            </a:r>
            <a:r>
              <a:rPr lang="en-GB" dirty="0" err="1">
                <a:latin typeface="LM Mono 10" pitchFamily="49" charset="77"/>
              </a:rPr>
              <a:t>fname</a:t>
            </a:r>
            <a:r>
              <a:rPr lang="en-GB" dirty="0">
                <a:latin typeface="LM Mono 10" pitchFamily="49" charset="77"/>
              </a:rPr>
              <a:t>)</a:t>
            </a:r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reader = </a:t>
            </a:r>
            <a:r>
              <a:rPr lang="en-GB" dirty="0" err="1">
                <a:solidFill>
                  <a:srgbClr val="C00000"/>
                </a:solidFill>
                <a:latin typeface="LM Mono 10" pitchFamily="49" charset="77"/>
              </a:rPr>
              <a:t>csv.DictReader</a:t>
            </a:r>
            <a:r>
              <a:rPr lang="en-GB" dirty="0">
                <a:latin typeface="LM Mono 10" pitchFamily="49" charset="77"/>
              </a:rPr>
              <a:t>(</a:t>
            </a:r>
            <a:r>
              <a:rPr lang="en-GB" dirty="0" err="1">
                <a:latin typeface="LM Mono 10" pitchFamily="49" charset="77"/>
              </a:rPr>
              <a:t>csvfile</a:t>
            </a:r>
            <a:r>
              <a:rPr lang="en-GB" dirty="0">
                <a:latin typeface="LM Mono 10" pitchFamily="49" charset="77"/>
              </a:rPr>
              <a:t>,[</a:t>
            </a:r>
            <a:r>
              <a:rPr lang="en-GB" dirty="0">
                <a:solidFill>
                  <a:srgbClr val="00B050"/>
                </a:solidFill>
                <a:latin typeface="LM Mono 10" pitchFamily="49" charset="77"/>
              </a:rPr>
              <a:t>'</a:t>
            </a:r>
            <a:r>
              <a:rPr lang="en-GB" dirty="0" err="1">
                <a:solidFill>
                  <a:srgbClr val="00B050"/>
                </a:solidFill>
                <a:latin typeface="LM Mono 10" pitchFamily="49" charset="77"/>
              </a:rPr>
              <a:t>name'</a:t>
            </a:r>
            <a:r>
              <a:rPr lang="en-GB" dirty="0" err="1">
                <a:latin typeface="LM Mono 10" pitchFamily="49" charset="77"/>
              </a:rPr>
              <a:t>,</a:t>
            </a:r>
            <a:r>
              <a:rPr lang="en-GB" dirty="0" err="1">
                <a:solidFill>
                  <a:srgbClr val="00B050"/>
                </a:solidFill>
                <a:latin typeface="LM Mono 10" pitchFamily="49" charset="77"/>
              </a:rPr>
              <a:t>'birth'</a:t>
            </a:r>
            <a:r>
              <a:rPr lang="en-GB" dirty="0" err="1">
                <a:latin typeface="LM Mono 10" pitchFamily="49" charset="77"/>
              </a:rPr>
              <a:t>,</a:t>
            </a:r>
            <a:r>
              <a:rPr lang="en-GB" dirty="0" err="1">
                <a:solidFill>
                  <a:srgbClr val="00B050"/>
                </a:solidFill>
                <a:latin typeface="LM Mono 10" pitchFamily="49" charset="77"/>
              </a:rPr>
              <a:t>'mother'</a:t>
            </a:r>
            <a:r>
              <a:rPr lang="en-GB" dirty="0" err="1">
                <a:latin typeface="LM Mono 10" pitchFamily="49" charset="77"/>
              </a:rPr>
              <a:t>,</a:t>
            </a:r>
            <a:r>
              <a:rPr lang="en-GB" dirty="0" err="1">
                <a:solidFill>
                  <a:srgbClr val="00B050"/>
                </a:solidFill>
                <a:latin typeface="LM Mono 10" pitchFamily="49" charset="77"/>
              </a:rPr>
              <a:t>'father</a:t>
            </a:r>
            <a:r>
              <a:rPr lang="en-GB" dirty="0">
                <a:solidFill>
                  <a:srgbClr val="00B050"/>
                </a:solidFill>
                <a:latin typeface="LM Mono 10" pitchFamily="49" charset="77"/>
              </a:rPr>
              <a:t>'</a:t>
            </a:r>
            <a:r>
              <a:rPr lang="en-GB" dirty="0">
                <a:latin typeface="LM Mono 10" pitchFamily="49" charset="77"/>
              </a:rPr>
              <a:t>])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for</a:t>
            </a:r>
            <a:r>
              <a:rPr lang="en-GB" dirty="0">
                <a:latin typeface="LM Mono 10" pitchFamily="49" charset="77"/>
              </a:rPr>
              <a:t> row </a:t>
            </a: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in</a:t>
            </a:r>
            <a:r>
              <a:rPr lang="en-GB" dirty="0">
                <a:latin typeface="LM Mono 10" pitchFamily="49" charset="77"/>
              </a:rPr>
              <a:t> reader:</a:t>
            </a:r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	</a:t>
            </a:r>
            <a:r>
              <a:rPr lang="en-GB" i="1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# row['name'] = first column, row['birth'] = second, ...</a:t>
            </a:r>
          </a:p>
          <a:p>
            <a:pPr marL="0" indent="0">
              <a:buNone/>
            </a:pPr>
            <a:endParaRPr lang="en-GB" i="1" dirty="0">
              <a:solidFill>
                <a:schemeClr val="bg1">
                  <a:lumMod val="50000"/>
                </a:schemeClr>
              </a:solidFill>
              <a:latin typeface="LM Mono 10" pitchFamily="49" charset="77"/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Use the first row as column names:</a:t>
            </a:r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reader = </a:t>
            </a:r>
            <a:r>
              <a:rPr lang="en-GB" dirty="0" err="1">
                <a:solidFill>
                  <a:srgbClr val="C00000"/>
                </a:solidFill>
                <a:latin typeface="LM Mono 10" pitchFamily="49" charset="77"/>
              </a:rPr>
              <a:t>csv.DictReader</a:t>
            </a:r>
            <a:r>
              <a:rPr lang="en-GB" dirty="0">
                <a:latin typeface="LM Mono 10" pitchFamily="49" charset="77"/>
              </a:rPr>
              <a:t>(</a:t>
            </a:r>
            <a:r>
              <a:rPr lang="en-GB" dirty="0" err="1">
                <a:latin typeface="LM Mono 10" pitchFamily="49" charset="77"/>
              </a:rPr>
              <a:t>csvfile</a:t>
            </a:r>
            <a:r>
              <a:rPr lang="en-GB" dirty="0">
                <a:latin typeface="LM Mono 10" pitchFamily="49" charset="77"/>
              </a:rPr>
              <a:t>)</a:t>
            </a:r>
          </a:p>
          <a:p>
            <a:pPr marL="0" indent="0">
              <a:buNone/>
            </a:pPr>
            <a:endParaRPr lang="en-CH" i="1" dirty="0">
              <a:solidFill>
                <a:schemeClr val="bg1">
                  <a:lumMod val="50000"/>
                </a:schemeClr>
              </a:solidFill>
              <a:latin typeface="LM Mono 10" pitchFamily="49" charset="77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932D2-2F3B-844C-B4DF-B95DF3765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E03B2-AD7D-3F4E-B1FD-E6DAEEA73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231A8-1558-6F46-ADF4-D814BA4C2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18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285496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040EF-EA8A-9E4C-9260-F7F260296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Typical workflow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8F5027-97A2-DA46-863D-FAF79756384B}"/>
              </a:ext>
            </a:extLst>
          </p:cNvPr>
          <p:cNvCxnSpPr>
            <a:cxnSpLocks/>
          </p:cNvCxnSpPr>
          <p:nvPr/>
        </p:nvCxnSpPr>
        <p:spPr>
          <a:xfrm>
            <a:off x="2631633" y="2601410"/>
            <a:ext cx="239266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6AEAEAB-211E-EA42-91EF-E89DFDD06EEE}"/>
              </a:ext>
            </a:extLst>
          </p:cNvPr>
          <p:cNvSpPr txBox="1"/>
          <p:nvPr/>
        </p:nvSpPr>
        <p:spPr>
          <a:xfrm>
            <a:off x="3463990" y="2236678"/>
            <a:ext cx="79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H" dirty="0"/>
              <a:t>export</a:t>
            </a:r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67DDDD66-1F49-3E4E-8BE8-3265BDA65359}"/>
              </a:ext>
            </a:extLst>
          </p:cNvPr>
          <p:cNvCxnSpPr>
            <a:cxnSpLocks/>
          </p:cNvCxnSpPr>
          <p:nvPr/>
        </p:nvCxnSpPr>
        <p:spPr>
          <a:xfrm>
            <a:off x="6071979" y="2601410"/>
            <a:ext cx="2287941" cy="668081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>
            <a:extLst>
              <a:ext uri="{FF2B5EF4-FFF2-40B4-BE49-F238E27FC236}">
                <a16:creationId xmlns:a16="http://schemas.microsoft.com/office/drawing/2014/main" id="{E0375044-A051-234B-9EEA-3BF77082CD51}"/>
              </a:ext>
            </a:extLst>
          </p:cNvPr>
          <p:cNvCxnSpPr>
            <a:cxnSpLocks/>
            <a:stCxn id="69" idx="2"/>
          </p:cNvCxnSpPr>
          <p:nvPr/>
        </p:nvCxnSpPr>
        <p:spPr>
          <a:xfrm rot="5400000">
            <a:off x="6938724" y="3664419"/>
            <a:ext cx="657211" cy="2283499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451611-42F8-064C-B1E7-B06B95656847}"/>
              </a:ext>
            </a:extLst>
          </p:cNvPr>
          <p:cNvCxnSpPr>
            <a:cxnSpLocks/>
          </p:cNvCxnSpPr>
          <p:nvPr/>
        </p:nvCxnSpPr>
        <p:spPr>
          <a:xfrm flipH="1">
            <a:off x="2631633" y="5137308"/>
            <a:ext cx="242268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E6000E3-6A2D-9749-B31E-C9D2327EC431}"/>
              </a:ext>
            </a:extLst>
          </p:cNvPr>
          <p:cNvSpPr txBox="1"/>
          <p:nvPr/>
        </p:nvSpPr>
        <p:spPr>
          <a:xfrm>
            <a:off x="3451039" y="4814141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/>
              <a:t>import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9EC5030-9C65-6449-8DEB-6EB25138EBE2}"/>
              </a:ext>
            </a:extLst>
          </p:cNvPr>
          <p:cNvSpPr txBox="1"/>
          <p:nvPr/>
        </p:nvSpPr>
        <p:spPr>
          <a:xfrm>
            <a:off x="7344645" y="2307276"/>
            <a:ext cx="60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H" dirty="0"/>
              <a:t>read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7E57251-958E-F349-96D5-0A667C57E38C}"/>
              </a:ext>
            </a:extLst>
          </p:cNvPr>
          <p:cNvSpPr txBox="1"/>
          <p:nvPr/>
        </p:nvSpPr>
        <p:spPr>
          <a:xfrm>
            <a:off x="7623466" y="4887280"/>
            <a:ext cx="672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H" dirty="0"/>
              <a:t>write</a:t>
            </a:r>
          </a:p>
        </p:txBody>
      </p:sp>
      <p:cxnSp>
        <p:nvCxnSpPr>
          <p:cNvPr id="33" name="Curved Connector 32">
            <a:extLst>
              <a:ext uri="{FF2B5EF4-FFF2-40B4-BE49-F238E27FC236}">
                <a16:creationId xmlns:a16="http://schemas.microsoft.com/office/drawing/2014/main" id="{0C602420-1A3E-3146-8140-31EC2747E0CE}"/>
              </a:ext>
            </a:extLst>
          </p:cNvPr>
          <p:cNvCxnSpPr>
            <a:cxnSpLocks/>
          </p:cNvCxnSpPr>
          <p:nvPr/>
        </p:nvCxnSpPr>
        <p:spPr>
          <a:xfrm>
            <a:off x="8908069" y="3832255"/>
            <a:ext cx="1219780" cy="674675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EA9B72EE-8106-3D47-93A9-2DFFC5F8E2C3}"/>
              </a:ext>
            </a:extLst>
          </p:cNvPr>
          <p:cNvSpPr txBox="1"/>
          <p:nvPr/>
        </p:nvSpPr>
        <p:spPr>
          <a:xfrm>
            <a:off x="9888920" y="3705998"/>
            <a:ext cx="636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H" dirty="0"/>
              <a:t>print</a:t>
            </a:r>
          </a:p>
        </p:txBody>
      </p:sp>
      <p:sp>
        <p:nvSpPr>
          <p:cNvPr id="40" name="Folded Corner 39">
            <a:extLst>
              <a:ext uri="{FF2B5EF4-FFF2-40B4-BE49-F238E27FC236}">
                <a16:creationId xmlns:a16="http://schemas.microsoft.com/office/drawing/2014/main" id="{2CD8310B-A3D7-3741-9B42-8EE1E89E15CD}"/>
              </a:ext>
            </a:extLst>
          </p:cNvPr>
          <p:cNvSpPr/>
          <p:nvPr/>
        </p:nvSpPr>
        <p:spPr>
          <a:xfrm>
            <a:off x="1512263" y="1862698"/>
            <a:ext cx="737595" cy="995707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5CD3BED-F115-0446-9E9B-133714FA5378}"/>
              </a:ext>
            </a:extLst>
          </p:cNvPr>
          <p:cNvSpPr txBox="1"/>
          <p:nvPr/>
        </p:nvSpPr>
        <p:spPr>
          <a:xfrm>
            <a:off x="1445052" y="2890955"/>
            <a:ext cx="908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/>
              <a:t>File.xlsx</a:t>
            </a:r>
          </a:p>
        </p:txBody>
      </p:sp>
      <p:sp>
        <p:nvSpPr>
          <p:cNvPr id="42" name="Folded Corner 41">
            <a:extLst>
              <a:ext uri="{FF2B5EF4-FFF2-40B4-BE49-F238E27FC236}">
                <a16:creationId xmlns:a16="http://schemas.microsoft.com/office/drawing/2014/main" id="{1FE591E6-16F5-904D-A5F3-B4E97F32CB83}"/>
              </a:ext>
            </a:extLst>
          </p:cNvPr>
          <p:cNvSpPr/>
          <p:nvPr/>
        </p:nvSpPr>
        <p:spPr>
          <a:xfrm>
            <a:off x="5119059" y="1862698"/>
            <a:ext cx="737595" cy="995707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947E6F-F08D-3A4A-9980-3D6D103A736D}"/>
              </a:ext>
            </a:extLst>
          </p:cNvPr>
          <p:cNvSpPr txBox="1"/>
          <p:nvPr/>
        </p:nvSpPr>
        <p:spPr>
          <a:xfrm>
            <a:off x="5080013" y="2887178"/>
            <a:ext cx="85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/>
              <a:t>File.csv</a:t>
            </a:r>
          </a:p>
        </p:txBody>
      </p:sp>
      <p:sp>
        <p:nvSpPr>
          <p:cNvPr id="58" name="Folded Corner 57">
            <a:extLst>
              <a:ext uri="{FF2B5EF4-FFF2-40B4-BE49-F238E27FC236}">
                <a16:creationId xmlns:a16="http://schemas.microsoft.com/office/drawing/2014/main" id="{E9962017-B266-0946-9CA9-88F657614088}"/>
              </a:ext>
            </a:extLst>
          </p:cNvPr>
          <p:cNvSpPr/>
          <p:nvPr/>
        </p:nvSpPr>
        <p:spPr>
          <a:xfrm>
            <a:off x="5325537" y="4532156"/>
            <a:ext cx="737595" cy="995707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7AA72D7-AA01-1041-B4BE-0DECE96A8CE7}"/>
              </a:ext>
            </a:extLst>
          </p:cNvPr>
          <p:cNvSpPr txBox="1"/>
          <p:nvPr/>
        </p:nvSpPr>
        <p:spPr>
          <a:xfrm>
            <a:off x="5024297" y="5554853"/>
            <a:ext cx="1774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dirty="0"/>
              <a:t>ResultFile.csv</a:t>
            </a:r>
          </a:p>
        </p:txBody>
      </p:sp>
      <p:sp>
        <p:nvSpPr>
          <p:cNvPr id="60" name="Folded Corner 59">
            <a:extLst>
              <a:ext uri="{FF2B5EF4-FFF2-40B4-BE49-F238E27FC236}">
                <a16:creationId xmlns:a16="http://schemas.microsoft.com/office/drawing/2014/main" id="{960530EA-096E-F848-918D-DECAEDF2893D}"/>
              </a:ext>
            </a:extLst>
          </p:cNvPr>
          <p:cNvSpPr/>
          <p:nvPr/>
        </p:nvSpPr>
        <p:spPr>
          <a:xfrm>
            <a:off x="1608650" y="4532156"/>
            <a:ext cx="737595" cy="995707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7686B47-D254-C244-9D5F-EAF5E131561B}"/>
              </a:ext>
            </a:extLst>
          </p:cNvPr>
          <p:cNvSpPr txBox="1"/>
          <p:nvPr/>
        </p:nvSpPr>
        <p:spPr>
          <a:xfrm>
            <a:off x="1258572" y="5527863"/>
            <a:ext cx="1774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dirty="0"/>
              <a:t>ResultFile.xlsx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44FC2A0-08AC-5140-9D06-743C7839B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655" y="1597264"/>
            <a:ext cx="1205154" cy="80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Frame 61">
            <a:extLst>
              <a:ext uri="{FF2B5EF4-FFF2-40B4-BE49-F238E27FC236}">
                <a16:creationId xmlns:a16="http://schemas.microsoft.com/office/drawing/2014/main" id="{C1090A0E-C60B-9743-9083-2B5A7A30834D}"/>
              </a:ext>
            </a:extLst>
          </p:cNvPr>
          <p:cNvSpPr/>
          <p:nvPr/>
        </p:nvSpPr>
        <p:spPr>
          <a:xfrm>
            <a:off x="9763432" y="4532157"/>
            <a:ext cx="1122282" cy="605152"/>
          </a:xfrm>
          <a:prstGeom prst="frame">
            <a:avLst>
              <a:gd name="adj1" fmla="val 77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>
              <a:solidFill>
                <a:schemeClr val="tx1"/>
              </a:solidFill>
            </a:endParaRPr>
          </a:p>
        </p:txBody>
      </p:sp>
      <p:pic>
        <p:nvPicPr>
          <p:cNvPr id="65" name="Picture 2">
            <a:extLst>
              <a:ext uri="{FF2B5EF4-FFF2-40B4-BE49-F238E27FC236}">
                <a16:creationId xmlns:a16="http://schemas.microsoft.com/office/drawing/2014/main" id="{AF70D9C9-9236-0E43-BB7C-C78317BD9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706" y="4110766"/>
            <a:ext cx="1205154" cy="80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F9EC864-1F85-2A44-8C5F-930DED43E2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441" y="3244042"/>
            <a:ext cx="936171" cy="93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C9EA4BB9-974D-0B4E-875D-A698BA2B7E36}"/>
              </a:ext>
            </a:extLst>
          </p:cNvPr>
          <p:cNvSpPr txBox="1"/>
          <p:nvPr/>
        </p:nvSpPr>
        <p:spPr>
          <a:xfrm>
            <a:off x="7775731" y="4108231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/>
              <a:t>program.py</a:t>
            </a:r>
          </a:p>
        </p:txBody>
      </p:sp>
      <p:sp>
        <p:nvSpPr>
          <p:cNvPr id="68" name="Date Placeholder 67">
            <a:extLst>
              <a:ext uri="{FF2B5EF4-FFF2-40B4-BE49-F238E27FC236}">
                <a16:creationId xmlns:a16="http://schemas.microsoft.com/office/drawing/2014/main" id="{C3E1A8D4-8C88-5642-892C-EEB6BEC3B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70" name="Footer Placeholder 69">
            <a:extLst>
              <a:ext uri="{FF2B5EF4-FFF2-40B4-BE49-F238E27FC236}">
                <a16:creationId xmlns:a16="http://schemas.microsoft.com/office/drawing/2014/main" id="{29A10095-FEBB-3C4A-AA5D-3AA82CA79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71" name="Slide Number Placeholder 70">
            <a:extLst>
              <a:ext uri="{FF2B5EF4-FFF2-40B4-BE49-F238E27FC236}">
                <a16:creationId xmlns:a16="http://schemas.microsoft.com/office/drawing/2014/main" id="{8105B0A6-4A34-D44F-99CC-A93109CBD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19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75992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4D094-507E-3B45-8CCA-F373B5095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D14EE-AF61-834D-8B28-76517B5CA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Files and File Formats</a:t>
            </a:r>
          </a:p>
          <a:p>
            <a:r>
              <a:rPr lang="en-CH" dirty="0"/>
              <a:t>Reading and Writing Text Files in Python</a:t>
            </a:r>
          </a:p>
          <a:p>
            <a:r>
              <a:rPr lang="en-CH" dirty="0"/>
              <a:t>Processing CSV Files</a:t>
            </a:r>
          </a:p>
          <a:p>
            <a:r>
              <a:rPr lang="en-CH" dirty="0"/>
              <a:t>Processing JSON Files</a:t>
            </a:r>
          </a:p>
          <a:p>
            <a:r>
              <a:rPr lang="en-CH" dirty="0"/>
              <a:t>Processing XML Files</a:t>
            </a:r>
          </a:p>
          <a:p>
            <a:endParaRPr lang="en-CH" dirty="0"/>
          </a:p>
          <a:p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78E84-F0B6-0C49-A386-0EA85F788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CE6B9-72DA-FD4C-92DD-B0B0DCC84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ABBB7-A9FA-B54F-B9E0-4D2C69191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512160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A7B0D-87FC-884B-8FDC-56E7A3D1B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H" dirty="0"/>
              <a:t>Why read CSV files and process them in python instead of doing everything in Excel?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4D8A1-997F-604C-8F01-6E2799B4D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86560"/>
            <a:ext cx="5800523" cy="4490403"/>
          </a:xfrm>
        </p:spPr>
        <p:txBody>
          <a:bodyPr>
            <a:normAutofit/>
          </a:bodyPr>
          <a:lstStyle/>
          <a:p>
            <a:endParaRPr lang="en-CH" dirty="0"/>
          </a:p>
          <a:p>
            <a:pPr marL="0" indent="0">
              <a:buNone/>
            </a:pPr>
            <a:r>
              <a:rPr lang="en-CH" dirty="0"/>
              <a:t>Although Excel is Turing complete, many things are difficult to express with formulae</a:t>
            </a:r>
          </a:p>
          <a:p>
            <a:pPr marL="0" indent="0">
              <a:buNone/>
            </a:pPr>
            <a:r>
              <a:rPr lang="en-CH" dirty="0"/>
              <a:t>Or they require several "manual" steps</a:t>
            </a:r>
          </a:p>
          <a:p>
            <a:endParaRPr lang="en-CH" dirty="0"/>
          </a:p>
          <a:p>
            <a:pPr lvl="1"/>
            <a:r>
              <a:rPr lang="en-CH" dirty="0"/>
              <a:t>Add 4 columns with the grandparents of each person (when they are known)</a:t>
            </a:r>
          </a:p>
          <a:p>
            <a:pPr lvl="1"/>
            <a:r>
              <a:rPr lang="en-CH" dirty="0"/>
              <a:t>Remove the lines describing people who have a parent born before 1848.</a:t>
            </a:r>
          </a:p>
          <a:p>
            <a:pPr lvl="1"/>
            <a:r>
              <a:rPr lang="en-CH" dirty="0"/>
              <a:t>Transpose (part of) a worksheet</a:t>
            </a:r>
          </a:p>
          <a:p>
            <a:pPr lvl="1"/>
            <a:endParaRPr lang="en-CH" dirty="0"/>
          </a:p>
          <a:p>
            <a:endParaRPr lang="en-CH" dirty="0"/>
          </a:p>
          <a:p>
            <a:pPr lvl="1"/>
            <a:endParaRPr lang="en-CH" dirty="0"/>
          </a:p>
          <a:p>
            <a:pPr lvl="1"/>
            <a:endParaRPr lang="en-CH" dirty="0"/>
          </a:p>
          <a:p>
            <a:endParaRPr lang="en-CH" dirty="0">
              <a:latin typeface="LM Sans 10" pitchFamily="2" charset="77"/>
            </a:endParaRPr>
          </a:p>
          <a:p>
            <a:pPr marL="457200" lvl="1" indent="0">
              <a:buNone/>
            </a:pPr>
            <a:endParaRPr lang="en-CH" dirty="0">
              <a:latin typeface="LM Sans 10" pitchFamily="2" charset="77"/>
            </a:endParaRPr>
          </a:p>
          <a:p>
            <a:pPr lvl="1"/>
            <a:endParaRPr lang="en-CH" dirty="0">
              <a:latin typeface="LM Sans 10" pitchFamily="2" charset="77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A42D12C-E93D-C841-8D0A-E07717B1B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32277"/>
              </p:ext>
            </p:extLst>
          </p:nvPr>
        </p:nvGraphicFramePr>
        <p:xfrm>
          <a:off x="7460525" y="2056472"/>
          <a:ext cx="4141518" cy="4038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696">
                  <a:extLst>
                    <a:ext uri="{9D8B030D-6E8A-4147-A177-3AD203B41FA5}">
                      <a16:colId xmlns:a16="http://schemas.microsoft.com/office/drawing/2014/main" val="1242626163"/>
                    </a:ext>
                  </a:extLst>
                </a:gridCol>
                <a:gridCol w="795825">
                  <a:extLst>
                    <a:ext uri="{9D8B030D-6E8A-4147-A177-3AD203B41FA5}">
                      <a16:colId xmlns:a16="http://schemas.microsoft.com/office/drawing/2014/main" val="1146057881"/>
                    </a:ext>
                  </a:extLst>
                </a:gridCol>
                <a:gridCol w="1064870">
                  <a:extLst>
                    <a:ext uri="{9D8B030D-6E8A-4147-A177-3AD203B41FA5}">
                      <a16:colId xmlns:a16="http://schemas.microsoft.com/office/drawing/2014/main" val="4133794316"/>
                    </a:ext>
                  </a:extLst>
                </a:gridCol>
                <a:gridCol w="1231127">
                  <a:extLst>
                    <a:ext uri="{9D8B030D-6E8A-4147-A177-3AD203B41FA5}">
                      <a16:colId xmlns:a16="http://schemas.microsoft.com/office/drawing/2014/main" val="875316652"/>
                    </a:ext>
                  </a:extLst>
                </a:gridCol>
              </a:tblGrid>
              <a:tr h="432085">
                <a:tc>
                  <a:txBody>
                    <a:bodyPr/>
                    <a:lstStyle/>
                    <a:p>
                      <a:r>
                        <a:rPr lang="en-CH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/>
                        <a:t>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/>
                        <a:t>Mother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/>
                        <a:t>Father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556903"/>
                  </a:ext>
                </a:extLst>
              </a:tr>
              <a:tr h="400738">
                <a:tc>
                  <a:txBody>
                    <a:bodyPr/>
                    <a:lstStyle/>
                    <a:p>
                      <a:r>
                        <a:rPr lang="en-CH" sz="1600" dirty="0"/>
                        <a:t>Irina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/>
                        <a:t>1812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Karen</a:t>
                      </a:r>
                      <a:endParaRPr lang="en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Joseph</a:t>
                      </a:r>
                      <a:endParaRPr lang="en-C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935699"/>
                  </a:ext>
                </a:extLst>
              </a:tr>
              <a:tr h="400738">
                <a:tc>
                  <a:txBody>
                    <a:bodyPr/>
                    <a:lstStyle/>
                    <a:p>
                      <a:r>
                        <a:rPr lang="en-CH" sz="1600" dirty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/>
                        <a:t>1822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Lisa</a:t>
                      </a:r>
                      <a:endParaRPr lang="en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Thomas</a:t>
                      </a:r>
                      <a:endParaRPr lang="en-C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037276"/>
                  </a:ext>
                </a:extLst>
              </a:tr>
              <a:tr h="400738">
                <a:tc>
                  <a:txBody>
                    <a:bodyPr/>
                    <a:lstStyle/>
                    <a:p>
                      <a:r>
                        <a:rPr lang="en-CH" sz="1600" dirty="0"/>
                        <a:t>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/>
                        <a:t>1817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Lisa</a:t>
                      </a:r>
                      <a:endParaRPr lang="en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Thomas</a:t>
                      </a:r>
                      <a:endParaRPr lang="en-C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265898"/>
                  </a:ext>
                </a:extLst>
              </a:tr>
              <a:tr h="400738">
                <a:tc>
                  <a:txBody>
                    <a:bodyPr/>
                    <a:lstStyle/>
                    <a:p>
                      <a:r>
                        <a:rPr lang="en-CH" sz="1600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/>
                        <a:t>1835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/>
                        <a:t>Irina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Carl</a:t>
                      </a:r>
                      <a:endParaRPr lang="en-C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550847"/>
                  </a:ext>
                </a:extLst>
              </a:tr>
              <a:tr h="400738">
                <a:tc>
                  <a:txBody>
                    <a:bodyPr/>
                    <a:lstStyle/>
                    <a:p>
                      <a:r>
                        <a:rPr lang="en-GB" sz="1600" dirty="0"/>
                        <a:t>Raymond</a:t>
                      </a:r>
                      <a:endParaRPr lang="en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/>
                        <a:t>1848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Jacqueline</a:t>
                      </a:r>
                      <a:endParaRPr lang="en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80403"/>
                  </a:ext>
                </a:extLst>
              </a:tr>
              <a:tr h="400738">
                <a:tc>
                  <a:txBody>
                    <a:bodyPr/>
                    <a:lstStyle/>
                    <a:p>
                      <a:r>
                        <a:rPr lang="en-CH" sz="1600" dirty="0"/>
                        <a:t>Albert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/>
                        <a:t>1857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951329"/>
                  </a:ext>
                </a:extLst>
              </a:tr>
              <a:tr h="400738">
                <a:tc>
                  <a:txBody>
                    <a:bodyPr/>
                    <a:lstStyle/>
                    <a:p>
                      <a:r>
                        <a:rPr lang="en-CH" sz="1600" dirty="0"/>
                        <a:t>Denise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/>
                        <a:t>1862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/>
                        <a:t>Max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205102"/>
                  </a:ext>
                </a:extLst>
              </a:tr>
              <a:tr h="400738">
                <a:tc>
                  <a:txBody>
                    <a:bodyPr/>
                    <a:lstStyle/>
                    <a:p>
                      <a:r>
                        <a:rPr lang="en-GB" sz="1600" dirty="0"/>
                        <a:t>Donald</a:t>
                      </a:r>
                      <a:endParaRPr lang="en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/>
                        <a:t>1890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/>
                        <a:t>Denise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/>
                        <a:t>Albert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533689"/>
                  </a:ext>
                </a:extLst>
              </a:tr>
              <a:tr h="400738">
                <a:tc>
                  <a:txBody>
                    <a:bodyPr/>
                    <a:lstStyle/>
                    <a:p>
                      <a:r>
                        <a:rPr lang="en-GB" sz="1600" dirty="0"/>
                        <a:t>Paul</a:t>
                      </a:r>
                      <a:endParaRPr lang="en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/>
                        <a:t>1896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/>
                        <a:t>Denise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Raymond</a:t>
                      </a:r>
                      <a:endParaRPr lang="en-C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589388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9F7AD-7F3D-9D4F-923F-93002FDCB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4BA54-CC95-8648-AAFF-D0322047C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B6E75-951C-6548-BF44-B1039C2A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20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062742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A8D5F-0CDB-EA44-B8AB-19D0C65FB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H" dirty="0"/>
              <a:t>JSON files (Javascript Object Notation)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03896-2025-0A48-AA08-571EDC881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H" dirty="0"/>
          </a:p>
          <a:p>
            <a:pPr marL="0" indent="0">
              <a:buNone/>
            </a:pPr>
            <a:r>
              <a:rPr lang="en-CH" dirty="0"/>
              <a:t>The JSON format is in fact a subset of the python syntax for lists and dictionaries</a:t>
            </a:r>
          </a:p>
          <a:p>
            <a:pPr lvl="1"/>
            <a:r>
              <a:rPr lang="en-CH" dirty="0"/>
              <a:t>the keys must be strings</a:t>
            </a:r>
          </a:p>
          <a:p>
            <a:pPr lvl="1"/>
            <a:r>
              <a:rPr lang="en-CH" dirty="0"/>
              <a:t>the strings must be quoted with double quotes only</a:t>
            </a:r>
          </a:p>
          <a:p>
            <a:pPr lvl="1"/>
            <a:endParaRPr lang="en-CH" dirty="0"/>
          </a:p>
          <a:p>
            <a:pPr lvl="1"/>
            <a:endParaRPr lang="en-CH" dirty="0"/>
          </a:p>
          <a:p>
            <a:pPr marL="0" indent="0">
              <a:buNone/>
            </a:pPr>
            <a:r>
              <a:rPr lang="en-CH" dirty="0"/>
              <a:t>Reference: </a:t>
            </a:r>
            <a:r>
              <a:rPr lang="en-GB" dirty="0">
                <a:solidFill>
                  <a:srgbClr val="C00000"/>
                </a:solidFill>
              </a:rPr>
              <a:t>https://</a:t>
            </a:r>
            <a:r>
              <a:rPr lang="en-GB" dirty="0" err="1">
                <a:solidFill>
                  <a:srgbClr val="C00000"/>
                </a:solidFill>
              </a:rPr>
              <a:t>www.json.org</a:t>
            </a:r>
            <a:r>
              <a:rPr lang="en-GB" dirty="0">
                <a:solidFill>
                  <a:srgbClr val="C00000"/>
                </a:solidFill>
              </a:rPr>
              <a:t>/json-</a:t>
            </a:r>
            <a:r>
              <a:rPr lang="en-GB" dirty="0" err="1">
                <a:solidFill>
                  <a:srgbClr val="C00000"/>
                </a:solidFill>
              </a:rPr>
              <a:t>en.html</a:t>
            </a:r>
            <a:endParaRPr lang="en-CH" dirty="0">
              <a:solidFill>
                <a:srgbClr val="C0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68E0E-7ADE-5A4E-A6BA-E20FE329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3A1C9-F925-9840-9171-4180D44A3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95789-2827-ED40-B958-65137EB78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21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722159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EEAF4-372A-EB48-969C-D9796BB6A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 JSON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FA3E1-A7E5-E745-A389-21A307C38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>
                <a:latin typeface="LM Mono 10" pitchFamily="49" charset="77"/>
              </a:rPr>
              <a:t>[</a:t>
            </a:r>
            <a:br>
              <a:rPr lang="en-GB" sz="1800" dirty="0">
                <a:latin typeface="LM Mono 10" pitchFamily="49" charset="77"/>
              </a:rPr>
            </a:br>
            <a:r>
              <a:rPr lang="en-GB" sz="1800" dirty="0">
                <a:latin typeface="LM Mono 10" pitchFamily="49" charset="77"/>
              </a:rPr>
              <a:t>  {</a:t>
            </a:r>
            <a:br>
              <a:rPr lang="en-GB" sz="1800" dirty="0">
                <a:latin typeface="LM Mono 10" pitchFamily="49" charset="77"/>
              </a:rPr>
            </a:br>
            <a:r>
              <a:rPr lang="en-GB" sz="1800" dirty="0">
                <a:latin typeface="LM Mono 10" pitchFamily="49" charset="77"/>
              </a:rPr>
              <a:t>    </a:t>
            </a:r>
            <a:r>
              <a:rPr lang="en-GB" sz="1800" dirty="0">
                <a:solidFill>
                  <a:srgbClr val="7030A0"/>
                </a:solidFill>
                <a:latin typeface="LM Mono 10" pitchFamily="49" charset="77"/>
              </a:rPr>
              <a:t>"name"</a:t>
            </a:r>
            <a:r>
              <a:rPr lang="en-GB" sz="1800" dirty="0">
                <a:latin typeface="LM Mono 10" pitchFamily="49" charset="77"/>
              </a:rPr>
              <a:t>: "Liechtenstein",</a:t>
            </a:r>
            <a:br>
              <a:rPr lang="en-GB" sz="1800" dirty="0">
                <a:latin typeface="LM Mono 10" pitchFamily="49" charset="77"/>
              </a:rPr>
            </a:br>
            <a:r>
              <a:rPr lang="en-GB" sz="1800" dirty="0">
                <a:latin typeface="LM Mono 10" pitchFamily="49" charset="77"/>
              </a:rPr>
              <a:t>    </a:t>
            </a:r>
            <a:r>
              <a:rPr lang="en-GB" sz="1800" dirty="0">
                <a:solidFill>
                  <a:srgbClr val="7030A0"/>
                </a:solidFill>
                <a:latin typeface="LM Mono 10" pitchFamily="49" charset="77"/>
              </a:rPr>
              <a:t>"year"</a:t>
            </a:r>
            <a:r>
              <a:rPr lang="en-GB" sz="1800" dirty="0">
                <a:latin typeface="LM Mono 10" pitchFamily="49" charset="77"/>
              </a:rPr>
              <a:t>: 2008,</a:t>
            </a:r>
            <a:br>
              <a:rPr lang="en-GB" sz="1800" dirty="0">
                <a:latin typeface="LM Mono 10" pitchFamily="49" charset="77"/>
              </a:rPr>
            </a:br>
            <a:r>
              <a:rPr lang="en-GB" sz="1800" dirty="0">
                <a:latin typeface="LM Mono 10" pitchFamily="49" charset="77"/>
              </a:rPr>
              <a:t>    </a:t>
            </a:r>
            <a:r>
              <a:rPr lang="en-GB" sz="18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800" dirty="0" err="1">
                <a:solidFill>
                  <a:srgbClr val="7030A0"/>
                </a:solidFill>
                <a:latin typeface="LM Mono 10" pitchFamily="49" charset="77"/>
              </a:rPr>
              <a:t>gdppc</a:t>
            </a:r>
            <a:r>
              <a:rPr lang="en-GB" sz="18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800" dirty="0">
                <a:latin typeface="LM Mono 10" pitchFamily="49" charset="77"/>
              </a:rPr>
              <a:t>: 141100,</a:t>
            </a:r>
            <a:br>
              <a:rPr lang="en-GB" sz="1800" dirty="0">
                <a:latin typeface="LM Mono 10" pitchFamily="49" charset="77"/>
              </a:rPr>
            </a:br>
            <a:r>
              <a:rPr lang="en-GB" sz="1800" dirty="0">
                <a:latin typeface="LM Mono 10" pitchFamily="49" charset="77"/>
              </a:rPr>
              <a:t>    </a:t>
            </a:r>
            <a:r>
              <a:rPr lang="en-GB" sz="18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800" dirty="0" err="1">
                <a:solidFill>
                  <a:srgbClr val="7030A0"/>
                </a:solidFill>
                <a:latin typeface="LM Mono 10" pitchFamily="49" charset="77"/>
              </a:rPr>
              <a:t>neighbor</a:t>
            </a:r>
            <a:r>
              <a:rPr lang="en-GB" sz="18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800" dirty="0">
                <a:latin typeface="LM Mono 10" pitchFamily="49" charset="77"/>
              </a:rPr>
              <a:t>: [</a:t>
            </a:r>
            <a:br>
              <a:rPr lang="en-GB" sz="1800" dirty="0">
                <a:latin typeface="LM Mono 10" pitchFamily="49" charset="77"/>
              </a:rPr>
            </a:br>
            <a:r>
              <a:rPr lang="en-GB" sz="1800" dirty="0">
                <a:latin typeface="LM Mono 10" pitchFamily="49" charset="77"/>
              </a:rPr>
              <a:t>      {</a:t>
            </a:r>
            <a:r>
              <a:rPr lang="en-GB" sz="1800" dirty="0">
                <a:solidFill>
                  <a:srgbClr val="7030A0"/>
                </a:solidFill>
                <a:latin typeface="LM Mono 10" pitchFamily="49" charset="77"/>
              </a:rPr>
              <a:t>"name"</a:t>
            </a:r>
            <a:r>
              <a:rPr lang="en-GB" sz="1800" dirty="0">
                <a:latin typeface="LM Mono 10" pitchFamily="49" charset="77"/>
              </a:rPr>
              <a:t>: "Austria", </a:t>
            </a:r>
            <a:r>
              <a:rPr lang="en-GB" sz="1800" dirty="0">
                <a:solidFill>
                  <a:srgbClr val="7030A0"/>
                </a:solidFill>
                <a:latin typeface="LM Mono 10" pitchFamily="49" charset="77"/>
              </a:rPr>
              <a:t>"direction"</a:t>
            </a:r>
            <a:r>
              <a:rPr lang="en-GB" sz="1800" dirty="0">
                <a:latin typeface="LM Mono 10" pitchFamily="49" charset="77"/>
              </a:rPr>
              <a:t>: "E" },</a:t>
            </a:r>
            <a:br>
              <a:rPr lang="en-GB" sz="1800" dirty="0">
                <a:latin typeface="LM Mono 10" pitchFamily="49" charset="77"/>
              </a:rPr>
            </a:br>
            <a:r>
              <a:rPr lang="en-GB" sz="1800" dirty="0">
                <a:latin typeface="LM Mono 10" pitchFamily="49" charset="77"/>
              </a:rPr>
              <a:t>      {</a:t>
            </a:r>
            <a:r>
              <a:rPr lang="en-GB" sz="1800" dirty="0">
                <a:solidFill>
                  <a:srgbClr val="7030A0"/>
                </a:solidFill>
                <a:latin typeface="LM Mono 10" pitchFamily="49" charset="77"/>
              </a:rPr>
              <a:t>"name"</a:t>
            </a:r>
            <a:r>
              <a:rPr lang="en-GB" sz="1800" dirty="0">
                <a:latin typeface="LM Mono 10" pitchFamily="49" charset="77"/>
              </a:rPr>
              <a:t>: "</a:t>
            </a:r>
            <a:r>
              <a:rPr lang="en-GB" sz="1800" dirty="0" err="1">
                <a:latin typeface="LM Mono 10" pitchFamily="49" charset="77"/>
              </a:rPr>
              <a:t>Switzerland",</a:t>
            </a:r>
            <a:r>
              <a:rPr lang="en-GB" sz="1800" dirty="0" err="1">
                <a:solidFill>
                  <a:srgbClr val="7030A0"/>
                </a:solidFill>
                <a:latin typeface="LM Mono 10" pitchFamily="49" charset="77"/>
              </a:rPr>
              <a:t>"direction</a:t>
            </a:r>
            <a:r>
              <a:rPr lang="en-GB" sz="18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800" dirty="0">
                <a:latin typeface="LM Mono 10" pitchFamily="49" charset="77"/>
              </a:rPr>
              <a:t>: "W"}</a:t>
            </a:r>
            <a:br>
              <a:rPr lang="en-GB" sz="1800" dirty="0">
                <a:latin typeface="LM Mono 10" pitchFamily="49" charset="77"/>
              </a:rPr>
            </a:br>
            <a:r>
              <a:rPr lang="en-GB" sz="1800" dirty="0">
                <a:latin typeface="LM Mono 10" pitchFamily="49" charset="77"/>
              </a:rPr>
              <a:t>    ]</a:t>
            </a:r>
            <a:br>
              <a:rPr lang="en-GB" sz="1800" dirty="0">
                <a:latin typeface="LM Mono 10" pitchFamily="49" charset="77"/>
              </a:rPr>
            </a:br>
            <a:r>
              <a:rPr lang="en-GB" sz="1800" dirty="0">
                <a:latin typeface="LM Mono 10" pitchFamily="49" charset="77"/>
              </a:rPr>
              <a:t>  },</a:t>
            </a:r>
            <a:br>
              <a:rPr lang="en-GB" sz="1800" dirty="0">
                <a:latin typeface="LM Mono 10" pitchFamily="49" charset="77"/>
              </a:rPr>
            </a:br>
            <a:r>
              <a:rPr lang="en-GB" sz="1800" dirty="0">
                <a:latin typeface="LM Mono 10" pitchFamily="49" charset="77"/>
              </a:rPr>
              <a:t>  {</a:t>
            </a:r>
            <a:br>
              <a:rPr lang="en-GB" sz="1800" dirty="0">
                <a:latin typeface="LM Mono 10" pitchFamily="49" charset="77"/>
              </a:rPr>
            </a:br>
            <a:r>
              <a:rPr lang="en-GB" sz="1800" dirty="0">
                <a:latin typeface="LM Mono 10" pitchFamily="49" charset="77"/>
              </a:rPr>
              <a:t>    </a:t>
            </a:r>
            <a:r>
              <a:rPr lang="en-GB" sz="1800" dirty="0">
                <a:solidFill>
                  <a:srgbClr val="7030A0"/>
                </a:solidFill>
                <a:latin typeface="LM Mono 10" pitchFamily="49" charset="77"/>
              </a:rPr>
              <a:t>"name"</a:t>
            </a:r>
            <a:r>
              <a:rPr lang="en-GB" sz="1800" dirty="0">
                <a:latin typeface="LM Mono 10" pitchFamily="49" charset="77"/>
              </a:rPr>
              <a:t>: "Panama",</a:t>
            </a:r>
            <a:br>
              <a:rPr lang="en-GB" sz="1800" dirty="0">
                <a:latin typeface="LM Mono 10" pitchFamily="49" charset="77"/>
              </a:rPr>
            </a:br>
            <a:r>
              <a:rPr lang="en-GB" sz="1800" dirty="0">
                <a:latin typeface="LM Mono 10" pitchFamily="49" charset="77"/>
              </a:rPr>
              <a:t>    </a:t>
            </a:r>
            <a:r>
              <a:rPr lang="en-GB" sz="1800" dirty="0">
                <a:solidFill>
                  <a:srgbClr val="7030A0"/>
                </a:solidFill>
                <a:latin typeface="LM Mono 10" pitchFamily="49" charset="77"/>
              </a:rPr>
              <a:t>"year"</a:t>
            </a:r>
            <a:r>
              <a:rPr lang="en-GB" sz="1800" dirty="0">
                <a:latin typeface="LM Mono 10" pitchFamily="49" charset="77"/>
              </a:rPr>
              <a:t>: 2011,</a:t>
            </a:r>
            <a:br>
              <a:rPr lang="en-GB" sz="1800" dirty="0">
                <a:latin typeface="LM Mono 10" pitchFamily="49" charset="77"/>
              </a:rPr>
            </a:br>
            <a:r>
              <a:rPr lang="en-GB" sz="1800" dirty="0">
                <a:latin typeface="LM Mono 10" pitchFamily="49" charset="77"/>
              </a:rPr>
              <a:t>    </a:t>
            </a:r>
            <a:r>
              <a:rPr lang="en-GB" sz="18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800" dirty="0" err="1">
                <a:solidFill>
                  <a:srgbClr val="7030A0"/>
                </a:solidFill>
                <a:latin typeface="LM Mono 10" pitchFamily="49" charset="77"/>
              </a:rPr>
              <a:t>gdppc</a:t>
            </a:r>
            <a:r>
              <a:rPr lang="en-GB" sz="18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800" dirty="0">
                <a:latin typeface="LM Mono 10" pitchFamily="49" charset="77"/>
              </a:rPr>
              <a:t>: 13600,</a:t>
            </a:r>
            <a:br>
              <a:rPr lang="en-GB" sz="1800" dirty="0">
                <a:latin typeface="LM Mono 10" pitchFamily="49" charset="77"/>
              </a:rPr>
            </a:br>
            <a:r>
              <a:rPr lang="en-GB" sz="1800" dirty="0">
                <a:latin typeface="LM Mono 10" pitchFamily="49" charset="77"/>
              </a:rPr>
              <a:t>    </a:t>
            </a:r>
            <a:r>
              <a:rPr lang="en-GB" sz="18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800" dirty="0" err="1">
                <a:solidFill>
                  <a:srgbClr val="7030A0"/>
                </a:solidFill>
                <a:latin typeface="LM Mono 10" pitchFamily="49" charset="77"/>
              </a:rPr>
              <a:t>neighbor</a:t>
            </a:r>
            <a:r>
              <a:rPr lang="en-GB" sz="18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800" dirty="0">
                <a:latin typeface="LM Mono 10" pitchFamily="49" charset="77"/>
              </a:rPr>
              <a:t>: [</a:t>
            </a:r>
            <a:br>
              <a:rPr lang="en-GB" sz="1800" dirty="0">
                <a:latin typeface="LM Mono 10" pitchFamily="49" charset="77"/>
              </a:rPr>
            </a:br>
            <a:r>
              <a:rPr lang="en-GB" sz="1800" dirty="0">
                <a:latin typeface="LM Mono 10" pitchFamily="49" charset="77"/>
              </a:rPr>
              <a:t>      {</a:t>
            </a:r>
            <a:r>
              <a:rPr lang="en-GB" sz="1800" dirty="0">
                <a:solidFill>
                  <a:srgbClr val="7030A0"/>
                </a:solidFill>
                <a:latin typeface="LM Mono 10" pitchFamily="49" charset="77"/>
              </a:rPr>
              <a:t>"name"</a:t>
            </a:r>
            <a:r>
              <a:rPr lang="en-GB" sz="1800" dirty="0">
                <a:latin typeface="LM Mono 10" pitchFamily="49" charset="77"/>
              </a:rPr>
              <a:t>: "Costa Rica", </a:t>
            </a:r>
            <a:r>
              <a:rPr lang="en-GB" sz="1800" dirty="0">
                <a:solidFill>
                  <a:srgbClr val="7030A0"/>
                </a:solidFill>
                <a:latin typeface="LM Mono 10" pitchFamily="49" charset="77"/>
              </a:rPr>
              <a:t>"direction"</a:t>
            </a:r>
            <a:r>
              <a:rPr lang="en-GB" sz="1800" dirty="0">
                <a:latin typeface="LM Mono 10" pitchFamily="49" charset="77"/>
              </a:rPr>
              <a:t>: "W"},</a:t>
            </a:r>
            <a:br>
              <a:rPr lang="en-GB" sz="1800" dirty="0">
                <a:latin typeface="LM Mono 10" pitchFamily="49" charset="77"/>
              </a:rPr>
            </a:br>
            <a:r>
              <a:rPr lang="en-GB" sz="1800" dirty="0">
                <a:latin typeface="LM Mono 10" pitchFamily="49" charset="77"/>
              </a:rPr>
              <a:t>      {</a:t>
            </a:r>
            <a:r>
              <a:rPr lang="en-GB" sz="1800" dirty="0">
                <a:solidFill>
                  <a:srgbClr val="7030A0"/>
                </a:solidFill>
                <a:latin typeface="LM Mono 10" pitchFamily="49" charset="77"/>
              </a:rPr>
              <a:t>"name"</a:t>
            </a:r>
            <a:r>
              <a:rPr lang="en-GB" sz="1800" dirty="0">
                <a:latin typeface="LM Mono 10" pitchFamily="49" charset="77"/>
              </a:rPr>
              <a:t>: "Colombia", </a:t>
            </a:r>
            <a:r>
              <a:rPr lang="en-GB" sz="1800" dirty="0">
                <a:solidFill>
                  <a:srgbClr val="7030A0"/>
                </a:solidFill>
                <a:latin typeface="LM Mono 10" pitchFamily="49" charset="77"/>
              </a:rPr>
              <a:t>"direction"</a:t>
            </a:r>
            <a:r>
              <a:rPr lang="en-GB" sz="1800" dirty="0">
                <a:latin typeface="LM Mono 10" pitchFamily="49" charset="77"/>
              </a:rPr>
              <a:t>: "E"}</a:t>
            </a:r>
            <a:br>
              <a:rPr lang="en-GB" sz="1800" dirty="0">
                <a:latin typeface="LM Mono 10" pitchFamily="49" charset="77"/>
              </a:rPr>
            </a:br>
            <a:r>
              <a:rPr lang="en-GB" sz="1800" dirty="0">
                <a:latin typeface="LM Mono 10" pitchFamily="49" charset="77"/>
              </a:rPr>
              <a:t>    ]</a:t>
            </a:r>
            <a:br>
              <a:rPr lang="en-GB" sz="1800" dirty="0">
                <a:latin typeface="LM Mono 10" pitchFamily="49" charset="77"/>
              </a:rPr>
            </a:br>
            <a:r>
              <a:rPr lang="en-GB" sz="1800" dirty="0">
                <a:latin typeface="LM Mono 10" pitchFamily="49" charset="77"/>
              </a:rPr>
              <a:t>  }</a:t>
            </a:r>
            <a:br>
              <a:rPr lang="en-GB" sz="1800" dirty="0">
                <a:latin typeface="LM Mono 10" pitchFamily="49" charset="77"/>
              </a:rPr>
            </a:br>
            <a:r>
              <a:rPr lang="en-GB" sz="1800" dirty="0">
                <a:latin typeface="LM Mono 10" pitchFamily="49" charset="77"/>
              </a:rPr>
              <a:t>]</a:t>
            </a:r>
            <a:endParaRPr lang="en-CH" sz="1800" dirty="0">
              <a:latin typeface="LM Mono 10" pitchFamily="49" charset="77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2DCFB-CAB4-994E-A473-A906996DE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B56B3-3DC7-E941-AB5A-756FC5B08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9004E-BD5F-6E4B-BEC0-3E180B906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22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577826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FBC2D1D-7B90-E944-A395-CF4DFE1D2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Loading a JSON file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15B20-95B7-DC48-8B87-7A0497D02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 = 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open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'data/</a:t>
            </a:r>
            <a:r>
              <a:rPr lang="en-GB" sz="16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countries.json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content = 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f.read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data = 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json.loads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(content)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n-GB" sz="1600" dirty="0">
                <a:solidFill>
                  <a:srgbClr val="00B05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⇒ data = 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[{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"name"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"Liechtenstein"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"year"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2008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"gdppc"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141100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"neighbor"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[{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"name"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"Austria"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"direction"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"E"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},{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"name"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"Switzerland"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"direction"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"W"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}]},{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"name"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"Panama"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"year"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2011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"gdppc"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13600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"neighbor"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[{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"name"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"Costa Rica"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"direction"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"W"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},{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"name"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"Colombia"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"direction"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"E"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}]}]</a:t>
            </a:r>
          </a:p>
          <a:p>
            <a:pPr marL="0" indent="0">
              <a:buNone/>
            </a:pPr>
            <a:endParaRPr lang="en-GB" sz="12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012C1-1B5E-F54F-A823-338896149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3C009-732B-F14B-BBC9-0583E7F7C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B07027-820B-4640-9F60-EDE34B91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23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299898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8ADA3-CE7F-124C-94C5-2B5A6C805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H" dirty="0"/>
              <a:t>Print the neighbours of the countries that have </a:t>
            </a:r>
            <a:br>
              <a:rPr lang="en-CH" dirty="0"/>
            </a:br>
            <a:r>
              <a:rPr lang="en-CH" dirty="0"/>
              <a:t>a GDPPC &gt; 10000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F4ED9-6391-3E46-B20D-D38F66186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2932"/>
            <a:ext cx="6825344" cy="4591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 = </a:t>
            </a:r>
            <a:r>
              <a:rPr lang="en-GB" sz="18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open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8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'data/</a:t>
            </a:r>
            <a:r>
              <a:rPr lang="en-GB" sz="18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countries.json</a:t>
            </a:r>
            <a:r>
              <a:rPr lang="en-GB" sz="18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content = </a:t>
            </a:r>
            <a:r>
              <a:rPr lang="en-GB" sz="18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f.read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</a:t>
            </a:r>
          </a:p>
          <a:p>
            <a:pPr marL="0" indent="0">
              <a:buNone/>
            </a:pP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countries = </a:t>
            </a:r>
            <a:r>
              <a:rPr lang="en-GB" sz="18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json.loads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(content)</a:t>
            </a:r>
          </a:p>
          <a:p>
            <a:pPr marL="0" indent="0">
              <a:buNone/>
            </a:pPr>
            <a:b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b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8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for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country </a:t>
            </a:r>
            <a:r>
              <a:rPr lang="en-GB" sz="18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countries:</a:t>
            </a:r>
          </a:p>
          <a:p>
            <a:pPr marL="0" indent="0">
              <a:buNone/>
            </a:pPr>
            <a:r>
              <a:rPr lang="en-GB" sz="18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if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country[</a:t>
            </a:r>
            <a:r>
              <a:rPr lang="en-GB" sz="18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GB" sz="18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gdppc</a:t>
            </a:r>
            <a:r>
              <a:rPr lang="en-GB" sz="18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&gt; </a:t>
            </a:r>
            <a:r>
              <a:rPr lang="en-GB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50000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</a:t>
            </a:r>
          </a:p>
          <a:p>
            <a:pPr marL="0" indent="0">
              <a:buNone/>
            </a:pPr>
            <a:r>
              <a:rPr lang="en-GB" sz="18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    print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(country[</a:t>
            </a:r>
            <a:r>
              <a:rPr lang="en-GB" sz="18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"name"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])</a:t>
            </a:r>
          </a:p>
          <a:p>
            <a:pPr marL="0" indent="0">
              <a:buNone/>
            </a:pPr>
            <a:r>
              <a:rPr lang="en-GB" sz="18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for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neigh </a:t>
            </a:r>
            <a:r>
              <a:rPr lang="en-GB" sz="18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country[</a:t>
            </a:r>
            <a:r>
              <a:rPr lang="en-GB" sz="18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"neighbour"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:</a:t>
            </a:r>
          </a:p>
          <a:p>
            <a:pPr marL="0" indent="0">
              <a:buNone/>
            </a:pPr>
            <a:r>
              <a:rPr lang="en-GB" sz="18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        print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8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 "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+neigh[</a:t>
            </a:r>
            <a:r>
              <a:rPr lang="en-GB" sz="18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"name"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])</a:t>
            </a:r>
          </a:p>
        </p:txBody>
      </p:sp>
      <p:sp>
        <p:nvSpPr>
          <p:cNvPr id="50" name="Date Placeholder 49">
            <a:extLst>
              <a:ext uri="{FF2B5EF4-FFF2-40B4-BE49-F238E27FC236}">
                <a16:creationId xmlns:a16="http://schemas.microsoft.com/office/drawing/2014/main" id="{8CBC660A-18C5-CC43-A3C6-9C55635D2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153B96FD-5FCC-4542-82C6-DADC6195E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52" name="Slide Number Placeholder 51">
            <a:extLst>
              <a:ext uri="{FF2B5EF4-FFF2-40B4-BE49-F238E27FC236}">
                <a16:creationId xmlns:a16="http://schemas.microsoft.com/office/drawing/2014/main" id="{3D4F81A4-3C49-014F-98AA-F3E3F7D28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24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7586684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E9829-4DF1-CB48-8BD7-62F72E4A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XML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8D79C-1700-9B47-8171-5E1CB70576F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H" dirty="0"/>
              <a:t>An ordered hierarchical structure</a:t>
            </a:r>
          </a:p>
          <a:p>
            <a:pPr marL="0" indent="0">
              <a:buNone/>
            </a:pPr>
            <a:r>
              <a:rPr lang="en-CH" dirty="0"/>
              <a:t>made of elements</a:t>
            </a:r>
          </a:p>
          <a:p>
            <a:pPr marL="457200" lvl="1" indent="0">
              <a:buNone/>
            </a:pPr>
            <a:r>
              <a:rPr lang="en-CH" dirty="0">
                <a:solidFill>
                  <a:srgbClr val="0070C0"/>
                </a:solidFill>
              </a:rPr>
              <a:t>tag</a:t>
            </a:r>
            <a:r>
              <a:rPr lang="en-CH" dirty="0"/>
              <a:t> (element name)</a:t>
            </a:r>
          </a:p>
          <a:p>
            <a:pPr marL="457200" lvl="1" indent="0">
              <a:buNone/>
            </a:pPr>
            <a:r>
              <a:rPr lang="en-CH" dirty="0">
                <a:solidFill>
                  <a:srgbClr val="00B050"/>
                </a:solidFill>
              </a:rPr>
              <a:t>content</a:t>
            </a:r>
            <a:r>
              <a:rPr lang="en-CH" dirty="0"/>
              <a:t>: texts and embedded elements</a:t>
            </a:r>
          </a:p>
          <a:p>
            <a:pPr marL="457200" lvl="1" indent="0">
              <a:buNone/>
            </a:pPr>
            <a:r>
              <a:rPr lang="en-CH" dirty="0">
                <a:solidFill>
                  <a:schemeClr val="accent2"/>
                </a:solidFill>
              </a:rPr>
              <a:t>attributes</a:t>
            </a:r>
            <a:r>
              <a:rPr lang="en-CH" dirty="0"/>
              <a:t> (name = value pairs)</a:t>
            </a:r>
          </a:p>
          <a:p>
            <a:pPr marL="457200" lvl="1" indent="0">
              <a:buNone/>
            </a:pPr>
            <a:endParaRPr lang="en-CH" dirty="0"/>
          </a:p>
          <a:p>
            <a:pPr marL="0" indent="0">
              <a:buNone/>
            </a:pPr>
            <a:r>
              <a:rPr lang="en-CH" dirty="0"/>
              <a:t>syntax: </a:t>
            </a:r>
          </a:p>
          <a:p>
            <a:pPr marL="0" indent="0">
              <a:buNone/>
            </a:pPr>
            <a:r>
              <a:rPr lang="en-CH" dirty="0"/>
              <a:t>&lt;</a:t>
            </a:r>
            <a:r>
              <a:rPr lang="en-CH" i="1" dirty="0">
                <a:solidFill>
                  <a:srgbClr val="0070C0"/>
                </a:solidFill>
              </a:rPr>
              <a:t>tag </a:t>
            </a:r>
            <a:r>
              <a:rPr lang="en-CH" i="1" dirty="0">
                <a:solidFill>
                  <a:schemeClr val="accent2"/>
                </a:solidFill>
              </a:rPr>
              <a:t>attr</a:t>
            </a:r>
            <a:r>
              <a:rPr lang="en-CH" i="1" baseline="-25000" dirty="0">
                <a:solidFill>
                  <a:schemeClr val="accent2"/>
                </a:solidFill>
              </a:rPr>
              <a:t>1 </a:t>
            </a:r>
            <a:r>
              <a:rPr lang="en-CH" i="1" dirty="0">
                <a:solidFill>
                  <a:schemeClr val="accent2"/>
                </a:solidFill>
              </a:rPr>
              <a:t>= value</a:t>
            </a:r>
            <a:r>
              <a:rPr lang="en-CH" i="1" baseline="-25000" dirty="0">
                <a:solidFill>
                  <a:schemeClr val="accent2"/>
                </a:solidFill>
              </a:rPr>
              <a:t>1</a:t>
            </a:r>
            <a:r>
              <a:rPr lang="en-CH" i="1" dirty="0">
                <a:solidFill>
                  <a:schemeClr val="accent2"/>
                </a:solidFill>
              </a:rPr>
              <a:t> ,…</a:t>
            </a:r>
            <a:r>
              <a:rPr lang="en-CH" dirty="0"/>
              <a:t>&gt; </a:t>
            </a:r>
            <a:r>
              <a:rPr lang="en-CH" i="1" dirty="0">
                <a:solidFill>
                  <a:srgbClr val="00B050"/>
                </a:solidFill>
              </a:rPr>
              <a:t>content</a:t>
            </a:r>
            <a:r>
              <a:rPr lang="en-CH" dirty="0">
                <a:solidFill>
                  <a:srgbClr val="0070C0"/>
                </a:solidFill>
              </a:rPr>
              <a:t> </a:t>
            </a:r>
            <a:r>
              <a:rPr lang="en-CH" dirty="0"/>
              <a:t>&lt;</a:t>
            </a:r>
            <a:r>
              <a:rPr lang="en-CH" dirty="0">
                <a:solidFill>
                  <a:srgbClr val="0070C0"/>
                </a:solidFill>
              </a:rPr>
              <a:t>/</a:t>
            </a:r>
            <a:r>
              <a:rPr lang="en-CH" i="1" dirty="0">
                <a:solidFill>
                  <a:srgbClr val="0070C0"/>
                </a:solidFill>
              </a:rPr>
              <a:t>tag</a:t>
            </a:r>
            <a:r>
              <a:rPr lang="en-CH" dirty="0"/>
              <a:t>&gt;</a:t>
            </a:r>
          </a:p>
          <a:p>
            <a:pPr lvl="2"/>
            <a:endParaRPr lang="en-CH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593EA-A184-884D-8AA1-A227FF0F9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17680" y="1825625"/>
            <a:ext cx="4221177" cy="4077464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H" sz="1600" dirty="0">
                <a:solidFill>
                  <a:srgbClr val="0070C0"/>
                </a:solidFill>
                <a:latin typeface="LM Mono 10" pitchFamily="49" charset="77"/>
              </a:rPr>
              <a:t>&lt;world-colors&gt;</a:t>
            </a:r>
          </a:p>
          <a:p>
            <a:pPr marL="0" indent="0">
              <a:buNone/>
            </a:pPr>
            <a:r>
              <a:rPr lang="en-CH" sz="1600" dirty="0">
                <a:solidFill>
                  <a:srgbClr val="0070C0"/>
                </a:solidFill>
                <a:latin typeface="LM Mono 10" pitchFamily="49" charset="77"/>
              </a:rPr>
              <a:t>  &lt;flag </a:t>
            </a:r>
            <a:r>
              <a:rPr lang="en-CH" sz="1600" dirty="0">
                <a:solidFill>
                  <a:schemeClr val="accent2"/>
                </a:solidFill>
                <a:latin typeface="LM Mono 10" pitchFamily="49" charset="77"/>
              </a:rPr>
              <a:t>country="Estonia"</a:t>
            </a:r>
            <a:r>
              <a:rPr lang="en-CH" sz="1600" dirty="0">
                <a:solidFill>
                  <a:srgbClr val="0070C0"/>
                </a:solidFill>
                <a:latin typeface="LM Mono 10" pitchFamily="49" charset="77"/>
              </a:rPr>
              <a:t>&gt;</a:t>
            </a:r>
          </a:p>
          <a:p>
            <a:pPr marL="0" indent="0">
              <a:buNone/>
            </a:pPr>
            <a:r>
              <a:rPr lang="en-CH" sz="1600" dirty="0">
                <a:solidFill>
                  <a:srgbClr val="0070C0"/>
                </a:solidFill>
                <a:latin typeface="LM Mono 10" pitchFamily="49" charset="77"/>
              </a:rPr>
              <a:t>    &lt;color&gt;</a:t>
            </a:r>
            <a:r>
              <a:rPr lang="en-CH" sz="1600" dirty="0">
                <a:solidFill>
                  <a:srgbClr val="00B050"/>
                </a:solidFill>
                <a:latin typeface="LM Mono 10" pitchFamily="49" charset="77"/>
              </a:rPr>
              <a:t>blue</a:t>
            </a:r>
            <a:r>
              <a:rPr lang="en-CH" sz="1600" dirty="0">
                <a:solidFill>
                  <a:srgbClr val="0070C0"/>
                </a:solidFill>
                <a:latin typeface="LM Mono 10" pitchFamily="49" charset="77"/>
              </a:rPr>
              <a:t>&lt;/color&gt;</a:t>
            </a:r>
          </a:p>
          <a:p>
            <a:pPr marL="0" indent="0">
              <a:buNone/>
            </a:pPr>
            <a:r>
              <a:rPr lang="en-CH" sz="1600" dirty="0">
                <a:solidFill>
                  <a:srgbClr val="0070C0"/>
                </a:solidFill>
                <a:latin typeface="LM Mono 10" pitchFamily="49" charset="77"/>
              </a:rPr>
              <a:t>    &lt;color&gt;</a:t>
            </a:r>
            <a:r>
              <a:rPr lang="en-CH" sz="1600" dirty="0">
                <a:solidFill>
                  <a:srgbClr val="00B050"/>
                </a:solidFill>
                <a:latin typeface="LM Mono 10" pitchFamily="49" charset="77"/>
              </a:rPr>
              <a:t>black</a:t>
            </a:r>
            <a:r>
              <a:rPr lang="en-CH" sz="1600" dirty="0">
                <a:solidFill>
                  <a:srgbClr val="0070C0"/>
                </a:solidFill>
                <a:latin typeface="LM Mono 10" pitchFamily="49" charset="77"/>
              </a:rPr>
              <a:t>&lt;/color&gt;</a:t>
            </a:r>
          </a:p>
          <a:p>
            <a:pPr marL="0" indent="0">
              <a:buNone/>
            </a:pPr>
            <a:r>
              <a:rPr lang="en-CH" sz="1600" dirty="0">
                <a:solidFill>
                  <a:srgbClr val="0070C0"/>
                </a:solidFill>
                <a:latin typeface="LM Mono 10" pitchFamily="49" charset="77"/>
              </a:rPr>
              <a:t>    &lt;color&gt;</a:t>
            </a:r>
            <a:r>
              <a:rPr lang="en-CH" sz="1600" dirty="0">
                <a:solidFill>
                  <a:srgbClr val="00B050"/>
                </a:solidFill>
                <a:latin typeface="LM Mono 10" pitchFamily="49" charset="77"/>
              </a:rPr>
              <a:t>white</a:t>
            </a:r>
            <a:r>
              <a:rPr lang="en-CH" sz="1600" dirty="0">
                <a:solidFill>
                  <a:srgbClr val="0070C0"/>
                </a:solidFill>
                <a:latin typeface="LM Mono 10" pitchFamily="49" charset="77"/>
              </a:rPr>
              <a:t>&lt;/color&gt;</a:t>
            </a:r>
          </a:p>
          <a:p>
            <a:pPr marL="0" indent="0">
              <a:buNone/>
            </a:pPr>
            <a:r>
              <a:rPr lang="en-CH" sz="1600" dirty="0">
                <a:solidFill>
                  <a:srgbClr val="0070C0"/>
                </a:solidFill>
                <a:latin typeface="LM Mono 10" pitchFamily="49" charset="77"/>
              </a:rPr>
              <a:t>  &lt;/flag&gt;</a:t>
            </a:r>
          </a:p>
          <a:p>
            <a:pPr marL="0" indent="0">
              <a:buNone/>
            </a:pPr>
            <a:r>
              <a:rPr lang="en-CH" sz="1600" dirty="0">
                <a:solidFill>
                  <a:srgbClr val="0070C0"/>
                </a:solidFill>
                <a:latin typeface="LM Mono 10" pitchFamily="49" charset="77"/>
              </a:rPr>
              <a:t>  &lt;flag </a:t>
            </a:r>
            <a:r>
              <a:rPr lang="en-CH" sz="1600" dirty="0">
                <a:solidFill>
                  <a:schemeClr val="accent2"/>
                </a:solidFill>
                <a:latin typeface="LM Mono 10" pitchFamily="49" charset="77"/>
              </a:rPr>
              <a:t>country="North Macedonia"</a:t>
            </a:r>
            <a:r>
              <a:rPr lang="en-CH" sz="1600" dirty="0">
                <a:solidFill>
                  <a:srgbClr val="0070C0"/>
                </a:solidFill>
                <a:latin typeface="LM Mono 10" pitchFamily="49" charset="77"/>
              </a:rPr>
              <a:t>&gt;</a:t>
            </a:r>
          </a:p>
          <a:p>
            <a:pPr marL="0" indent="0">
              <a:buNone/>
            </a:pPr>
            <a:r>
              <a:rPr lang="en-CH" sz="1600" dirty="0">
                <a:solidFill>
                  <a:srgbClr val="0070C0"/>
                </a:solidFill>
                <a:latin typeface="LM Mono 10" pitchFamily="49" charset="77"/>
              </a:rPr>
              <a:t>    &lt;color&gt;</a:t>
            </a:r>
            <a:r>
              <a:rPr lang="en-CH" sz="1600" dirty="0">
                <a:solidFill>
                  <a:srgbClr val="00B050"/>
                </a:solidFill>
                <a:latin typeface="LM Mono 10" pitchFamily="49" charset="77"/>
              </a:rPr>
              <a:t>red</a:t>
            </a:r>
            <a:r>
              <a:rPr lang="en-CH" sz="1600" dirty="0">
                <a:solidFill>
                  <a:srgbClr val="0070C0"/>
                </a:solidFill>
                <a:latin typeface="LM Mono 10" pitchFamily="49" charset="77"/>
              </a:rPr>
              <a:t>&lt;/color&gt;</a:t>
            </a:r>
          </a:p>
          <a:p>
            <a:pPr marL="0" indent="0">
              <a:buNone/>
            </a:pPr>
            <a:r>
              <a:rPr lang="en-CH" sz="1600" dirty="0">
                <a:solidFill>
                  <a:srgbClr val="0070C0"/>
                </a:solidFill>
                <a:latin typeface="LM Mono 10" pitchFamily="49" charset="77"/>
              </a:rPr>
              <a:t>    &lt;color&gt;</a:t>
            </a:r>
            <a:r>
              <a:rPr lang="en-CH" sz="1600" dirty="0">
                <a:solidFill>
                  <a:srgbClr val="00B050"/>
                </a:solidFill>
                <a:latin typeface="LM Mono 10" pitchFamily="49" charset="77"/>
              </a:rPr>
              <a:t>yellow</a:t>
            </a:r>
            <a:r>
              <a:rPr lang="en-CH" sz="1600" dirty="0">
                <a:latin typeface="LM Mono 10" pitchFamily="49" charset="77"/>
              </a:rPr>
              <a:t>&lt;</a:t>
            </a:r>
            <a:r>
              <a:rPr lang="en-CH" sz="1600" dirty="0">
                <a:solidFill>
                  <a:srgbClr val="0070C0"/>
                </a:solidFill>
                <a:latin typeface="LM Mono 10" pitchFamily="49" charset="77"/>
              </a:rPr>
              <a:t>/color&gt;</a:t>
            </a:r>
          </a:p>
          <a:p>
            <a:pPr marL="0" indent="0">
              <a:buNone/>
            </a:pPr>
            <a:r>
              <a:rPr lang="en-CH" sz="1600" dirty="0">
                <a:solidFill>
                  <a:srgbClr val="0070C0"/>
                </a:solidFill>
                <a:latin typeface="LM Mono 10" pitchFamily="49" charset="77"/>
              </a:rPr>
              <a:t>  &lt;/flag&gt;</a:t>
            </a:r>
          </a:p>
          <a:p>
            <a:pPr marL="0" indent="0">
              <a:buNone/>
            </a:pPr>
            <a:r>
              <a:rPr lang="en-CH" sz="1600" dirty="0">
                <a:solidFill>
                  <a:srgbClr val="0070C0"/>
                </a:solidFill>
                <a:latin typeface="LM Mono 10" pitchFamily="49" charset="77"/>
              </a:rPr>
              <a:t>&lt;/world-colors&gt;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BEA1E-24EC-1B4B-900C-66BCF6727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D541D-8440-ED4D-9949-E431FC39D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8EE23-D27C-D743-AD76-54B45199D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25</a:t>
            </a:fld>
            <a:endParaRPr lang="en-CH"/>
          </a:p>
        </p:txBody>
      </p:sp>
      <p:sp>
        <p:nvSpPr>
          <p:cNvPr id="8" name="Left Bracket 7">
            <a:extLst>
              <a:ext uri="{FF2B5EF4-FFF2-40B4-BE49-F238E27FC236}">
                <a16:creationId xmlns:a16="http://schemas.microsoft.com/office/drawing/2014/main" id="{6C012F26-0CF9-AF92-4562-1B44BF451C7B}"/>
              </a:ext>
            </a:extLst>
          </p:cNvPr>
          <p:cNvSpPr/>
          <p:nvPr/>
        </p:nvSpPr>
        <p:spPr>
          <a:xfrm>
            <a:off x="7130714" y="2143949"/>
            <a:ext cx="288759" cy="3161977"/>
          </a:xfrm>
          <a:prstGeom prst="leftBracke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>
              <a:solidFill>
                <a:srgbClr val="00B050"/>
              </a:solidFill>
            </a:endParaRPr>
          </a:p>
        </p:txBody>
      </p:sp>
      <p:sp>
        <p:nvSpPr>
          <p:cNvPr id="9" name="Left Bracket 8">
            <a:extLst>
              <a:ext uri="{FF2B5EF4-FFF2-40B4-BE49-F238E27FC236}">
                <a16:creationId xmlns:a16="http://schemas.microsoft.com/office/drawing/2014/main" id="{D024FC7D-41E0-FB45-8E12-3E229F7C81AE}"/>
              </a:ext>
            </a:extLst>
          </p:cNvPr>
          <p:cNvSpPr/>
          <p:nvPr/>
        </p:nvSpPr>
        <p:spPr>
          <a:xfrm>
            <a:off x="7419473" y="2442530"/>
            <a:ext cx="288759" cy="1118817"/>
          </a:xfrm>
          <a:prstGeom prst="leftBracke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>
              <a:solidFill>
                <a:srgbClr val="00B050"/>
              </a:solidFill>
            </a:endParaRPr>
          </a:p>
        </p:txBody>
      </p:sp>
      <p:sp>
        <p:nvSpPr>
          <p:cNvPr id="10" name="Left Bracket 9">
            <a:extLst>
              <a:ext uri="{FF2B5EF4-FFF2-40B4-BE49-F238E27FC236}">
                <a16:creationId xmlns:a16="http://schemas.microsoft.com/office/drawing/2014/main" id="{8E1F6F08-8C2F-08A4-B8E5-7DDE0E4F1127}"/>
              </a:ext>
            </a:extLst>
          </p:cNvPr>
          <p:cNvSpPr/>
          <p:nvPr/>
        </p:nvSpPr>
        <p:spPr>
          <a:xfrm>
            <a:off x="7467599" y="4187110"/>
            <a:ext cx="288759" cy="709744"/>
          </a:xfrm>
          <a:prstGeom prst="leftBracke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366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Date Placeholder 78">
            <a:extLst>
              <a:ext uri="{FF2B5EF4-FFF2-40B4-BE49-F238E27FC236}">
                <a16:creationId xmlns:a16="http://schemas.microsoft.com/office/drawing/2014/main" id="{C6B9CD03-0871-3F49-8D8F-8474EFCE0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80" name="Footer Placeholder 79">
            <a:extLst>
              <a:ext uri="{FF2B5EF4-FFF2-40B4-BE49-F238E27FC236}">
                <a16:creationId xmlns:a16="http://schemas.microsoft.com/office/drawing/2014/main" id="{08901660-F64F-5B43-9EB5-A9D8D3F8E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81" name="Slide Number Placeholder 80">
            <a:extLst>
              <a:ext uri="{FF2B5EF4-FFF2-40B4-BE49-F238E27FC236}">
                <a16:creationId xmlns:a16="http://schemas.microsoft.com/office/drawing/2014/main" id="{CD08F391-0691-0144-9D9F-0E7A4A89B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26</a:t>
            </a:fld>
            <a:endParaRPr lang="en-CH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502FA8-4634-2847-8A77-AE037FC35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16" y="190500"/>
            <a:ext cx="5765800" cy="6477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B258198-218B-F34A-F737-6997F4824F39}"/>
              </a:ext>
            </a:extLst>
          </p:cNvPr>
          <p:cNvSpPr txBox="1">
            <a:spLocks/>
          </p:cNvSpPr>
          <p:nvPr/>
        </p:nvSpPr>
        <p:spPr>
          <a:xfrm>
            <a:off x="6973063" y="732381"/>
            <a:ext cx="5218937" cy="50820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M Sans 10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M Sans 10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M Sans 10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M Sans 10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M Sans 10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latin typeface="LM Mono 10" pitchFamily="49" charset="77"/>
              </a:rPr>
              <a:t>[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{ 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"name"</a:t>
            </a:r>
            <a:r>
              <a:rPr lang="en-GB" sz="1600" dirty="0">
                <a:latin typeface="LM Mono 10" pitchFamily="49" charset="77"/>
              </a:rPr>
              <a:t>: "Liechtenstein",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"rank"</a:t>
            </a:r>
            <a:r>
              <a:rPr lang="en-GB" sz="1600" dirty="0">
                <a:latin typeface="LM Mono 10" pitchFamily="49" charset="77"/>
              </a:rPr>
              <a:t>: 1,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"year"</a:t>
            </a:r>
            <a:r>
              <a:rPr lang="en-GB" sz="1600" dirty="0">
                <a:latin typeface="LM Mono 10" pitchFamily="49" charset="77"/>
              </a:rPr>
              <a:t>: 2008, 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600" dirty="0" err="1">
                <a:solidFill>
                  <a:srgbClr val="7030A0"/>
                </a:solidFill>
                <a:latin typeface="LM Mono 10" pitchFamily="49" charset="77"/>
              </a:rPr>
              <a:t>gdppc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600" dirty="0">
                <a:latin typeface="LM Mono 10" pitchFamily="49" charset="77"/>
              </a:rPr>
              <a:t>: 141100,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600" dirty="0" err="1">
                <a:solidFill>
                  <a:srgbClr val="7030A0"/>
                </a:solidFill>
                <a:latin typeface="LM Mono 10" pitchFamily="49" charset="77"/>
              </a:rPr>
              <a:t>neighbor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600" dirty="0">
                <a:latin typeface="LM Mono 10" pitchFamily="49" charset="77"/>
              </a:rPr>
              <a:t>: [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{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"name"</a:t>
            </a:r>
            <a:r>
              <a:rPr lang="en-GB" sz="1600" dirty="0">
                <a:latin typeface="LM Mono 10" pitchFamily="49" charset="77"/>
              </a:rPr>
              <a:t>: "Austria", 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"direction"</a:t>
            </a:r>
            <a:r>
              <a:rPr lang="en-GB" sz="1600" dirty="0">
                <a:latin typeface="LM Mono 10" pitchFamily="49" charset="77"/>
              </a:rPr>
              <a:t>: "E" },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{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"name"</a:t>
            </a:r>
            <a:r>
              <a:rPr lang="en-GB" sz="1600" dirty="0">
                <a:latin typeface="LM Mono 10" pitchFamily="49" charset="77"/>
              </a:rPr>
              <a:t>: "</a:t>
            </a:r>
            <a:r>
              <a:rPr lang="en-GB" sz="1600" dirty="0" err="1">
                <a:latin typeface="LM Mono 10" pitchFamily="49" charset="77"/>
              </a:rPr>
              <a:t>Switzerland",</a:t>
            </a:r>
            <a:r>
              <a:rPr lang="en-GB" sz="1600" dirty="0" err="1">
                <a:solidFill>
                  <a:srgbClr val="7030A0"/>
                </a:solidFill>
                <a:latin typeface="LM Mono 10" pitchFamily="49" charset="77"/>
              </a:rPr>
              <a:t>"direction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600" dirty="0">
                <a:latin typeface="LM Mono 10" pitchFamily="49" charset="77"/>
              </a:rPr>
              <a:t>: "W"}]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}, {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"name"</a:t>
            </a:r>
            <a:r>
              <a:rPr lang="en-GB" sz="1600" dirty="0">
                <a:latin typeface="LM Mono 10" pitchFamily="49" charset="77"/>
              </a:rPr>
              <a:t>: "Singapore",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"rank"</a:t>
            </a:r>
            <a:r>
              <a:rPr lang="en-GB" sz="1600" dirty="0">
                <a:latin typeface="LM Mono 10" pitchFamily="49" charset="77"/>
              </a:rPr>
              <a:t>: 4,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"year"</a:t>
            </a:r>
            <a:r>
              <a:rPr lang="en-GB" sz="1600" dirty="0">
                <a:latin typeface="LM Mono 10" pitchFamily="49" charset="77"/>
              </a:rPr>
              <a:t>: 2011,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600" dirty="0" err="1">
                <a:solidFill>
                  <a:srgbClr val="7030A0"/>
                </a:solidFill>
                <a:latin typeface="LM Mono 10" pitchFamily="49" charset="77"/>
              </a:rPr>
              <a:t>gdppc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600" dirty="0">
                <a:latin typeface="LM Mono 10" pitchFamily="49" charset="77"/>
              </a:rPr>
              <a:t>: 59980,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600" dirty="0" err="1">
                <a:solidFill>
                  <a:srgbClr val="7030A0"/>
                </a:solidFill>
                <a:latin typeface="LM Mono 10" pitchFamily="49" charset="77"/>
              </a:rPr>
              <a:t>neighbor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600" dirty="0">
                <a:latin typeface="LM Mono 10" pitchFamily="49" charset="77"/>
              </a:rPr>
              <a:t>: [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{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"name"</a:t>
            </a:r>
            <a:r>
              <a:rPr lang="en-GB" sz="1600" dirty="0">
                <a:latin typeface="LM Mono 10" pitchFamily="49" charset="77"/>
              </a:rPr>
              <a:t>: "Malaysia", 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"direction"</a:t>
            </a:r>
            <a:r>
              <a:rPr lang="en-GB" sz="1600" dirty="0">
                <a:latin typeface="LM Mono 10" pitchFamily="49" charset="77"/>
              </a:rPr>
              <a:t>: "N"}]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}, {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"name"</a:t>
            </a:r>
            <a:r>
              <a:rPr lang="en-GB" sz="1600" dirty="0">
                <a:latin typeface="LM Mono 10" pitchFamily="49" charset="77"/>
              </a:rPr>
              <a:t>: "Panama",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"rank"</a:t>
            </a:r>
            <a:r>
              <a:rPr lang="en-GB" sz="1600" dirty="0">
                <a:latin typeface="LM Mono 10" pitchFamily="49" charset="77"/>
              </a:rPr>
              <a:t>: 68,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"year"</a:t>
            </a:r>
            <a:r>
              <a:rPr lang="en-GB" sz="1600" dirty="0">
                <a:latin typeface="LM Mono 10" pitchFamily="49" charset="77"/>
              </a:rPr>
              <a:t>: 2011,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600" dirty="0" err="1">
                <a:solidFill>
                  <a:srgbClr val="7030A0"/>
                </a:solidFill>
                <a:latin typeface="LM Mono 10" pitchFamily="49" charset="77"/>
              </a:rPr>
              <a:t>gdppc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600" dirty="0">
                <a:latin typeface="LM Mono 10" pitchFamily="49" charset="77"/>
              </a:rPr>
              <a:t>: 13600,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600" dirty="0" err="1">
                <a:solidFill>
                  <a:srgbClr val="7030A0"/>
                </a:solidFill>
                <a:latin typeface="LM Mono 10" pitchFamily="49" charset="77"/>
              </a:rPr>
              <a:t>neighbor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</a:t>
            </a:r>
            <a:r>
              <a:rPr lang="en-GB" sz="1600" dirty="0">
                <a:latin typeface="LM Mono 10" pitchFamily="49" charset="77"/>
              </a:rPr>
              <a:t>: [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{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"name"</a:t>
            </a:r>
            <a:r>
              <a:rPr lang="en-GB" sz="1600" dirty="0">
                <a:latin typeface="LM Mono 10" pitchFamily="49" charset="77"/>
              </a:rPr>
              <a:t>: "Costa Rica", 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"direction"</a:t>
            </a:r>
            <a:r>
              <a:rPr lang="en-GB" sz="1600" dirty="0">
                <a:latin typeface="LM Mono 10" pitchFamily="49" charset="77"/>
              </a:rPr>
              <a:t>: "W"},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{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"name"</a:t>
            </a:r>
            <a:r>
              <a:rPr lang="en-GB" sz="1600" dirty="0">
                <a:latin typeface="LM Mono 10" pitchFamily="49" charset="77"/>
              </a:rPr>
              <a:t>: "Colombia", </a:t>
            </a:r>
            <a:r>
              <a:rPr lang="en-GB" sz="1600" dirty="0">
                <a:solidFill>
                  <a:srgbClr val="7030A0"/>
                </a:solidFill>
                <a:latin typeface="LM Mono 10" pitchFamily="49" charset="77"/>
              </a:rPr>
              <a:t>"direction"</a:t>
            </a:r>
            <a:r>
              <a:rPr lang="en-GB" sz="1600" dirty="0">
                <a:latin typeface="LM Mono 10" pitchFamily="49" charset="77"/>
              </a:rPr>
              <a:t>: "E"}]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}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]</a:t>
            </a:r>
            <a:endParaRPr lang="en-CH" sz="1600" dirty="0">
              <a:latin typeface="LM Mono 10" pitchFamily="49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118873-462D-A3BD-0249-9A252C1A46A0}"/>
              </a:ext>
            </a:extLst>
          </p:cNvPr>
          <p:cNvSpPr txBox="1"/>
          <p:nvPr/>
        </p:nvSpPr>
        <p:spPr>
          <a:xfrm>
            <a:off x="6973063" y="190500"/>
            <a:ext cx="2239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>
                <a:solidFill>
                  <a:srgbClr val="0070C0"/>
                </a:solidFill>
              </a:rPr>
              <a:t>Same content in JSON</a:t>
            </a:r>
          </a:p>
        </p:txBody>
      </p:sp>
    </p:spTree>
    <p:extLst>
      <p:ext uri="{BB962C8B-B14F-4D97-AF65-F5344CB8AC3E}">
        <p14:creationId xmlns:p14="http://schemas.microsoft.com/office/powerpoint/2010/main" val="280169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502FA8-4634-2847-8A77-AE037FC35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717" y="1562099"/>
            <a:ext cx="4249249" cy="4773386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83F43E8-04C6-B84F-B527-0E4F3D912BB0}"/>
              </a:ext>
            </a:extLst>
          </p:cNvPr>
          <p:cNvSpPr/>
          <p:nvPr/>
        </p:nvSpPr>
        <p:spPr>
          <a:xfrm>
            <a:off x="8654143" y="1055914"/>
            <a:ext cx="947057" cy="413657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1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&lt;data&gt;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37CFECA-0E1A-2242-B183-2341AEC18F31}"/>
              </a:ext>
            </a:extLst>
          </p:cNvPr>
          <p:cNvSpPr/>
          <p:nvPr/>
        </p:nvSpPr>
        <p:spPr>
          <a:xfrm>
            <a:off x="7130142" y="2264228"/>
            <a:ext cx="1208315" cy="413657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1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&lt;country&gt;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96C8CBD-81D6-D74D-A115-DE07C724107D}"/>
              </a:ext>
            </a:extLst>
          </p:cNvPr>
          <p:cNvSpPr/>
          <p:nvPr/>
        </p:nvSpPr>
        <p:spPr>
          <a:xfrm>
            <a:off x="8719457" y="2275113"/>
            <a:ext cx="1208315" cy="413657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&lt;country&gt;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BF23216-35CE-1340-BF31-C6C3935802ED}"/>
              </a:ext>
            </a:extLst>
          </p:cNvPr>
          <p:cNvSpPr/>
          <p:nvPr/>
        </p:nvSpPr>
        <p:spPr>
          <a:xfrm>
            <a:off x="10243457" y="2264228"/>
            <a:ext cx="1208315" cy="413657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&lt;country&gt;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3DC3289-4465-AC4C-9D3B-ECA709D0798E}"/>
              </a:ext>
            </a:extLst>
          </p:cNvPr>
          <p:cNvSpPr/>
          <p:nvPr/>
        </p:nvSpPr>
        <p:spPr>
          <a:xfrm>
            <a:off x="4418692" y="3603170"/>
            <a:ext cx="925286" cy="413657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34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&lt;rank&gt;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5697D6A-E760-A84B-A531-E0D2F7D1CF5D}"/>
              </a:ext>
            </a:extLst>
          </p:cNvPr>
          <p:cNvSpPr/>
          <p:nvPr/>
        </p:nvSpPr>
        <p:spPr>
          <a:xfrm>
            <a:off x="5572578" y="3581399"/>
            <a:ext cx="925286" cy="413657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1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&lt;year&gt;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5EDE6F4-1DC0-684A-BE59-5F3EB3C11F20}"/>
              </a:ext>
            </a:extLst>
          </p:cNvPr>
          <p:cNvSpPr/>
          <p:nvPr/>
        </p:nvSpPr>
        <p:spPr>
          <a:xfrm>
            <a:off x="6748235" y="3603171"/>
            <a:ext cx="1045027" cy="413657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1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&lt;gdppc&gt;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D230238-4B76-DE41-99CA-5F57F11E6163}"/>
              </a:ext>
            </a:extLst>
          </p:cNvPr>
          <p:cNvSpPr/>
          <p:nvPr/>
        </p:nvSpPr>
        <p:spPr>
          <a:xfrm>
            <a:off x="8043635" y="3592285"/>
            <a:ext cx="1351644" cy="413657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1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&lt;neighbor&gt;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D46CE054-CEE2-3C4D-9CC6-982FA1687912}"/>
              </a:ext>
            </a:extLst>
          </p:cNvPr>
          <p:cNvSpPr/>
          <p:nvPr/>
        </p:nvSpPr>
        <p:spPr>
          <a:xfrm>
            <a:off x="9567635" y="3592285"/>
            <a:ext cx="1351644" cy="413657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1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&lt;neighbor&gt;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6241A51-F1F2-9143-BFFA-BD7A75E4B570}"/>
              </a:ext>
            </a:extLst>
          </p:cNvPr>
          <p:cNvSpPr/>
          <p:nvPr/>
        </p:nvSpPr>
        <p:spPr>
          <a:xfrm>
            <a:off x="4770328" y="2688770"/>
            <a:ext cx="1774371" cy="3592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Lichtenstein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690B244-085B-EF4C-9654-2E24C7E54B41}"/>
              </a:ext>
            </a:extLst>
          </p:cNvPr>
          <p:cNvCxnSpPr>
            <a:cxnSpLocks/>
            <a:stCxn id="6" idx="1"/>
            <a:endCxn id="18" idx="0"/>
          </p:cNvCxnSpPr>
          <p:nvPr/>
        </p:nvCxnSpPr>
        <p:spPr>
          <a:xfrm flipH="1">
            <a:off x="5657514" y="2471057"/>
            <a:ext cx="1472628" cy="21771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42DF51E-6AFF-E647-9939-10477A17C5C6}"/>
              </a:ext>
            </a:extLst>
          </p:cNvPr>
          <p:cNvSpPr txBox="1"/>
          <p:nvPr/>
        </p:nvSpPr>
        <p:spPr>
          <a:xfrm>
            <a:off x="6245348" y="2232157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>
                <a:solidFill>
                  <a:schemeClr val="accent2"/>
                </a:solidFill>
              </a:rPr>
              <a:t>name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8E2CC4D-99C0-8F45-99DE-C13041E32F1A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7734300" y="1469571"/>
            <a:ext cx="1393372" cy="79465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93B78BC-FA9E-1842-ADB8-6DEFD116F3D3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>
            <a:off x="9127672" y="1469571"/>
            <a:ext cx="195943" cy="80554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4078A4F-086E-8C41-8B96-7D15A55E8A43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>
            <a:off x="9127672" y="1469571"/>
            <a:ext cx="1719943" cy="79465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69F17E8-FE01-304C-950C-C6DAFD791DBE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 flipH="1">
            <a:off x="4881335" y="2677885"/>
            <a:ext cx="2852965" cy="92528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BD7FC8F-8976-1A45-9CC9-E03DE26BF24C}"/>
              </a:ext>
            </a:extLst>
          </p:cNvPr>
          <p:cNvSpPr/>
          <p:nvPr/>
        </p:nvSpPr>
        <p:spPr>
          <a:xfrm>
            <a:off x="4603749" y="4757055"/>
            <a:ext cx="555171" cy="3592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84A0B74-4DC2-F743-AA3C-556ADC03C6AE}"/>
              </a:ext>
            </a:extLst>
          </p:cNvPr>
          <p:cNvCxnSpPr>
            <a:cxnSpLocks/>
            <a:stCxn id="9" idx="2"/>
            <a:endCxn id="36" idx="0"/>
          </p:cNvCxnSpPr>
          <p:nvPr/>
        </p:nvCxnSpPr>
        <p:spPr>
          <a:xfrm>
            <a:off x="4881335" y="4016827"/>
            <a:ext cx="0" cy="74022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50872F0-FF74-804E-B9BC-603EE1406483}"/>
              </a:ext>
            </a:extLst>
          </p:cNvPr>
          <p:cNvSpPr txBox="1"/>
          <p:nvPr/>
        </p:nvSpPr>
        <p:spPr>
          <a:xfrm>
            <a:off x="4638036" y="4213160"/>
            <a:ext cx="548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>
                <a:solidFill>
                  <a:srgbClr val="0070C0"/>
                </a:solidFill>
              </a:rPr>
              <a:t>text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5CCBD62-A22D-824D-90C5-539179AE98FE}"/>
              </a:ext>
            </a:extLst>
          </p:cNvPr>
          <p:cNvSpPr/>
          <p:nvPr/>
        </p:nvSpPr>
        <p:spPr>
          <a:xfrm>
            <a:off x="5621563" y="4751611"/>
            <a:ext cx="769475" cy="3592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2008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D51CDC1-4368-D846-9C6B-5A1D04208A43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6004378" y="4011383"/>
            <a:ext cx="1923" cy="74022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4C68D8D1-EE22-0544-89EB-5360C2EED953}"/>
              </a:ext>
            </a:extLst>
          </p:cNvPr>
          <p:cNvSpPr txBox="1"/>
          <p:nvPr/>
        </p:nvSpPr>
        <p:spPr>
          <a:xfrm>
            <a:off x="5761079" y="4207716"/>
            <a:ext cx="548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>
                <a:solidFill>
                  <a:srgbClr val="0070C0"/>
                </a:solidFill>
              </a:rPr>
              <a:t>text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B3FB6CA-ECAA-C046-B522-629AB67CAA10}"/>
              </a:ext>
            </a:extLst>
          </p:cNvPr>
          <p:cNvSpPr/>
          <p:nvPr/>
        </p:nvSpPr>
        <p:spPr>
          <a:xfrm>
            <a:off x="6824435" y="4767937"/>
            <a:ext cx="925287" cy="3592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141100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330D77A-8CD3-A44E-9E13-60BF954549F1}"/>
              </a:ext>
            </a:extLst>
          </p:cNvPr>
          <p:cNvCxnSpPr>
            <a:cxnSpLocks/>
            <a:stCxn id="11" idx="2"/>
            <a:endCxn id="45" idx="0"/>
          </p:cNvCxnSpPr>
          <p:nvPr/>
        </p:nvCxnSpPr>
        <p:spPr>
          <a:xfrm>
            <a:off x="7270749" y="4016828"/>
            <a:ext cx="16330" cy="75110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7E36CAE4-3442-4D45-BE67-8083CECBBB7B}"/>
              </a:ext>
            </a:extLst>
          </p:cNvPr>
          <p:cNvSpPr txBox="1"/>
          <p:nvPr/>
        </p:nvSpPr>
        <p:spPr>
          <a:xfrm>
            <a:off x="7034708" y="4218602"/>
            <a:ext cx="548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>
                <a:solidFill>
                  <a:srgbClr val="0070C0"/>
                </a:solidFill>
              </a:rPr>
              <a:t>text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04D3262-244A-5940-9A56-2E157C5FD97E}"/>
              </a:ext>
            </a:extLst>
          </p:cNvPr>
          <p:cNvCxnSpPr>
            <a:cxnSpLocks/>
            <a:endCxn id="59" idx="0"/>
          </p:cNvCxnSpPr>
          <p:nvPr/>
        </p:nvCxnSpPr>
        <p:spPr>
          <a:xfrm flipH="1">
            <a:off x="8402896" y="4022269"/>
            <a:ext cx="312026" cy="75188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C30FAA18-4619-3D48-968D-15A04EDCD2D6}"/>
              </a:ext>
            </a:extLst>
          </p:cNvPr>
          <p:cNvSpPr/>
          <p:nvPr/>
        </p:nvSpPr>
        <p:spPr>
          <a:xfrm>
            <a:off x="7907596" y="4774155"/>
            <a:ext cx="990599" cy="3592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Austria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09E0D7B-35DD-B345-BF4B-B47B2849A6FD}"/>
              </a:ext>
            </a:extLst>
          </p:cNvPr>
          <p:cNvSpPr txBox="1"/>
          <p:nvPr/>
        </p:nvSpPr>
        <p:spPr>
          <a:xfrm>
            <a:off x="8088673" y="4306079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>
                <a:solidFill>
                  <a:schemeClr val="accent2"/>
                </a:solidFill>
              </a:rPr>
              <a:t>name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DE152D7-46AD-7D42-A901-345B360D5900}"/>
              </a:ext>
            </a:extLst>
          </p:cNvPr>
          <p:cNvSpPr txBox="1"/>
          <p:nvPr/>
        </p:nvSpPr>
        <p:spPr>
          <a:xfrm>
            <a:off x="8690092" y="1627995"/>
            <a:ext cx="946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/>
              <a:t>children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54699F0-A481-FD45-9EFD-744D7084CCC5}"/>
              </a:ext>
            </a:extLst>
          </p:cNvPr>
          <p:cNvSpPr txBox="1"/>
          <p:nvPr/>
        </p:nvSpPr>
        <p:spPr>
          <a:xfrm>
            <a:off x="7220521" y="2825424"/>
            <a:ext cx="946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/>
              <a:t>children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824214E-FD80-8B4D-AD0C-87463B9D0C09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 flipH="1">
            <a:off x="7270749" y="2677885"/>
            <a:ext cx="463551" cy="92528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5AB8FD5F-888B-3242-9598-CEA7EBAFA5D0}"/>
              </a:ext>
            </a:extLst>
          </p:cNvPr>
          <p:cNvCxnSpPr>
            <a:cxnSpLocks/>
            <a:stCxn id="6" idx="2"/>
            <a:endCxn id="12" idx="0"/>
          </p:cNvCxnSpPr>
          <p:nvPr/>
        </p:nvCxnSpPr>
        <p:spPr>
          <a:xfrm>
            <a:off x="7734300" y="2677885"/>
            <a:ext cx="985157" cy="9144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E1018A3-48B0-3F4E-9FFD-CDF12B6FF6F6}"/>
              </a:ext>
            </a:extLst>
          </p:cNvPr>
          <p:cNvCxnSpPr>
            <a:cxnSpLocks/>
            <a:stCxn id="6" idx="2"/>
            <a:endCxn id="17" idx="0"/>
          </p:cNvCxnSpPr>
          <p:nvPr/>
        </p:nvCxnSpPr>
        <p:spPr>
          <a:xfrm>
            <a:off x="7734300" y="2677885"/>
            <a:ext cx="2509157" cy="9144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FC07C1DE-52CA-0E4A-BA0C-9A1E0388534B}"/>
              </a:ext>
            </a:extLst>
          </p:cNvPr>
          <p:cNvSpPr/>
          <p:nvPr/>
        </p:nvSpPr>
        <p:spPr>
          <a:xfrm>
            <a:off x="9072368" y="4763269"/>
            <a:ext cx="445829" cy="3592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169AF65-166E-5F46-9F0C-F2BAFC74D942}"/>
              </a:ext>
            </a:extLst>
          </p:cNvPr>
          <p:cNvCxnSpPr>
            <a:cxnSpLocks/>
            <a:stCxn id="12" idx="2"/>
            <a:endCxn id="73" idx="0"/>
          </p:cNvCxnSpPr>
          <p:nvPr/>
        </p:nvCxnSpPr>
        <p:spPr>
          <a:xfrm>
            <a:off x="8719457" y="4005942"/>
            <a:ext cx="575826" cy="75732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9F52B1A5-86C1-1E4C-9EB6-D89616DB0E6A}"/>
              </a:ext>
            </a:extLst>
          </p:cNvPr>
          <p:cNvSpPr txBox="1"/>
          <p:nvPr/>
        </p:nvSpPr>
        <p:spPr>
          <a:xfrm>
            <a:off x="8698273" y="4164174"/>
            <a:ext cx="102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>
                <a:solidFill>
                  <a:schemeClr val="accent2"/>
                </a:solidFill>
              </a:rPr>
              <a:t>direction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CD0F0F-6C47-E340-BEF0-D44DCFE19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93054"/>
            <a:ext cx="5802086" cy="1071717"/>
          </a:xfrm>
        </p:spPr>
        <p:txBody>
          <a:bodyPr>
            <a:normAutofit/>
          </a:bodyPr>
          <a:lstStyle/>
          <a:p>
            <a:r>
              <a:rPr lang="en-CH" sz="3600" dirty="0"/>
              <a:t>An XML document is a tree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35A6335-E393-D049-911B-21EF4EDEE097}"/>
              </a:ext>
            </a:extLst>
          </p:cNvPr>
          <p:cNvCxnSpPr>
            <a:cxnSpLocks/>
            <a:endCxn id="50" idx="0"/>
          </p:cNvCxnSpPr>
          <p:nvPr/>
        </p:nvCxnSpPr>
        <p:spPr>
          <a:xfrm flipH="1">
            <a:off x="10303776" y="4028481"/>
            <a:ext cx="131504" cy="75188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D0BEEFDE-6481-3F4C-BD57-5549BC7C5A01}"/>
              </a:ext>
            </a:extLst>
          </p:cNvPr>
          <p:cNvSpPr/>
          <p:nvPr/>
        </p:nvSpPr>
        <p:spPr>
          <a:xfrm>
            <a:off x="9627954" y="4780367"/>
            <a:ext cx="1351644" cy="3592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Switzerland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9BDFEA1-B8B7-9E49-83AB-8321CB415874}"/>
              </a:ext>
            </a:extLst>
          </p:cNvPr>
          <p:cNvSpPr txBox="1"/>
          <p:nvPr/>
        </p:nvSpPr>
        <p:spPr>
          <a:xfrm>
            <a:off x="9809031" y="4312291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>
                <a:solidFill>
                  <a:schemeClr val="accent2"/>
                </a:solidFill>
              </a:rPr>
              <a:t>name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C277E6A-9A0E-874B-90A7-58DBC74C7B52}"/>
              </a:ext>
            </a:extLst>
          </p:cNvPr>
          <p:cNvSpPr/>
          <p:nvPr/>
        </p:nvSpPr>
        <p:spPr>
          <a:xfrm>
            <a:off x="11169563" y="4774155"/>
            <a:ext cx="445829" cy="3592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9B340C9-AD70-B445-B769-1869224CB240}"/>
              </a:ext>
            </a:extLst>
          </p:cNvPr>
          <p:cNvCxnSpPr>
            <a:cxnSpLocks/>
            <a:endCxn id="52" idx="0"/>
          </p:cNvCxnSpPr>
          <p:nvPr/>
        </p:nvCxnSpPr>
        <p:spPr>
          <a:xfrm>
            <a:off x="10816652" y="4016828"/>
            <a:ext cx="575826" cy="75732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0985863-B3DF-6845-AF6B-3254F71B9276}"/>
              </a:ext>
            </a:extLst>
          </p:cNvPr>
          <p:cNvSpPr txBox="1"/>
          <p:nvPr/>
        </p:nvSpPr>
        <p:spPr>
          <a:xfrm>
            <a:off x="10483530" y="4142403"/>
            <a:ext cx="102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>
                <a:solidFill>
                  <a:schemeClr val="accent2"/>
                </a:solidFill>
              </a:rPr>
              <a:t>direction</a:t>
            </a:r>
          </a:p>
        </p:txBody>
      </p:sp>
      <p:sp>
        <p:nvSpPr>
          <p:cNvPr id="25" name="Date Placeholder 24">
            <a:extLst>
              <a:ext uri="{FF2B5EF4-FFF2-40B4-BE49-F238E27FC236}">
                <a16:creationId xmlns:a16="http://schemas.microsoft.com/office/drawing/2014/main" id="{66C05B20-A217-744B-8A89-9A6738895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4C464611-EDE9-8546-A456-7D782D373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A2A1B553-4B0A-584C-AF82-89BEFBF06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27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329367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DABB5AD-CF6C-21E2-2BD8-6831D3A2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The xml package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B1A5CFE-43A5-D759-19F9-526F7C5D6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GB" sz="20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20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xml.etree.ElementTree</a:t>
            </a:r>
            <a:r>
              <a:rPr lang="en-GB" sz="20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20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as</a:t>
            </a:r>
            <a:r>
              <a:rPr lang="en-GB" sz="20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et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GB" sz="2000" b="0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A894B-0484-E60B-33AE-7D315A92F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220F80-9AAA-FE90-C722-90F88FF53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4132F6-24E9-4507-4CEC-08A5A7CE1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28</a:t>
            </a:fld>
            <a:endParaRPr lang="en-CH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5528576-0E8C-4851-A54A-D1CF2106C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019230"/>
              </p:ext>
            </p:extLst>
          </p:nvPr>
        </p:nvGraphicFramePr>
        <p:xfrm>
          <a:off x="958516" y="2342107"/>
          <a:ext cx="9373936" cy="34747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670968">
                  <a:extLst>
                    <a:ext uri="{9D8B030D-6E8A-4147-A177-3AD203B41FA5}">
                      <a16:colId xmlns:a16="http://schemas.microsoft.com/office/drawing/2014/main" val="3982119041"/>
                    </a:ext>
                  </a:extLst>
                </a:gridCol>
                <a:gridCol w="5702968">
                  <a:extLst>
                    <a:ext uri="{9D8B030D-6E8A-4147-A177-3AD203B41FA5}">
                      <a16:colId xmlns:a16="http://schemas.microsoft.com/office/drawing/2014/main" val="4096215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t = </a:t>
                      </a:r>
                      <a:r>
                        <a:rPr lang="en-GB" sz="1800" b="0" dirty="0" err="1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et.parse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(filename)</a:t>
                      </a:r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2000" b="0" dirty="0">
                          <a:latin typeface="LM Sans 10" pitchFamily="2" charset="77"/>
                        </a:rPr>
                        <a:t>read filename and build an xml tree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290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e = </a:t>
                      </a:r>
                      <a:r>
                        <a:rPr lang="en-GB" sz="1800" b="0" dirty="0" err="1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t.getroot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()</a:t>
                      </a:r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2000" b="0" dirty="0">
                          <a:latin typeface="LM Sans 10" pitchFamily="2" charset="77"/>
                        </a:rPr>
                        <a:t>get the root element of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30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e.findall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(</a:t>
                      </a:r>
                      <a:r>
                        <a:rPr lang="en-GB" sz="1800" b="0" dirty="0">
                          <a:solidFill>
                            <a:srgbClr val="A31515"/>
                          </a:solidFill>
                          <a:effectLst/>
                          <a:latin typeface="Menlo" panose="020B0609030804020204" pitchFamily="49" charset="0"/>
                        </a:rPr>
                        <a:t>'</a:t>
                      </a:r>
                      <a:r>
                        <a:rPr lang="en-GB" sz="1800" b="0" dirty="0" err="1">
                          <a:solidFill>
                            <a:srgbClr val="A31515"/>
                          </a:solidFill>
                          <a:effectLst/>
                          <a:latin typeface="Menlo" panose="020B0609030804020204" pitchFamily="49" charset="0"/>
                        </a:rPr>
                        <a:t>tagname</a:t>
                      </a:r>
                      <a:r>
                        <a:rPr lang="en-GB" sz="1800" b="0" dirty="0">
                          <a:solidFill>
                            <a:srgbClr val="A31515"/>
                          </a:solidFill>
                          <a:effectLst/>
                          <a:latin typeface="Menlo" panose="020B0609030804020204" pitchFamily="49" charset="0"/>
                        </a:rPr>
                        <a:t>'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)</a:t>
                      </a:r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2000" b="0" dirty="0">
                          <a:latin typeface="LM Sans 10" pitchFamily="2" charset="77"/>
                        </a:rPr>
                        <a:t>all the children of e with tag </a:t>
                      </a:r>
                      <a:r>
                        <a:rPr lang="en-CH" sz="2000" b="0" dirty="0">
                          <a:solidFill>
                            <a:srgbClr val="C00000"/>
                          </a:solidFill>
                          <a:latin typeface="LM Sans 10" pitchFamily="2" charset="77"/>
                        </a:rPr>
                        <a:t>tagname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150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e.find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(</a:t>
                      </a:r>
                      <a:r>
                        <a:rPr lang="en-GB" sz="1800" b="0" dirty="0">
                          <a:solidFill>
                            <a:srgbClr val="A31515"/>
                          </a:solidFill>
                          <a:effectLst/>
                          <a:latin typeface="Menlo" panose="020B0609030804020204" pitchFamily="49" charset="0"/>
                        </a:rPr>
                        <a:t>'</a:t>
                      </a:r>
                      <a:r>
                        <a:rPr lang="en-GB" sz="1800" b="0" dirty="0" err="1">
                          <a:solidFill>
                            <a:srgbClr val="A31515"/>
                          </a:solidFill>
                          <a:effectLst/>
                          <a:latin typeface="Menlo" panose="020B0609030804020204" pitchFamily="49" charset="0"/>
                        </a:rPr>
                        <a:t>tagname</a:t>
                      </a:r>
                      <a:r>
                        <a:rPr lang="en-GB" sz="1800" b="0" dirty="0">
                          <a:solidFill>
                            <a:srgbClr val="A31515"/>
                          </a:solidFill>
                          <a:effectLst/>
                          <a:latin typeface="Menlo" panose="020B0609030804020204" pitchFamily="49" charset="0"/>
                        </a:rPr>
                        <a:t>'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)</a:t>
                      </a:r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2000" b="0" dirty="0">
                          <a:latin typeface="LM Sans 10" pitchFamily="2" charset="77"/>
                        </a:rPr>
                        <a:t>first child of e with tag </a:t>
                      </a:r>
                      <a:r>
                        <a:rPr lang="en-CH" sz="2000" b="0" dirty="0">
                          <a:solidFill>
                            <a:srgbClr val="C00000"/>
                          </a:solidFill>
                          <a:latin typeface="LM Sans 10" pitchFamily="2" charset="77"/>
                        </a:rPr>
                        <a:t>tagname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580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e.attrib</a:t>
                      </a:r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2000" b="0" dirty="0">
                          <a:latin typeface="LM Sans 10" pitchFamily="2" charset="77"/>
                        </a:rPr>
                        <a:t>dictionary with the attributes (keys) and their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041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e.text</a:t>
                      </a:r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2000" b="0" dirty="0">
                          <a:latin typeface="LM Sans 10" pitchFamily="2" charset="77"/>
                        </a:rPr>
                        <a:t>first text of element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36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e.tail</a:t>
                      </a:r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2000" b="0" dirty="0">
                          <a:latin typeface="LM Sans 10" pitchFamily="2" charset="77"/>
                        </a:rPr>
                        <a:t>text after e in the parent element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038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for </a:t>
                      </a:r>
                      <a:r>
                        <a:rPr lang="en-GB" sz="1800" b="0" dirty="0" err="1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ce</a:t>
                      </a: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 in e</a:t>
                      </a:r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2000" b="0" dirty="0">
                          <a:latin typeface="LM Sans 10" pitchFamily="2" charset="77"/>
                        </a:rPr>
                        <a:t>iterate over all the children ce of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053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8950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8ADA3-CE7F-124C-94C5-2B5A6C805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H" dirty="0"/>
              <a:t>Print the neighbours of the countries that have </a:t>
            </a:r>
            <a:br>
              <a:rPr lang="en-CH" dirty="0"/>
            </a:br>
            <a:r>
              <a:rPr lang="en-CH" dirty="0"/>
              <a:t>a GDPPC &gt; 10000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F4ED9-6391-3E46-B20D-D38F66186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35" y="2089810"/>
            <a:ext cx="8642684" cy="4591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8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neighbours_of_gdppc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8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filename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8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str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):</a:t>
            </a:r>
          </a:p>
          <a:p>
            <a:pPr marL="0" indent="0">
              <a:buNone/>
            </a:pP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tree = </a:t>
            </a:r>
            <a:r>
              <a:rPr lang="en-GB" sz="18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et.parse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(filename)</a:t>
            </a:r>
          </a:p>
          <a:p>
            <a:pPr marL="0" indent="0">
              <a:buNone/>
            </a:pP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root = </a:t>
            </a:r>
            <a:r>
              <a:rPr lang="en-GB" sz="18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tree.getroot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</a:t>
            </a:r>
          </a:p>
          <a:p>
            <a:pPr marL="0" indent="0">
              <a:buNone/>
            </a:pPr>
            <a:r>
              <a:rPr lang="en-GB" sz="18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for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country </a:t>
            </a:r>
            <a:r>
              <a:rPr lang="en-GB" sz="18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8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root.findall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8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'country'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):</a:t>
            </a:r>
          </a:p>
          <a:p>
            <a:pPr marL="0" indent="0">
              <a:buNone/>
            </a:pP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  </a:t>
            </a:r>
            <a:r>
              <a:rPr lang="en-GB" sz="18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gdppc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8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8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country.find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8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GB" sz="18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gdppc</a:t>
            </a:r>
            <a:r>
              <a:rPr lang="en-GB" sz="18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).text)</a:t>
            </a:r>
          </a:p>
          <a:p>
            <a:pPr marL="0" indent="0">
              <a:buNone/>
            </a:pPr>
            <a:r>
              <a:rPr lang="en-GB" sz="18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  if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8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gdppc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&gt; </a:t>
            </a:r>
            <a:r>
              <a:rPr lang="en-GB" sz="18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50000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 marL="0" indent="0">
              <a:buNone/>
            </a:pPr>
            <a:r>
              <a:rPr lang="en-GB" sz="18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            print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8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country.get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8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'name'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),</a:t>
            </a:r>
            <a:r>
              <a:rPr lang="en-GB" sz="18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':'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8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      for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neigh </a:t>
            </a:r>
            <a:r>
              <a:rPr lang="en-GB" sz="18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8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country.findall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8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GB" sz="18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neighbor</a:t>
            </a:r>
            <a:r>
              <a:rPr lang="en-GB" sz="18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):</a:t>
            </a:r>
          </a:p>
          <a:p>
            <a:pPr marL="0" indent="0">
              <a:buNone/>
            </a:pPr>
            <a:r>
              <a:rPr lang="en-GB" sz="18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               print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8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 '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8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neigh.get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8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'name'</a:t>
            </a:r>
            <a:r>
              <a:rPr lang="en-GB" sz="18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E80444D-233E-994E-84D4-0B836CD23414}"/>
              </a:ext>
            </a:extLst>
          </p:cNvPr>
          <p:cNvCxnSpPr>
            <a:cxnSpLocks/>
            <a:stCxn id="24" idx="1"/>
          </p:cNvCxnSpPr>
          <p:nvPr/>
        </p:nvCxnSpPr>
        <p:spPr>
          <a:xfrm flipH="1">
            <a:off x="4038600" y="2093712"/>
            <a:ext cx="4020458" cy="899963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2E3FF90-F9F6-254A-B651-6654FE791473}"/>
              </a:ext>
            </a:extLst>
          </p:cNvPr>
          <p:cNvCxnSpPr>
            <a:cxnSpLocks/>
            <a:stCxn id="27" idx="1"/>
          </p:cNvCxnSpPr>
          <p:nvPr/>
        </p:nvCxnSpPr>
        <p:spPr>
          <a:xfrm flipH="1">
            <a:off x="6096000" y="2855764"/>
            <a:ext cx="1698172" cy="27941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AA22919-AA1D-264A-9F2C-A0B37A80E3CD}"/>
              </a:ext>
            </a:extLst>
          </p:cNvPr>
          <p:cNvCxnSpPr>
            <a:cxnSpLocks/>
            <a:stCxn id="29" idx="1"/>
          </p:cNvCxnSpPr>
          <p:nvPr/>
        </p:nvCxnSpPr>
        <p:spPr>
          <a:xfrm flipH="1" flipV="1">
            <a:off x="6220326" y="3948093"/>
            <a:ext cx="1573846" cy="27941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02327DD-34BA-0948-927E-991A0160C799}"/>
              </a:ext>
            </a:extLst>
          </p:cNvPr>
          <p:cNvCxnSpPr>
            <a:cxnSpLocks/>
            <a:stCxn id="31" idx="1"/>
          </p:cNvCxnSpPr>
          <p:nvPr/>
        </p:nvCxnSpPr>
        <p:spPr>
          <a:xfrm flipH="1" flipV="1">
            <a:off x="5811253" y="4540942"/>
            <a:ext cx="2202771" cy="68629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DAAE6B2F-9D19-F547-8C9D-C4C992AC349F}"/>
              </a:ext>
            </a:extLst>
          </p:cNvPr>
          <p:cNvSpPr/>
          <p:nvPr/>
        </p:nvSpPr>
        <p:spPr>
          <a:xfrm>
            <a:off x="8059058" y="1885368"/>
            <a:ext cx="3294742" cy="41668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44000">
                <a:schemeClr val="bg1">
                  <a:lumMod val="8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>
                <a:solidFill>
                  <a:srgbClr val="0070C0"/>
                </a:solidFill>
                <a:latin typeface="Beirut" pitchFamily="2" charset="-78"/>
                <a:cs typeface="Beirut" pitchFamily="2" charset="-78"/>
              </a:rPr>
              <a:t>obtain the root element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EF76A42B-73D4-AD4C-AC08-EB0951A48660}"/>
              </a:ext>
            </a:extLst>
          </p:cNvPr>
          <p:cNvSpPr/>
          <p:nvPr/>
        </p:nvSpPr>
        <p:spPr>
          <a:xfrm>
            <a:off x="7794172" y="2647420"/>
            <a:ext cx="3910108" cy="41668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44000">
                <a:schemeClr val="bg1">
                  <a:lumMod val="8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>
                <a:solidFill>
                  <a:srgbClr val="0070C0"/>
                </a:solidFill>
                <a:latin typeface="Beirut" pitchFamily="2" charset="-78"/>
                <a:cs typeface="Beirut" pitchFamily="2" charset="-78"/>
              </a:rPr>
              <a:t>get all the children with tag 'country'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EC066BF-8B2B-004B-93B3-9AB96FF1D799}"/>
              </a:ext>
            </a:extLst>
          </p:cNvPr>
          <p:cNvSpPr/>
          <p:nvPr/>
        </p:nvSpPr>
        <p:spPr>
          <a:xfrm>
            <a:off x="7794172" y="4019168"/>
            <a:ext cx="4073393" cy="41668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44000">
                <a:schemeClr val="bg1">
                  <a:lumMod val="8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H" dirty="0">
                <a:solidFill>
                  <a:srgbClr val="0070C0"/>
                </a:solidFill>
                <a:latin typeface="Beirut" pitchFamily="2" charset="-78"/>
                <a:cs typeface="Beirut" pitchFamily="2" charset="-78"/>
              </a:rPr>
              <a:t>get the text of the child with tag 'gdppc'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C9F18CF5-3635-934F-9340-FEE7AEF4BFBD}"/>
              </a:ext>
            </a:extLst>
          </p:cNvPr>
          <p:cNvSpPr/>
          <p:nvPr/>
        </p:nvSpPr>
        <p:spPr>
          <a:xfrm>
            <a:off x="8014024" y="5018896"/>
            <a:ext cx="3690256" cy="41668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44000">
                <a:schemeClr val="bg1">
                  <a:lumMod val="8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H" dirty="0">
                <a:solidFill>
                  <a:srgbClr val="0070C0"/>
                </a:solidFill>
                <a:latin typeface="Beirut" pitchFamily="2" charset="-78"/>
                <a:cs typeface="Beirut" pitchFamily="2" charset="-78"/>
              </a:rPr>
              <a:t>get the value of the attribute 'name'</a:t>
            </a:r>
          </a:p>
        </p:txBody>
      </p:sp>
      <p:sp>
        <p:nvSpPr>
          <p:cNvPr id="50" name="Date Placeholder 49">
            <a:extLst>
              <a:ext uri="{FF2B5EF4-FFF2-40B4-BE49-F238E27FC236}">
                <a16:creationId xmlns:a16="http://schemas.microsoft.com/office/drawing/2014/main" id="{8CBC660A-18C5-CC43-A3C6-9C55635D2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153B96FD-5FCC-4542-82C6-DADC6195E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52" name="Slide Number Placeholder 51">
            <a:extLst>
              <a:ext uri="{FF2B5EF4-FFF2-40B4-BE49-F238E27FC236}">
                <a16:creationId xmlns:a16="http://schemas.microsoft.com/office/drawing/2014/main" id="{3D4F81A4-3C49-014F-98AA-F3E3F7D28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29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714458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D9C7E-CB3B-5543-9A0C-7D7161817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H" dirty="0">
                <a:ea typeface="CMU Serif Roman" panose="02000603000000000000" pitchFamily="2" charset="0"/>
                <a:cs typeface="CMU Serif Roman" panose="02000603000000000000" pitchFamily="2" charset="0"/>
              </a:rPr>
              <a:t>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17D21-3B27-BC4D-8066-976E6A9FB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H" sz="2400" dirty="0">
                <a:solidFill>
                  <a:srgbClr val="0070C0"/>
                </a:solidFill>
                <a:ea typeface="CMU Serif Roman" panose="02000603000000000000" pitchFamily="2" charset="0"/>
                <a:cs typeface="CMU Serif Roman" panose="02000603000000000000" pitchFamily="2" charset="0"/>
              </a:rPr>
              <a:t>Content (Data)</a:t>
            </a:r>
            <a:endParaRPr lang="en-CH" sz="2400" dirty="0">
              <a:ea typeface="CMU Serif Roman" panose="02000603000000000000" pitchFamily="2" charset="0"/>
              <a:cs typeface="CMU Serif Roman" panose="02000603000000000000" pitchFamily="2" charset="0"/>
            </a:endParaRPr>
          </a:p>
          <a:p>
            <a:pPr lvl="1"/>
            <a:r>
              <a:rPr lang="en-CH" dirty="0"/>
              <a:t>Array</a:t>
            </a:r>
            <a:r>
              <a:rPr lang="en-CH" dirty="0">
                <a:ea typeface="CMU Serif Roman" panose="02000603000000000000" pitchFamily="2" charset="0"/>
                <a:cs typeface="CMU Serif Roman" panose="02000603000000000000" pitchFamily="2" charset="0"/>
              </a:rPr>
              <a:t> of 8-bit bytes</a:t>
            </a:r>
          </a:p>
          <a:p>
            <a:pPr marL="0" indent="0">
              <a:buNone/>
            </a:pPr>
            <a:endParaRPr lang="en-CH" sz="2400" dirty="0">
              <a:solidFill>
                <a:srgbClr val="0070C0"/>
              </a:solidFill>
              <a:ea typeface="CMU Serif Roman" panose="02000603000000000000" pitchFamily="2" charset="0"/>
              <a:cs typeface="CMU Serif Roman" panose="02000603000000000000" pitchFamily="2" charset="0"/>
            </a:endParaRPr>
          </a:p>
          <a:p>
            <a:pPr marL="0" indent="0">
              <a:buNone/>
            </a:pPr>
            <a:r>
              <a:rPr lang="en-CH" sz="2400" dirty="0">
                <a:solidFill>
                  <a:srgbClr val="0070C0"/>
                </a:solidFill>
                <a:ea typeface="CMU Serif Roman" panose="02000603000000000000" pitchFamily="2" charset="0"/>
                <a:cs typeface="CMU Serif Roman" panose="02000603000000000000" pitchFamily="2" charset="0"/>
              </a:rPr>
              <a:t>Properties</a:t>
            </a:r>
            <a:endParaRPr lang="en-CH" sz="2800" dirty="0">
              <a:solidFill>
                <a:srgbClr val="0070C0"/>
              </a:solidFill>
              <a:ea typeface="CMU Serif Roman" panose="02000603000000000000" pitchFamily="2" charset="0"/>
              <a:cs typeface="CMU Serif Roman" panose="02000603000000000000" pitchFamily="2" charset="0"/>
            </a:endParaRPr>
          </a:p>
          <a:p>
            <a:pPr lvl="1"/>
            <a:r>
              <a:rPr lang="en-CH" dirty="0">
                <a:ea typeface="CMU Serif Roman" panose="02000603000000000000" pitchFamily="2" charset="0"/>
                <a:cs typeface="CMU Serif Roman" panose="02000603000000000000" pitchFamily="2" charset="0"/>
              </a:rPr>
              <a:t>Persist on some media</a:t>
            </a:r>
          </a:p>
          <a:p>
            <a:pPr lvl="1"/>
            <a:r>
              <a:rPr lang="en-CH" dirty="0">
                <a:ea typeface="CMU Serif Roman" panose="02000603000000000000" pitchFamily="2" charset="0"/>
                <a:cs typeface="CMU Serif Roman" panose="02000603000000000000" pitchFamily="2" charset="0"/>
              </a:rPr>
              <a:t>Managed by a file system</a:t>
            </a:r>
          </a:p>
          <a:p>
            <a:pPr lvl="2"/>
            <a:r>
              <a:rPr lang="en-CH" dirty="0">
                <a:ea typeface="CMU Serif Roman" panose="02000603000000000000" pitchFamily="2" charset="0"/>
                <a:cs typeface="CMU Serif Roman" panose="02000603000000000000" pitchFamily="2" charset="0"/>
              </a:rPr>
              <a:t>file identification: file path → content</a:t>
            </a:r>
          </a:p>
          <a:p>
            <a:pPr lvl="2"/>
            <a:r>
              <a:rPr lang="en-CH" dirty="0">
                <a:ea typeface="CMU Serif Roman" panose="02000603000000000000" pitchFamily="2" charset="0"/>
                <a:cs typeface="CMU Serif Roman" panose="02000603000000000000" pitchFamily="2" charset="0"/>
              </a:rPr>
              <a:t>create, modify, delete files + versioning, replication, etc.</a:t>
            </a:r>
          </a:p>
          <a:p>
            <a:pPr lvl="2"/>
            <a:endParaRPr lang="en-CH" dirty="0">
              <a:ea typeface="CMU Serif Roman" panose="02000603000000000000" pitchFamily="2" charset="0"/>
              <a:cs typeface="CMU Serif Roman" panose="02000603000000000000" pitchFamily="2" charset="0"/>
            </a:endParaRPr>
          </a:p>
          <a:p>
            <a:pPr marL="0" indent="0">
              <a:buNone/>
            </a:pPr>
            <a:r>
              <a:rPr lang="en-CH" sz="2400" dirty="0">
                <a:solidFill>
                  <a:srgbClr val="0070C0"/>
                </a:solidFill>
                <a:ea typeface="CMU Serif Roman" panose="02000603000000000000" pitchFamily="2" charset="0"/>
                <a:cs typeface="CMU Serif Roman" panose="02000603000000000000" pitchFamily="2" charset="0"/>
              </a:rPr>
              <a:t>Meta-Content (Meta-Data)</a:t>
            </a:r>
            <a:endParaRPr lang="en-CH" sz="2400" dirty="0">
              <a:ea typeface="CMU Serif Roman" panose="02000603000000000000" pitchFamily="2" charset="0"/>
              <a:cs typeface="CMU Serif Roman" panose="02000603000000000000" pitchFamily="2" charset="0"/>
            </a:endParaRPr>
          </a:p>
          <a:p>
            <a:pPr lvl="1"/>
            <a:r>
              <a:rPr lang="en-CH" dirty="0">
                <a:ea typeface="CMU Serif Roman" panose="02000603000000000000" pitchFamily="2" charset="0"/>
                <a:cs typeface="CMU Serif Roman" panose="02000603000000000000" pitchFamily="2" charset="0"/>
              </a:rPr>
              <a:t>Comments, Tags</a:t>
            </a:r>
          </a:p>
          <a:p>
            <a:pPr lvl="1"/>
            <a:r>
              <a:rPr lang="en-CH" dirty="0">
                <a:ea typeface="CMU Serif Roman" panose="02000603000000000000" pitchFamily="2" charset="0"/>
                <a:cs typeface="CMU Serif Roman" panose="02000603000000000000" pitchFamily="2" charset="0"/>
              </a:rPr>
              <a:t>Image resolution,  Camera model, ...</a:t>
            </a:r>
          </a:p>
          <a:p>
            <a:pPr lvl="2"/>
            <a:endParaRPr lang="en-CH" dirty="0">
              <a:ea typeface="CMU Serif Roman" panose="02000603000000000000" pitchFamily="2" charset="0"/>
              <a:cs typeface="CMU Serif Roman" panose="02000603000000000000" pitchFamily="2" charset="0"/>
            </a:endParaRPr>
          </a:p>
          <a:p>
            <a:pPr lvl="2"/>
            <a:endParaRPr lang="en-CH" dirty="0">
              <a:ea typeface="CMU Serif Roman" panose="02000603000000000000" pitchFamily="2" charset="0"/>
              <a:cs typeface="CMU Serif Roman" panose="02000603000000000000" pitchFamily="2" charset="0"/>
            </a:endParaRPr>
          </a:p>
          <a:p>
            <a:endParaRPr lang="en-CH" dirty="0">
              <a:ea typeface="CMU Serif Roman" panose="02000603000000000000" pitchFamily="2" charset="0"/>
              <a:cs typeface="CMU Serif Roman" panose="02000603000000000000" pitchFamily="2" charset="0"/>
            </a:endParaRPr>
          </a:p>
          <a:p>
            <a:pPr lvl="2"/>
            <a:endParaRPr lang="en-CH" dirty="0"/>
          </a:p>
          <a:p>
            <a:pPr lvl="1"/>
            <a:endParaRPr lang="en-CH" dirty="0">
              <a:ea typeface="CMU Serif Roman" panose="02000603000000000000" pitchFamily="2" charset="0"/>
              <a:cs typeface="CMU Serif Roman" panose="02000603000000000000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1980F-F1FE-8343-8AA8-F81CB4F1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F9B7B-F5BC-AD4B-B8F5-84E5ADC82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9C77F-7C63-E044-9273-4BC6D0FE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3</a:t>
            </a:fld>
            <a:endParaRPr lang="en-CH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61B2AE-4960-4F41-BA09-2984B82A7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5900" y="530344"/>
            <a:ext cx="6365088" cy="289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43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E14D6-2748-734F-A2F2-DB7487943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39568-9260-0E40-BA09-E44828757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Liechtenstein :</a:t>
            </a:r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     Austria</a:t>
            </a:r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     Switzerland</a:t>
            </a:r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Singapore :</a:t>
            </a:r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     Malaysia</a:t>
            </a:r>
          </a:p>
          <a:p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C5A56-F362-2244-A627-84A2BF144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DA3EE-8889-C646-90CE-C68E2B05B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70470-10E9-2540-BD46-40EAA09CE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30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5300107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7C835-06E2-054D-A324-FB3FBC27C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Complete Exploration of an XML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62C62-41A6-A34F-B835-B348E749C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380"/>
            <a:ext cx="9280359" cy="46248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xml.etree.ElementTree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as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et</a:t>
            </a:r>
          </a:p>
          <a:p>
            <a:pPr marL="0" indent="0">
              <a:buNone/>
            </a:pPr>
            <a:endParaRPr lang="en-GB" sz="1600" b="0" dirty="0">
              <a:solidFill>
                <a:srgbClr val="0000FF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00B050"/>
                </a:solidFill>
                <a:effectLst/>
                <a:latin typeface="Menlo" panose="020B0609030804020204" pitchFamily="49" charset="0"/>
              </a:rPr>
              <a:t>explore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filename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str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):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tree = 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et.parse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(filename)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root = 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tree.getroot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GB" sz="1600" b="0" dirty="0" err="1">
                <a:solidFill>
                  <a:srgbClr val="00B050"/>
                </a:solidFill>
                <a:effectLst/>
                <a:latin typeface="Menlo" panose="020B0609030804020204" pitchFamily="49" charset="0"/>
              </a:rPr>
              <a:t>depth_first_explore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(root, 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b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b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 err="1">
                <a:solidFill>
                  <a:srgbClr val="00B050"/>
                </a:solidFill>
                <a:effectLst/>
                <a:latin typeface="Menlo" panose="020B0609030804020204" pitchFamily="49" charset="0"/>
              </a:rPr>
              <a:t>depth_first_explore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e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et.Element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depth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6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):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    print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 err="1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f</a:t>
            </a:r>
            <a:r>
              <a:rPr lang="en-GB" sz="16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"Exploring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{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e.tag</a:t>
            </a: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}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, depth is </a:t>
            </a: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{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depth</a:t>
            </a: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}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print(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e.attrib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if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e.text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!= </a:t>
            </a: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None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 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print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f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"'</a:t>
            </a: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{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e.text</a:t>
            </a: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}</a:t>
            </a:r>
            <a:r>
              <a:rPr lang="en-GB" sz="1600" dirty="0">
                <a:solidFill>
                  <a:srgbClr val="A31515"/>
                </a:solidFill>
                <a:latin typeface="Menlo" panose="020B0609030804020204" pitchFamily="49" charset="0"/>
              </a:rPr>
              <a:t>'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  <a:endParaRPr lang="en-GB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for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child </a:t>
            </a: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e : 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GB" sz="1600" b="0" dirty="0" err="1">
                <a:solidFill>
                  <a:srgbClr val="00B050"/>
                </a:solidFill>
                <a:effectLst/>
                <a:latin typeface="Menlo" panose="020B0609030804020204" pitchFamily="49" charset="0"/>
              </a:rPr>
              <a:t>depth_first_explore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(child, depth+</a:t>
            </a:r>
            <a:r>
              <a:rPr lang="en-GB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  <a:endParaRPr lang="en-GB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GB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e.tail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!= </a:t>
            </a: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None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 </a:t>
            </a:r>
            <a:r>
              <a:rPr lang="en-GB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print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f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"'</a:t>
            </a: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{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e.tail</a:t>
            </a:r>
            <a:r>
              <a:rPr lang="en-GB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}</a:t>
            </a:r>
            <a:r>
              <a:rPr lang="en-GB" sz="1600" dirty="0">
                <a:solidFill>
                  <a:srgbClr val="A31515"/>
                </a:solidFill>
                <a:latin typeface="Menlo" panose="020B0609030804020204" pitchFamily="49" charset="0"/>
              </a:rPr>
              <a:t>'</a:t>
            </a:r>
            <a:r>
              <a:rPr lang="en-GB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GB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0C51A-95DB-824D-A363-6109FC71E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2FE71C-3418-6441-BDD0-6858830E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F65F7-64F4-2445-BD30-2CCE92E56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31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5573675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00BE7-60F2-D62A-FBA4-C45C58F3A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EFA44-9487-405E-3743-A7F1694C2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F5FDD-3906-60D0-8BC9-8895FAB3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32</a:t>
            </a:fld>
            <a:endParaRPr lang="en-CH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C0806B-FBD0-D949-756C-B94102C84187}"/>
              </a:ext>
            </a:extLst>
          </p:cNvPr>
          <p:cNvSpPr txBox="1"/>
          <p:nvPr/>
        </p:nvSpPr>
        <p:spPr>
          <a:xfrm>
            <a:off x="930442" y="45834"/>
            <a:ext cx="5710988" cy="66941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300" dirty="0"/>
              <a:t>Exploring data, depth is 0</a:t>
            </a:r>
          </a:p>
          <a:p>
            <a:r>
              <a:rPr lang="en-GB" sz="1300" dirty="0"/>
              <a:t>{}</a:t>
            </a:r>
          </a:p>
          <a:p>
            <a:r>
              <a:rPr lang="en-GB" sz="1300" dirty="0"/>
              <a:t>'</a:t>
            </a:r>
          </a:p>
          <a:p>
            <a:r>
              <a:rPr lang="en-GB" sz="1300" dirty="0"/>
              <a:t>    '</a:t>
            </a:r>
          </a:p>
          <a:p>
            <a:r>
              <a:rPr lang="en-GB" sz="1300" dirty="0"/>
              <a:t>Exploring country, depth is 1</a:t>
            </a:r>
          </a:p>
          <a:p>
            <a:r>
              <a:rPr lang="en-GB" sz="1300" dirty="0"/>
              <a:t>{'name': 'Singapore'}</a:t>
            </a:r>
          </a:p>
          <a:p>
            <a:r>
              <a:rPr lang="en-GB" sz="1300" dirty="0"/>
              <a:t>'</a:t>
            </a:r>
          </a:p>
          <a:p>
            <a:r>
              <a:rPr lang="en-GB" sz="1300" dirty="0"/>
              <a:t>        '</a:t>
            </a:r>
          </a:p>
          <a:p>
            <a:r>
              <a:rPr lang="en-GB" sz="1300" dirty="0"/>
              <a:t>Exploring rank, depth is 2</a:t>
            </a:r>
          </a:p>
          <a:p>
            <a:r>
              <a:rPr lang="en-GB" sz="1300" dirty="0"/>
              <a:t>{'updated': 'yes'}</a:t>
            </a:r>
          </a:p>
          <a:p>
            <a:r>
              <a:rPr lang="en-GB" sz="1300" dirty="0"/>
              <a:t>'5'</a:t>
            </a:r>
          </a:p>
          <a:p>
            <a:r>
              <a:rPr lang="en-GB" sz="1300" dirty="0"/>
              <a:t>'</a:t>
            </a:r>
          </a:p>
          <a:p>
            <a:r>
              <a:rPr lang="en-GB" sz="1300" dirty="0"/>
              <a:t>        '</a:t>
            </a:r>
          </a:p>
          <a:p>
            <a:r>
              <a:rPr lang="en-GB" sz="1300" dirty="0"/>
              <a:t>Exploring year, depth is 2</a:t>
            </a:r>
          </a:p>
          <a:p>
            <a:r>
              <a:rPr lang="en-GB" sz="1300" dirty="0"/>
              <a:t>{}</a:t>
            </a:r>
          </a:p>
          <a:p>
            <a:r>
              <a:rPr lang="en-GB" sz="1300" dirty="0"/>
              <a:t>'2011'</a:t>
            </a:r>
          </a:p>
          <a:p>
            <a:r>
              <a:rPr lang="en-GB" sz="1300" dirty="0"/>
              <a:t>'</a:t>
            </a:r>
          </a:p>
          <a:p>
            <a:r>
              <a:rPr lang="en-GB" sz="1300" dirty="0"/>
              <a:t>        '</a:t>
            </a:r>
          </a:p>
          <a:p>
            <a:r>
              <a:rPr lang="en-GB" sz="1300" dirty="0"/>
              <a:t>Exploring </a:t>
            </a:r>
            <a:r>
              <a:rPr lang="en-GB" sz="1300" dirty="0" err="1"/>
              <a:t>gdppc</a:t>
            </a:r>
            <a:r>
              <a:rPr lang="en-GB" sz="1300" dirty="0"/>
              <a:t>, depth is 2</a:t>
            </a:r>
          </a:p>
          <a:p>
            <a:r>
              <a:rPr lang="en-GB" sz="1300" dirty="0"/>
              <a:t>{}</a:t>
            </a:r>
          </a:p>
          <a:p>
            <a:r>
              <a:rPr lang="en-GB" sz="1300" dirty="0"/>
              <a:t>'59900'</a:t>
            </a:r>
          </a:p>
          <a:p>
            <a:r>
              <a:rPr lang="en-GB" sz="1300" dirty="0"/>
              <a:t>'</a:t>
            </a:r>
          </a:p>
          <a:p>
            <a:r>
              <a:rPr lang="en-GB" sz="1300" dirty="0"/>
              <a:t>        '</a:t>
            </a:r>
          </a:p>
          <a:p>
            <a:r>
              <a:rPr lang="en-GB" sz="1300" dirty="0"/>
              <a:t>Exploring </a:t>
            </a:r>
            <a:r>
              <a:rPr lang="en-GB" sz="1300" dirty="0" err="1"/>
              <a:t>neighbor</a:t>
            </a:r>
            <a:r>
              <a:rPr lang="en-GB" sz="1300" dirty="0"/>
              <a:t>, depth is 2</a:t>
            </a:r>
          </a:p>
          <a:p>
            <a:r>
              <a:rPr lang="en-GB" sz="1300" dirty="0"/>
              <a:t>{'name': 'Malaysia', 'direction': 'N'}</a:t>
            </a:r>
          </a:p>
          <a:p>
            <a:r>
              <a:rPr lang="en-GB" sz="1300" dirty="0"/>
              <a:t>'</a:t>
            </a:r>
          </a:p>
          <a:p>
            <a:r>
              <a:rPr lang="en-GB" sz="1300" dirty="0"/>
              <a:t>    '</a:t>
            </a:r>
          </a:p>
          <a:p>
            <a:r>
              <a:rPr lang="en-GB" sz="1300" dirty="0"/>
              <a:t>'</a:t>
            </a:r>
          </a:p>
          <a:p>
            <a:r>
              <a:rPr lang="en-GB" sz="1300" dirty="0"/>
              <a:t>    '</a:t>
            </a:r>
          </a:p>
          <a:p>
            <a:r>
              <a:rPr lang="en-GB" sz="1300" dirty="0"/>
              <a:t>Exploring country, depth is 1</a:t>
            </a:r>
          </a:p>
          <a:p>
            <a:r>
              <a:rPr lang="en-GB" sz="1300" dirty="0"/>
              <a:t>{'name': 'Liechtenstein'}</a:t>
            </a:r>
          </a:p>
          <a:p>
            <a:r>
              <a:rPr lang="en-GB" sz="1300" dirty="0"/>
              <a:t>'</a:t>
            </a:r>
          </a:p>
          <a:p>
            <a:r>
              <a:rPr lang="en-GB" sz="1300" dirty="0"/>
              <a:t>        '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D8BB5C-7409-981B-43DD-197ED61B0B17}"/>
              </a:ext>
            </a:extLst>
          </p:cNvPr>
          <p:cNvSpPr txBox="1"/>
          <p:nvPr/>
        </p:nvSpPr>
        <p:spPr>
          <a:xfrm>
            <a:off x="6774726" y="506492"/>
            <a:ext cx="4579074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&lt;</a:t>
            </a:r>
            <a:r>
              <a:rPr lang="en-GB" sz="1600" dirty="0">
                <a:solidFill>
                  <a:srgbClr val="0033B3"/>
                </a:solidFill>
                <a:effectLst/>
              </a:rPr>
              <a:t>data</a:t>
            </a:r>
            <a:r>
              <a:rPr lang="en-GB" sz="1600" dirty="0"/>
              <a:t>&gt;</a:t>
            </a:r>
            <a:br>
              <a:rPr lang="en-GB" sz="1600" dirty="0"/>
            </a:br>
            <a:r>
              <a:rPr lang="en-GB" sz="1600" dirty="0"/>
              <a:t>    &lt;</a:t>
            </a:r>
            <a:r>
              <a:rPr lang="en-GB" sz="1600" dirty="0">
                <a:solidFill>
                  <a:srgbClr val="0033B3"/>
                </a:solidFill>
                <a:effectLst/>
              </a:rPr>
              <a:t>country </a:t>
            </a:r>
            <a:r>
              <a:rPr lang="en-GB" sz="1600" dirty="0">
                <a:solidFill>
                  <a:srgbClr val="174AD4"/>
                </a:solidFill>
                <a:effectLst/>
              </a:rPr>
              <a:t>name</a:t>
            </a:r>
            <a:r>
              <a:rPr lang="en-GB" sz="1600" dirty="0">
                <a:solidFill>
                  <a:srgbClr val="067D17"/>
                </a:solidFill>
                <a:effectLst/>
              </a:rPr>
              <a:t>="Singapore"</a:t>
            </a:r>
            <a:r>
              <a:rPr lang="en-GB" sz="1600" dirty="0"/>
              <a:t>&gt;</a:t>
            </a:r>
            <a:br>
              <a:rPr lang="en-GB" sz="1600" dirty="0"/>
            </a:br>
            <a:r>
              <a:rPr lang="en-GB" sz="1600" dirty="0"/>
              <a:t>        &lt;</a:t>
            </a:r>
            <a:r>
              <a:rPr lang="en-GB" sz="1600" dirty="0">
                <a:solidFill>
                  <a:srgbClr val="0033B3"/>
                </a:solidFill>
                <a:effectLst/>
              </a:rPr>
              <a:t>rank </a:t>
            </a:r>
            <a:r>
              <a:rPr lang="en-GB" sz="1600" dirty="0">
                <a:solidFill>
                  <a:srgbClr val="174AD4"/>
                </a:solidFill>
                <a:effectLst/>
              </a:rPr>
              <a:t>updated</a:t>
            </a:r>
            <a:r>
              <a:rPr lang="en-GB" sz="1600" dirty="0">
                <a:solidFill>
                  <a:srgbClr val="067D17"/>
                </a:solidFill>
                <a:effectLst/>
              </a:rPr>
              <a:t>="yes"</a:t>
            </a:r>
            <a:r>
              <a:rPr lang="en-GB" sz="1600" dirty="0"/>
              <a:t>&gt;5&lt;/</a:t>
            </a:r>
            <a:r>
              <a:rPr lang="en-GB" sz="1600" dirty="0">
                <a:solidFill>
                  <a:srgbClr val="0033B3"/>
                </a:solidFill>
                <a:effectLst/>
              </a:rPr>
              <a:t>rank</a:t>
            </a:r>
            <a:r>
              <a:rPr lang="en-GB" sz="1600" dirty="0"/>
              <a:t>&gt;</a:t>
            </a:r>
            <a:br>
              <a:rPr lang="en-GB" sz="1600" dirty="0"/>
            </a:br>
            <a:r>
              <a:rPr lang="en-GB" sz="1600" dirty="0"/>
              <a:t>        &lt;</a:t>
            </a:r>
            <a:r>
              <a:rPr lang="en-GB" sz="1600" dirty="0">
                <a:solidFill>
                  <a:srgbClr val="0033B3"/>
                </a:solidFill>
                <a:effectLst/>
              </a:rPr>
              <a:t>year</a:t>
            </a:r>
            <a:r>
              <a:rPr lang="en-GB" sz="1600" dirty="0"/>
              <a:t>&gt;2011&lt;/</a:t>
            </a:r>
            <a:r>
              <a:rPr lang="en-GB" sz="1600" dirty="0">
                <a:solidFill>
                  <a:srgbClr val="0033B3"/>
                </a:solidFill>
                <a:effectLst/>
              </a:rPr>
              <a:t>year</a:t>
            </a:r>
            <a:r>
              <a:rPr lang="en-GB" sz="1600" dirty="0"/>
              <a:t>&gt;</a:t>
            </a:r>
            <a:br>
              <a:rPr lang="en-GB" sz="1600" dirty="0"/>
            </a:br>
            <a:r>
              <a:rPr lang="en-GB" sz="1600" dirty="0"/>
              <a:t>        &lt;</a:t>
            </a:r>
            <a:r>
              <a:rPr lang="en-GB" sz="1600" dirty="0" err="1">
                <a:solidFill>
                  <a:srgbClr val="0033B3"/>
                </a:solidFill>
                <a:effectLst/>
              </a:rPr>
              <a:t>gdppc</a:t>
            </a:r>
            <a:r>
              <a:rPr lang="en-GB" sz="1600" dirty="0"/>
              <a:t>&gt;59900&lt;/</a:t>
            </a:r>
            <a:r>
              <a:rPr lang="en-GB" sz="1600" dirty="0" err="1">
                <a:solidFill>
                  <a:srgbClr val="0033B3"/>
                </a:solidFill>
                <a:effectLst/>
              </a:rPr>
              <a:t>gdppc</a:t>
            </a:r>
            <a:r>
              <a:rPr lang="en-GB" sz="1600" dirty="0"/>
              <a:t>&gt;</a:t>
            </a:r>
            <a:br>
              <a:rPr lang="en-GB" sz="1600" dirty="0"/>
            </a:br>
            <a:r>
              <a:rPr lang="en-GB" sz="1600" dirty="0"/>
              <a:t>        &lt;</a:t>
            </a:r>
            <a:r>
              <a:rPr lang="en-GB" sz="1600" dirty="0" err="1">
                <a:solidFill>
                  <a:srgbClr val="0033B3"/>
                </a:solidFill>
                <a:effectLst/>
              </a:rPr>
              <a:t>neighbor</a:t>
            </a:r>
            <a:r>
              <a:rPr lang="en-GB" sz="1600" dirty="0">
                <a:solidFill>
                  <a:srgbClr val="0033B3"/>
                </a:solidFill>
                <a:effectLst/>
              </a:rPr>
              <a:t> </a:t>
            </a:r>
            <a:r>
              <a:rPr lang="en-GB" sz="1600" dirty="0">
                <a:solidFill>
                  <a:srgbClr val="174AD4"/>
                </a:solidFill>
                <a:effectLst/>
              </a:rPr>
              <a:t>name</a:t>
            </a:r>
            <a:r>
              <a:rPr lang="en-GB" sz="1600" dirty="0">
                <a:solidFill>
                  <a:srgbClr val="067D17"/>
                </a:solidFill>
                <a:effectLst/>
              </a:rPr>
              <a:t>="Malaysia" </a:t>
            </a:r>
            <a:r>
              <a:rPr lang="en-GB" sz="1600" dirty="0">
                <a:solidFill>
                  <a:srgbClr val="174AD4"/>
                </a:solidFill>
                <a:effectLst/>
              </a:rPr>
              <a:t>direction</a:t>
            </a:r>
            <a:r>
              <a:rPr lang="en-GB" sz="1600" dirty="0">
                <a:solidFill>
                  <a:srgbClr val="067D17"/>
                </a:solidFill>
                <a:effectLst/>
              </a:rPr>
              <a:t>="N"</a:t>
            </a:r>
            <a:r>
              <a:rPr lang="en-GB" sz="1600" dirty="0"/>
              <a:t>/&gt;</a:t>
            </a:r>
            <a:br>
              <a:rPr lang="en-GB" sz="1600" dirty="0"/>
            </a:br>
            <a:r>
              <a:rPr lang="en-GB" sz="1600" dirty="0"/>
              <a:t>    &lt;/</a:t>
            </a:r>
            <a:r>
              <a:rPr lang="en-GB" sz="1600" dirty="0">
                <a:solidFill>
                  <a:srgbClr val="0033B3"/>
                </a:solidFill>
                <a:effectLst/>
              </a:rPr>
              <a:t>country</a:t>
            </a:r>
            <a:r>
              <a:rPr lang="en-GB" sz="1600" dirty="0"/>
              <a:t>&gt;</a:t>
            </a:r>
            <a:br>
              <a:rPr lang="en-GB" sz="1600" dirty="0"/>
            </a:br>
            <a:r>
              <a:rPr lang="en-GB" sz="1600" dirty="0"/>
              <a:t>    &lt;</a:t>
            </a:r>
            <a:r>
              <a:rPr lang="en-GB" sz="1600" dirty="0">
                <a:solidFill>
                  <a:srgbClr val="0033B3"/>
                </a:solidFill>
                <a:effectLst/>
              </a:rPr>
              <a:t>country </a:t>
            </a:r>
            <a:r>
              <a:rPr lang="en-GB" sz="1600" dirty="0">
                <a:solidFill>
                  <a:srgbClr val="174AD4"/>
                </a:solidFill>
                <a:effectLst/>
              </a:rPr>
              <a:t>name</a:t>
            </a:r>
            <a:r>
              <a:rPr lang="en-GB" sz="1600" dirty="0">
                <a:solidFill>
                  <a:srgbClr val="067D17"/>
                </a:solidFill>
                <a:effectLst/>
              </a:rPr>
              <a:t>="Liechtenstein"</a:t>
            </a:r>
            <a:r>
              <a:rPr lang="en-GB" sz="1600" dirty="0"/>
              <a:t>&gt;</a:t>
            </a:r>
            <a:br>
              <a:rPr lang="en-GB" sz="1600" dirty="0"/>
            </a:br>
            <a:r>
              <a:rPr lang="en-GB" sz="1600" dirty="0"/>
              <a:t>        &lt;</a:t>
            </a:r>
            <a:r>
              <a:rPr lang="en-GB" sz="1600" dirty="0">
                <a:solidFill>
                  <a:srgbClr val="0033B3"/>
                </a:solidFill>
                <a:effectLst/>
              </a:rPr>
              <a:t>rank </a:t>
            </a:r>
            <a:r>
              <a:rPr lang="en-GB" sz="1600" dirty="0">
                <a:solidFill>
                  <a:srgbClr val="174AD4"/>
                </a:solidFill>
                <a:effectLst/>
              </a:rPr>
              <a:t>updated</a:t>
            </a:r>
            <a:r>
              <a:rPr lang="en-GB" sz="1600" dirty="0">
                <a:solidFill>
                  <a:srgbClr val="067D17"/>
                </a:solidFill>
                <a:effectLst/>
              </a:rPr>
              <a:t>="yes"</a:t>
            </a:r>
            <a:r>
              <a:rPr lang="en-GB" sz="1600" dirty="0"/>
              <a:t>&gt;2&lt;/</a:t>
            </a:r>
            <a:r>
              <a:rPr lang="en-GB" sz="1600" dirty="0">
                <a:solidFill>
                  <a:srgbClr val="0033B3"/>
                </a:solidFill>
                <a:effectLst/>
              </a:rPr>
              <a:t>rank</a:t>
            </a:r>
            <a:r>
              <a:rPr lang="en-GB" sz="1600" dirty="0"/>
              <a:t>&gt;</a:t>
            </a:r>
            <a:br>
              <a:rPr lang="en-GB" sz="1600" dirty="0"/>
            </a:br>
            <a:r>
              <a:rPr lang="en-GB" sz="1600" dirty="0"/>
              <a:t>        &lt;</a:t>
            </a:r>
            <a:r>
              <a:rPr lang="en-GB" sz="1600" dirty="0">
                <a:solidFill>
                  <a:srgbClr val="0033B3"/>
                </a:solidFill>
                <a:effectLst/>
              </a:rPr>
              <a:t>year</a:t>
            </a:r>
            <a:r>
              <a:rPr lang="en-GB" sz="1600" dirty="0"/>
              <a:t>&gt;2008&lt;/</a:t>
            </a:r>
            <a:r>
              <a:rPr lang="en-GB" sz="1600" dirty="0">
                <a:solidFill>
                  <a:srgbClr val="0033B3"/>
                </a:solidFill>
                <a:effectLst/>
              </a:rPr>
              <a:t>year</a:t>
            </a:r>
            <a:r>
              <a:rPr lang="en-GB" sz="1600" dirty="0"/>
              <a:t>&gt;</a:t>
            </a:r>
            <a:br>
              <a:rPr lang="en-GB" sz="1600" dirty="0"/>
            </a:br>
            <a:r>
              <a:rPr lang="en-GB" sz="1600" dirty="0"/>
              <a:t>        &lt;</a:t>
            </a:r>
            <a:r>
              <a:rPr lang="en-GB" sz="1600" dirty="0" err="1">
                <a:solidFill>
                  <a:srgbClr val="0033B3"/>
                </a:solidFill>
                <a:effectLst/>
              </a:rPr>
              <a:t>gdppc</a:t>
            </a:r>
            <a:r>
              <a:rPr lang="en-GB" sz="1600" dirty="0"/>
              <a:t>&gt;141100&lt;/</a:t>
            </a:r>
            <a:r>
              <a:rPr lang="en-GB" sz="1600" dirty="0" err="1">
                <a:solidFill>
                  <a:srgbClr val="0033B3"/>
                </a:solidFill>
                <a:effectLst/>
              </a:rPr>
              <a:t>gdppc</a:t>
            </a:r>
            <a:r>
              <a:rPr lang="en-GB" sz="1600" dirty="0"/>
              <a:t>&gt;</a:t>
            </a:r>
            <a:br>
              <a:rPr lang="en-GB" sz="1600" dirty="0"/>
            </a:br>
            <a:r>
              <a:rPr lang="en-GB" sz="1600" dirty="0"/>
              <a:t>        &lt;</a:t>
            </a:r>
            <a:r>
              <a:rPr lang="en-GB" sz="1600" dirty="0" err="1">
                <a:solidFill>
                  <a:srgbClr val="0033B3"/>
                </a:solidFill>
                <a:effectLst/>
              </a:rPr>
              <a:t>neighbor</a:t>
            </a:r>
            <a:r>
              <a:rPr lang="en-GB" sz="1600" dirty="0">
                <a:solidFill>
                  <a:srgbClr val="0033B3"/>
                </a:solidFill>
                <a:effectLst/>
              </a:rPr>
              <a:t> </a:t>
            </a:r>
            <a:r>
              <a:rPr lang="en-GB" sz="1600" dirty="0">
                <a:solidFill>
                  <a:srgbClr val="174AD4"/>
                </a:solidFill>
                <a:effectLst/>
              </a:rPr>
              <a:t>name</a:t>
            </a:r>
            <a:r>
              <a:rPr lang="en-GB" sz="1600" dirty="0">
                <a:solidFill>
                  <a:srgbClr val="067D17"/>
                </a:solidFill>
                <a:effectLst/>
              </a:rPr>
              <a:t>="Austria" </a:t>
            </a:r>
            <a:r>
              <a:rPr lang="en-GB" sz="1600" dirty="0">
                <a:solidFill>
                  <a:srgbClr val="174AD4"/>
                </a:solidFill>
                <a:effectLst/>
              </a:rPr>
              <a:t>direction</a:t>
            </a:r>
            <a:r>
              <a:rPr lang="en-GB" sz="1600" dirty="0">
                <a:solidFill>
                  <a:srgbClr val="067D17"/>
                </a:solidFill>
                <a:effectLst/>
              </a:rPr>
              <a:t>="E"</a:t>
            </a:r>
            <a:r>
              <a:rPr lang="en-GB" sz="1600" dirty="0"/>
              <a:t>/&gt;</a:t>
            </a:r>
            <a:br>
              <a:rPr lang="en-GB" sz="1600" dirty="0"/>
            </a:br>
            <a:r>
              <a:rPr lang="en-GB" sz="1600" dirty="0"/>
              <a:t>        &lt;</a:t>
            </a:r>
            <a:r>
              <a:rPr lang="en-GB" sz="1600" dirty="0" err="1">
                <a:solidFill>
                  <a:srgbClr val="0033B3"/>
                </a:solidFill>
                <a:effectLst/>
              </a:rPr>
              <a:t>neighbor</a:t>
            </a:r>
            <a:r>
              <a:rPr lang="en-GB" sz="1600" dirty="0">
                <a:solidFill>
                  <a:srgbClr val="0033B3"/>
                </a:solidFill>
                <a:effectLst/>
              </a:rPr>
              <a:t> </a:t>
            </a:r>
            <a:r>
              <a:rPr lang="en-GB" sz="1600" dirty="0">
                <a:solidFill>
                  <a:srgbClr val="174AD4"/>
                </a:solidFill>
                <a:effectLst/>
              </a:rPr>
              <a:t>name</a:t>
            </a:r>
            <a:r>
              <a:rPr lang="en-GB" sz="1600" dirty="0">
                <a:solidFill>
                  <a:srgbClr val="067D17"/>
                </a:solidFill>
                <a:effectLst/>
              </a:rPr>
              <a:t>="Switzerland" </a:t>
            </a:r>
            <a:r>
              <a:rPr lang="en-GB" sz="1600" dirty="0">
                <a:solidFill>
                  <a:srgbClr val="174AD4"/>
                </a:solidFill>
                <a:effectLst/>
              </a:rPr>
              <a:t>direction</a:t>
            </a:r>
            <a:r>
              <a:rPr lang="en-GB" sz="1600" dirty="0">
                <a:solidFill>
                  <a:srgbClr val="067D17"/>
                </a:solidFill>
                <a:effectLst/>
              </a:rPr>
              <a:t>="W"</a:t>
            </a:r>
            <a:r>
              <a:rPr lang="en-GB" sz="1600" dirty="0"/>
              <a:t>/&gt;</a:t>
            </a:r>
            <a:br>
              <a:rPr lang="en-GB" sz="1600" dirty="0"/>
            </a:br>
            <a:r>
              <a:rPr lang="en-GB" sz="1600" dirty="0"/>
              <a:t>    &lt;/</a:t>
            </a:r>
            <a:r>
              <a:rPr lang="en-GB" sz="1600" dirty="0">
                <a:solidFill>
                  <a:srgbClr val="0033B3"/>
                </a:solidFill>
                <a:effectLst/>
              </a:rPr>
              <a:t>country</a:t>
            </a:r>
            <a:r>
              <a:rPr lang="en-GB" sz="1600" dirty="0"/>
              <a:t>&gt;</a:t>
            </a:r>
            <a:br>
              <a:rPr lang="en-GB" sz="1600" dirty="0"/>
            </a:br>
            <a:r>
              <a:rPr lang="en-GB" sz="1600" dirty="0"/>
              <a:t>    &lt;</a:t>
            </a:r>
            <a:r>
              <a:rPr lang="en-GB" sz="1600" dirty="0">
                <a:solidFill>
                  <a:srgbClr val="0033B3"/>
                </a:solidFill>
                <a:effectLst/>
              </a:rPr>
              <a:t>country </a:t>
            </a:r>
            <a:r>
              <a:rPr lang="en-GB" sz="1600" dirty="0">
                <a:solidFill>
                  <a:srgbClr val="174AD4"/>
                </a:solidFill>
                <a:effectLst/>
              </a:rPr>
              <a:t>name</a:t>
            </a:r>
            <a:r>
              <a:rPr lang="en-GB" sz="1600" dirty="0">
                <a:solidFill>
                  <a:srgbClr val="067D17"/>
                </a:solidFill>
                <a:effectLst/>
              </a:rPr>
              <a:t>="Panama"</a:t>
            </a:r>
            <a:r>
              <a:rPr lang="en-GB" sz="1600" dirty="0"/>
              <a:t>&gt;</a:t>
            </a:r>
            <a:br>
              <a:rPr lang="en-GB" sz="1600" dirty="0"/>
            </a:br>
            <a:r>
              <a:rPr lang="en-GB" sz="1600" dirty="0"/>
              <a:t>        &lt;</a:t>
            </a:r>
            <a:r>
              <a:rPr lang="en-GB" sz="1600" dirty="0">
                <a:solidFill>
                  <a:srgbClr val="0033B3"/>
                </a:solidFill>
                <a:effectLst/>
              </a:rPr>
              <a:t>rank </a:t>
            </a:r>
            <a:r>
              <a:rPr lang="en-GB" sz="1600" dirty="0">
                <a:solidFill>
                  <a:srgbClr val="174AD4"/>
                </a:solidFill>
                <a:effectLst/>
              </a:rPr>
              <a:t>updated</a:t>
            </a:r>
            <a:r>
              <a:rPr lang="en-GB" sz="1600" dirty="0">
                <a:solidFill>
                  <a:srgbClr val="067D17"/>
                </a:solidFill>
                <a:effectLst/>
              </a:rPr>
              <a:t>="yes"</a:t>
            </a:r>
            <a:r>
              <a:rPr lang="en-GB" sz="1600" dirty="0"/>
              <a:t>&gt;69&lt;/</a:t>
            </a:r>
            <a:r>
              <a:rPr lang="en-GB" sz="1600" dirty="0">
                <a:solidFill>
                  <a:srgbClr val="0033B3"/>
                </a:solidFill>
                <a:effectLst/>
              </a:rPr>
              <a:t>rank</a:t>
            </a:r>
            <a:r>
              <a:rPr lang="en-GB" sz="1600" dirty="0"/>
              <a:t>&gt;</a:t>
            </a:r>
            <a:br>
              <a:rPr lang="en-GB" sz="1600" dirty="0"/>
            </a:br>
            <a:r>
              <a:rPr lang="en-GB" sz="1600" dirty="0"/>
              <a:t>        &lt;</a:t>
            </a:r>
            <a:r>
              <a:rPr lang="en-GB" sz="1600" dirty="0">
                <a:solidFill>
                  <a:srgbClr val="0033B3"/>
                </a:solidFill>
                <a:effectLst/>
              </a:rPr>
              <a:t>year</a:t>
            </a:r>
            <a:r>
              <a:rPr lang="en-GB" sz="1600" dirty="0"/>
              <a:t>&gt;2011&lt;/</a:t>
            </a:r>
            <a:r>
              <a:rPr lang="en-GB" sz="1600" dirty="0">
                <a:solidFill>
                  <a:srgbClr val="0033B3"/>
                </a:solidFill>
                <a:effectLst/>
              </a:rPr>
              <a:t>year</a:t>
            </a:r>
            <a:r>
              <a:rPr lang="en-GB" sz="1600" dirty="0"/>
              <a:t>&gt;</a:t>
            </a:r>
            <a:br>
              <a:rPr lang="en-GB" sz="1600" dirty="0"/>
            </a:br>
            <a:r>
              <a:rPr lang="en-GB" sz="1600" dirty="0"/>
              <a:t>        &lt;</a:t>
            </a:r>
            <a:r>
              <a:rPr lang="en-GB" sz="1600" dirty="0" err="1">
                <a:solidFill>
                  <a:srgbClr val="0033B3"/>
                </a:solidFill>
                <a:effectLst/>
              </a:rPr>
              <a:t>gdppc</a:t>
            </a:r>
            <a:r>
              <a:rPr lang="en-GB" sz="1600" dirty="0"/>
              <a:t>&gt;13600&lt;/</a:t>
            </a:r>
            <a:r>
              <a:rPr lang="en-GB" sz="1600" dirty="0" err="1">
                <a:solidFill>
                  <a:srgbClr val="0033B3"/>
                </a:solidFill>
                <a:effectLst/>
              </a:rPr>
              <a:t>gdppc</a:t>
            </a:r>
            <a:r>
              <a:rPr lang="en-GB" sz="1600" dirty="0"/>
              <a:t>&gt;</a:t>
            </a:r>
            <a:br>
              <a:rPr lang="en-GB" sz="1600" dirty="0"/>
            </a:br>
            <a:r>
              <a:rPr lang="en-GB" sz="1600" dirty="0"/>
              <a:t>        &lt;</a:t>
            </a:r>
            <a:r>
              <a:rPr lang="en-GB" sz="1600" dirty="0" err="1">
                <a:solidFill>
                  <a:srgbClr val="0033B3"/>
                </a:solidFill>
                <a:effectLst/>
              </a:rPr>
              <a:t>neighbor</a:t>
            </a:r>
            <a:r>
              <a:rPr lang="en-GB" sz="1600" dirty="0">
                <a:solidFill>
                  <a:srgbClr val="0033B3"/>
                </a:solidFill>
                <a:effectLst/>
              </a:rPr>
              <a:t> </a:t>
            </a:r>
            <a:r>
              <a:rPr lang="en-GB" sz="1600" dirty="0">
                <a:solidFill>
                  <a:srgbClr val="174AD4"/>
                </a:solidFill>
                <a:effectLst/>
              </a:rPr>
              <a:t>name</a:t>
            </a:r>
            <a:r>
              <a:rPr lang="en-GB" sz="1600" dirty="0">
                <a:solidFill>
                  <a:srgbClr val="067D17"/>
                </a:solidFill>
                <a:effectLst/>
              </a:rPr>
              <a:t>="Costa Rica" </a:t>
            </a:r>
            <a:r>
              <a:rPr lang="en-GB" sz="1600" dirty="0">
                <a:solidFill>
                  <a:srgbClr val="174AD4"/>
                </a:solidFill>
                <a:effectLst/>
              </a:rPr>
              <a:t>direction</a:t>
            </a:r>
            <a:r>
              <a:rPr lang="en-GB" sz="1600" dirty="0">
                <a:solidFill>
                  <a:srgbClr val="067D17"/>
                </a:solidFill>
                <a:effectLst/>
              </a:rPr>
              <a:t>="W"</a:t>
            </a:r>
            <a:r>
              <a:rPr lang="en-GB" sz="1600" dirty="0"/>
              <a:t>/&gt;</a:t>
            </a:r>
            <a:br>
              <a:rPr lang="en-GB" sz="1600" dirty="0"/>
            </a:br>
            <a:r>
              <a:rPr lang="en-GB" sz="1600" dirty="0"/>
              <a:t>        &lt;</a:t>
            </a:r>
            <a:r>
              <a:rPr lang="en-GB" sz="1600" dirty="0" err="1">
                <a:solidFill>
                  <a:srgbClr val="0033B3"/>
                </a:solidFill>
                <a:effectLst/>
              </a:rPr>
              <a:t>neighbor</a:t>
            </a:r>
            <a:r>
              <a:rPr lang="en-GB" sz="1600" dirty="0">
                <a:solidFill>
                  <a:srgbClr val="0033B3"/>
                </a:solidFill>
                <a:effectLst/>
              </a:rPr>
              <a:t> </a:t>
            </a:r>
            <a:r>
              <a:rPr lang="en-GB" sz="1600" dirty="0">
                <a:solidFill>
                  <a:srgbClr val="174AD4"/>
                </a:solidFill>
                <a:effectLst/>
              </a:rPr>
              <a:t>name</a:t>
            </a:r>
            <a:r>
              <a:rPr lang="en-GB" sz="1600" dirty="0">
                <a:solidFill>
                  <a:srgbClr val="067D17"/>
                </a:solidFill>
                <a:effectLst/>
              </a:rPr>
              <a:t>="Colombia" </a:t>
            </a:r>
            <a:r>
              <a:rPr lang="en-GB" sz="1600" dirty="0">
                <a:solidFill>
                  <a:srgbClr val="174AD4"/>
                </a:solidFill>
                <a:effectLst/>
              </a:rPr>
              <a:t>direction</a:t>
            </a:r>
            <a:r>
              <a:rPr lang="en-GB" sz="1600" dirty="0">
                <a:solidFill>
                  <a:srgbClr val="067D17"/>
                </a:solidFill>
                <a:effectLst/>
              </a:rPr>
              <a:t>="E"</a:t>
            </a:r>
            <a:r>
              <a:rPr lang="en-GB" sz="1600" dirty="0"/>
              <a:t>/&gt;</a:t>
            </a:r>
            <a:br>
              <a:rPr lang="en-GB" sz="1600" dirty="0"/>
            </a:br>
            <a:r>
              <a:rPr lang="en-GB" sz="1600" dirty="0"/>
              <a:t>    &lt;/</a:t>
            </a:r>
            <a:r>
              <a:rPr lang="en-GB" sz="1600" dirty="0">
                <a:solidFill>
                  <a:srgbClr val="0033B3"/>
                </a:solidFill>
                <a:effectLst/>
              </a:rPr>
              <a:t>country</a:t>
            </a:r>
            <a:r>
              <a:rPr lang="en-GB" sz="1600" dirty="0"/>
              <a:t>&gt;</a:t>
            </a:r>
            <a:br>
              <a:rPr lang="en-GB" sz="1600" dirty="0"/>
            </a:br>
            <a:r>
              <a:rPr lang="en-GB" sz="1600" dirty="0"/>
              <a:t>&lt;/</a:t>
            </a:r>
            <a:r>
              <a:rPr lang="en-GB" sz="1600" dirty="0">
                <a:solidFill>
                  <a:srgbClr val="0033B3"/>
                </a:solidFill>
                <a:effectLst/>
              </a:rPr>
              <a:t>data</a:t>
            </a:r>
            <a:r>
              <a:rPr lang="en-GB" sz="1600" dirty="0"/>
              <a:t>&gt;</a:t>
            </a:r>
            <a:endParaRPr lang="en-CH" sz="1600" dirty="0"/>
          </a:p>
        </p:txBody>
      </p:sp>
    </p:spTree>
    <p:extLst>
      <p:ext uri="{BB962C8B-B14F-4D97-AF65-F5344CB8AC3E}">
        <p14:creationId xmlns:p14="http://schemas.microsoft.com/office/powerpoint/2010/main" val="2824841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D9C7E-CB3B-5543-9A0C-7D7161817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H" dirty="0"/>
              <a:t>File content</a:t>
            </a:r>
            <a:endParaRPr lang="en-CH" dirty="0">
              <a:ea typeface="CMU Serif Roman" panose="02000603000000000000" pitchFamily="2" charset="0"/>
              <a:cs typeface="CMU Serif Roman" panose="02000603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17D21-3B27-BC4D-8066-976E6A9FB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CH" dirty="0">
              <a:ea typeface="CMU Serif Roman" panose="02000603000000000000" pitchFamily="2" charset="0"/>
              <a:cs typeface="CMU Serif Roman" panose="02000603000000000000" pitchFamily="2" charset="0"/>
            </a:endParaRPr>
          </a:p>
          <a:p>
            <a:pPr marL="0" indent="0">
              <a:buNone/>
            </a:pPr>
            <a:r>
              <a:rPr lang="en-CH" sz="2600" dirty="0">
                <a:solidFill>
                  <a:srgbClr val="0070C0"/>
                </a:solidFill>
              </a:rPr>
              <a:t>Text File </a:t>
            </a:r>
          </a:p>
          <a:p>
            <a:pPr marL="457200" lvl="1" indent="0">
              <a:buNone/>
            </a:pPr>
            <a:r>
              <a:rPr lang="en-CH" dirty="0"/>
              <a:t>a sequence of bytes that represent characters in some character encoding</a:t>
            </a:r>
          </a:p>
          <a:p>
            <a:pPr lvl="2"/>
            <a:r>
              <a:rPr lang="en-CH" dirty="0"/>
              <a:t>ASCII, ISO 8859-1, UTF-8, UTF-16, etc.</a:t>
            </a:r>
          </a:p>
          <a:p>
            <a:pPr marL="457200" lvl="1" indent="0">
              <a:buNone/>
            </a:pPr>
            <a:r>
              <a:rPr lang="en-CH" dirty="0"/>
              <a:t>can be displayed and modified with a text editor (NotePad, TextEdit, vi, nano, Atom, …)</a:t>
            </a:r>
          </a:p>
          <a:p>
            <a:pPr lvl="2"/>
            <a:endParaRPr lang="en-CH" dirty="0"/>
          </a:p>
          <a:p>
            <a:pPr marL="0" indent="0">
              <a:buNone/>
            </a:pPr>
            <a:r>
              <a:rPr lang="en-CH" sz="2600" dirty="0">
                <a:solidFill>
                  <a:srgbClr val="0070C0"/>
                </a:solidFill>
              </a:rPr>
              <a:t>Binary File ≡ not a text file</a:t>
            </a:r>
          </a:p>
          <a:p>
            <a:pPr lvl="1"/>
            <a:r>
              <a:rPr lang="en-CH" dirty="0"/>
              <a:t>image file -- represent pixel colors (JPEG, TIFF, PNG, … )</a:t>
            </a:r>
          </a:p>
          <a:p>
            <a:pPr lvl="1"/>
            <a:r>
              <a:rPr lang="en-CH" dirty="0"/>
              <a:t>sound file – represent sound waves</a:t>
            </a:r>
          </a:p>
          <a:p>
            <a:pPr lvl="1"/>
            <a:r>
              <a:rPr lang="en-CH" dirty="0"/>
              <a:t>formatted document -- represent a text + images + layout + formatting (PDF, DOCX, ODF, … )</a:t>
            </a:r>
          </a:p>
          <a:p>
            <a:pPr lvl="1"/>
            <a:r>
              <a:rPr lang="en-CH" dirty="0"/>
              <a:t>…</a:t>
            </a:r>
          </a:p>
          <a:p>
            <a:pPr lvl="2"/>
            <a:endParaRPr lang="en-CH" dirty="0">
              <a:ea typeface="CMU Serif Roman" panose="02000603000000000000" pitchFamily="2" charset="0"/>
              <a:cs typeface="CMU Serif Roman" panose="02000603000000000000" pitchFamily="2" charset="0"/>
            </a:endParaRPr>
          </a:p>
          <a:p>
            <a:pPr marL="457200" lvl="1" indent="0">
              <a:buNone/>
            </a:pPr>
            <a:r>
              <a:rPr lang="en-CH" dirty="0">
                <a:ea typeface="CMU Serif Roman" panose="02000603000000000000" pitchFamily="2" charset="0"/>
                <a:cs typeface="CMU Serif Roman" panose="02000603000000000000" pitchFamily="2" charset="0"/>
              </a:rPr>
              <a:t>require specific applications for viewing and editing</a:t>
            </a:r>
          </a:p>
          <a:p>
            <a:pPr lvl="2"/>
            <a:endParaRPr lang="en-CH" dirty="0"/>
          </a:p>
          <a:p>
            <a:pPr lvl="1"/>
            <a:endParaRPr lang="en-CH" dirty="0">
              <a:ea typeface="CMU Serif Roman" panose="02000603000000000000" pitchFamily="2" charset="0"/>
              <a:cs typeface="CMU Serif Roman" panose="02000603000000000000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5FA3E-6B9A-7147-A349-0490080C8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53A0E-4CF4-3444-A650-1B8666BEF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58A75-C720-9545-B620-EE19B4B6E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90568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7E129-04F9-6F42-8FDA-24606E4FF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Text file encodings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06253-7BE2-6741-BFD9-E347C7EA5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41597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UTF-8 Encoding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CH" sz="1800" dirty="0">
                <a:latin typeface="LM Mono 10" pitchFamily="49" charset="77"/>
              </a:rPr>
              <a:t>01010000 01110010 01101111 01110100 11000011 10101001 01100111 11000011 10101001 00001010</a:t>
            </a:r>
          </a:p>
          <a:p>
            <a:pPr marL="0" indent="0">
              <a:buNone/>
            </a:pPr>
            <a:r>
              <a:rPr lang="en-CH" sz="1800" dirty="0">
                <a:latin typeface="LM Mono 10" pitchFamily="49" charset="77"/>
              </a:rPr>
              <a:t>    P        r        o        t            é            g             é           &lt;LF&gt;</a:t>
            </a:r>
          </a:p>
          <a:p>
            <a:pPr marL="0" indent="0">
              <a:buNone/>
            </a:pPr>
            <a:endParaRPr lang="en-CH" sz="1800" dirty="0">
              <a:latin typeface="LM Mono 10" pitchFamily="49" charset="77"/>
            </a:endParaRPr>
          </a:p>
          <a:p>
            <a:pPr marL="0" indent="0">
              <a:buNone/>
            </a:pPr>
            <a:endParaRPr lang="en-CH" sz="1800" dirty="0">
              <a:latin typeface="LM Mono 10" pitchFamily="49" charset="77"/>
            </a:endParaRPr>
          </a:p>
          <a:p>
            <a:pPr marL="0" indent="0">
              <a:buNone/>
            </a:pPr>
            <a:r>
              <a:rPr lang="en-CH" b="1" dirty="0">
                <a:solidFill>
                  <a:srgbClr val="0070C0"/>
                </a:solidFill>
              </a:rPr>
              <a:t>ISO 8859-1 Encoding</a:t>
            </a:r>
          </a:p>
          <a:p>
            <a:pPr marL="0" indent="0">
              <a:buNone/>
            </a:pPr>
            <a:endParaRPr lang="en-CH" dirty="0"/>
          </a:p>
          <a:p>
            <a:pPr marL="0" indent="0">
              <a:buNone/>
            </a:pPr>
            <a:r>
              <a:rPr lang="en-CH" sz="1800" dirty="0">
                <a:latin typeface="LM Mono 10" pitchFamily="49" charset="77"/>
              </a:rPr>
              <a:t>01010000 01110010 01101111 01110100 11101001 01100111 11101001 00001010 </a:t>
            </a:r>
          </a:p>
          <a:p>
            <a:pPr marL="0" indent="0">
              <a:buNone/>
            </a:pPr>
            <a:r>
              <a:rPr lang="en-CH" sz="1800" dirty="0">
                <a:latin typeface="LM Mono 10" pitchFamily="49" charset="77"/>
              </a:rPr>
              <a:t>    P        r        o        t        é       g         é      &lt;LF&gt;</a:t>
            </a:r>
          </a:p>
          <a:p>
            <a:pPr marL="0" indent="0">
              <a:buNone/>
            </a:pPr>
            <a:endParaRPr lang="en-CH" sz="1800" dirty="0">
              <a:latin typeface="LM Mono 10" pitchFamily="49" charset="77"/>
            </a:endParaRPr>
          </a:p>
          <a:p>
            <a:pPr marL="0" indent="0">
              <a:buNone/>
            </a:pPr>
            <a:endParaRPr lang="en-CH" sz="1800" dirty="0">
              <a:latin typeface="LM Mono 10" pitchFamily="49" charset="77"/>
            </a:endParaRPr>
          </a:p>
          <a:p>
            <a:pPr marL="0" indent="0">
              <a:buNone/>
            </a:pPr>
            <a:endParaRPr lang="en-CH" dirty="0">
              <a:latin typeface="LM Mono 10" pitchFamily="49" charset="77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DEFF1-A3EC-0F4F-820D-9DC920A6B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200E3-AA1C-BB48-954C-8F8E87826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3B483-0B8E-3C4E-962D-1DCB3DD6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32489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4226D-6403-BD48-AEB3-039A84E29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H" dirty="0"/>
              <a:t>Text file formats</a:t>
            </a:r>
            <a:br>
              <a:rPr lang="en-CH" dirty="0"/>
            </a:b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359DF-5FAE-174E-8577-6D1EB000B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261"/>
            <a:ext cx="10515600" cy="47417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H" sz="2400" dirty="0"/>
              <a:t>A way to represent things in a text file</a:t>
            </a:r>
          </a:p>
          <a:p>
            <a:pPr marL="0" indent="0">
              <a:buNone/>
            </a:pPr>
            <a:endParaRPr lang="en-CH" sz="2400" dirty="0"/>
          </a:p>
          <a:p>
            <a:pPr marL="2679700" indent="-2679700">
              <a:buNone/>
            </a:pPr>
            <a:r>
              <a:rPr lang="en-CH" sz="2400" b="1" dirty="0">
                <a:solidFill>
                  <a:srgbClr val="0070C0"/>
                </a:solidFill>
              </a:rPr>
              <a:t>Plain text	</a:t>
            </a:r>
            <a:r>
              <a:rPr lang="en-CH" sz="2400" dirty="0"/>
              <a:t>made of lines</a:t>
            </a:r>
          </a:p>
          <a:p>
            <a:pPr marL="2679700" indent="-2679700">
              <a:buNone/>
            </a:pPr>
            <a:r>
              <a:rPr lang="en-CH" sz="2400" dirty="0"/>
              <a:t>	special characters mark the end of a line (</a:t>
            </a:r>
            <a:r>
              <a:rPr lang="en-CH" sz="2400" dirty="0">
                <a:latin typeface="LM Mono 10" pitchFamily="49" charset="77"/>
              </a:rPr>
              <a:t>&lt;CR&gt;</a:t>
            </a:r>
            <a:r>
              <a:rPr lang="en-CH" sz="2400" dirty="0"/>
              <a:t>, </a:t>
            </a:r>
            <a:r>
              <a:rPr lang="en-CH" sz="2400" dirty="0">
                <a:latin typeface="LM Mono 10" pitchFamily="49" charset="77"/>
              </a:rPr>
              <a:t>&lt;LF&gt;</a:t>
            </a:r>
            <a:r>
              <a:rPr lang="en-CH" sz="2400" dirty="0"/>
              <a:t>, </a:t>
            </a:r>
            <a:r>
              <a:rPr lang="en-CH" sz="2400" dirty="0">
                <a:latin typeface="LM Mono 10" pitchFamily="49" charset="77"/>
              </a:rPr>
              <a:t>&lt;CR&gt;&lt;LF&gt;</a:t>
            </a:r>
            <a:r>
              <a:rPr lang="en-CH" sz="2400" dirty="0"/>
              <a:t>, other)</a:t>
            </a:r>
          </a:p>
          <a:p>
            <a:pPr marL="2679700" indent="-2679700">
              <a:buNone/>
            </a:pPr>
            <a:endParaRPr lang="en-CH" sz="2400" dirty="0">
              <a:solidFill>
                <a:srgbClr val="0070C0"/>
              </a:solidFill>
            </a:endParaRPr>
          </a:p>
          <a:p>
            <a:pPr marL="2679700" indent="-2679700">
              <a:buNone/>
            </a:pPr>
            <a:r>
              <a:rPr lang="en-CH" sz="2400" b="1" dirty="0">
                <a:solidFill>
                  <a:srgbClr val="0070C0"/>
                </a:solidFill>
              </a:rPr>
              <a:t>Data Formats	</a:t>
            </a:r>
            <a:r>
              <a:rPr lang="en-CH" sz="2400" dirty="0"/>
              <a:t>representations for structured data </a:t>
            </a:r>
          </a:p>
          <a:p>
            <a:pPr marL="2679700" indent="-2679700">
              <a:buNone/>
            </a:pPr>
            <a:r>
              <a:rPr lang="en-CH" sz="2400" dirty="0"/>
              <a:t>	CSV, JSON, XML, GML, graphml, RDF/turtle, …</a:t>
            </a:r>
          </a:p>
          <a:p>
            <a:pPr marL="2679700" lvl="1" indent="-2679700"/>
            <a:endParaRPr lang="en-CH" sz="2400" dirty="0"/>
          </a:p>
          <a:p>
            <a:pPr marL="2679700" indent="-2679700">
              <a:buNone/>
            </a:pPr>
            <a:r>
              <a:rPr lang="en-CH" sz="2400" b="1" dirty="0">
                <a:solidFill>
                  <a:srgbClr val="0070C0"/>
                </a:solidFill>
              </a:rPr>
              <a:t>Markup Formats	</a:t>
            </a:r>
            <a:r>
              <a:rPr lang="en-CH" sz="2400" dirty="0"/>
              <a:t>representations for structured (multimedia) documents </a:t>
            </a:r>
          </a:p>
          <a:p>
            <a:pPr marL="2679700" indent="-2679700">
              <a:buNone/>
            </a:pPr>
            <a:r>
              <a:rPr lang="en-CH" sz="2400" dirty="0"/>
              <a:t>	LaTeX, XML, Markdown, …</a:t>
            </a:r>
          </a:p>
          <a:p>
            <a:endParaRPr lang="en-CH" dirty="0"/>
          </a:p>
          <a:p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02444-3749-904D-AFD7-D1AD63323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F224C-28C9-2E48-8A69-A1B7A014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DB588-2BB2-BA4E-B6CE-8636D572B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6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07934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F773A-B31C-084F-8A8B-EE2DB1712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Reading and Writing Text Files: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915E1-D5DC-3C40-9E8F-0A14B37A9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44700" indent="-2044700">
              <a:buNone/>
            </a:pPr>
            <a:r>
              <a:rPr lang="en-CH" sz="2400" b="1" dirty="0">
                <a:solidFill>
                  <a:srgbClr val="002060"/>
                </a:solidFill>
              </a:rPr>
              <a:t>Open</a:t>
            </a:r>
          </a:p>
          <a:p>
            <a:pPr marL="914400" lvl="3" indent="0">
              <a:buNone/>
            </a:pPr>
            <a:r>
              <a:rPr lang="en-CH" sz="2200" dirty="0"/>
              <a:t>provide filepath, encoding, access mode, etc.</a:t>
            </a:r>
          </a:p>
          <a:p>
            <a:pPr marL="914400" lvl="3" indent="0">
              <a:buNone/>
            </a:pPr>
            <a:r>
              <a:rPr lang="en-CH" sz="2200" dirty="0"/>
              <a:t>receive a File object</a:t>
            </a:r>
          </a:p>
          <a:p>
            <a:pPr marL="2044700" indent="-2044700">
              <a:buNone/>
            </a:pPr>
            <a:endParaRPr lang="en-CH" sz="2200" dirty="0"/>
          </a:p>
          <a:p>
            <a:pPr marL="2044700" indent="-2044700">
              <a:buNone/>
            </a:pPr>
            <a:r>
              <a:rPr lang="en-CH" sz="2400" b="1" dirty="0">
                <a:solidFill>
                  <a:srgbClr val="002060"/>
                </a:solidFill>
              </a:rPr>
              <a:t>Read/Write</a:t>
            </a:r>
          </a:p>
          <a:p>
            <a:pPr marL="0" lvl="1" indent="0">
              <a:buNone/>
            </a:pPr>
            <a:r>
              <a:rPr lang="en-CH" sz="2200" dirty="0"/>
              <a:t>	operations to read/write characters or lines</a:t>
            </a:r>
          </a:p>
          <a:p>
            <a:pPr marL="2044700" lvl="1" indent="-2044700"/>
            <a:endParaRPr lang="en-CH" sz="2200" dirty="0"/>
          </a:p>
          <a:p>
            <a:pPr marL="2044700" indent="-2044700">
              <a:buNone/>
            </a:pPr>
            <a:r>
              <a:rPr lang="en-CH" sz="2400" b="1" dirty="0">
                <a:solidFill>
                  <a:srgbClr val="002060"/>
                </a:solidFill>
              </a:rPr>
              <a:t>Close</a:t>
            </a:r>
          </a:p>
          <a:p>
            <a:pPr marL="0" lvl="1" indent="0">
              <a:buNone/>
            </a:pPr>
            <a:r>
              <a:rPr lang="en-CH" dirty="0"/>
              <a:t>	release the objects used to access the file</a:t>
            </a:r>
          </a:p>
          <a:p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6BE49-7B60-4345-8D7D-FBD50CC5A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30637-44C8-D04F-89D7-B6644F3B1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5932F-7B88-9941-81D8-E7678FB39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7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821667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F773A-B31C-084F-8A8B-EE2DB1712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Reading Text Files 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915E1-D5DC-3C40-9E8F-0A14B37A9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H" b="1" dirty="0">
                <a:solidFill>
                  <a:srgbClr val="0070C0"/>
                </a:solidFill>
              </a:rPr>
              <a:t>Opening</a:t>
            </a:r>
          </a:p>
          <a:p>
            <a:pPr marL="457200" lvl="1" indent="0">
              <a:buNone/>
            </a:pPr>
            <a:r>
              <a:rPr lang="en-CH" dirty="0">
                <a:latin typeface="LM Mono 10" pitchFamily="49" charset="77"/>
              </a:rPr>
              <a:t>f = open(filepath, 'r')</a:t>
            </a:r>
          </a:p>
          <a:p>
            <a:pPr marL="457200" lvl="1" indent="0">
              <a:buNone/>
            </a:pPr>
            <a:r>
              <a:rPr lang="en-CH" dirty="0">
                <a:latin typeface="LM Mono 10" pitchFamily="49" charset="77"/>
              </a:rPr>
              <a:t>f = open(filepath, 'r', encoding='utf8') </a:t>
            </a:r>
            <a:r>
              <a:rPr lang="en-CH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# specify the encoding</a:t>
            </a:r>
          </a:p>
          <a:p>
            <a:endParaRPr lang="en-CH" dirty="0"/>
          </a:p>
          <a:p>
            <a:pPr marL="0" indent="0">
              <a:buNone/>
            </a:pPr>
            <a:r>
              <a:rPr lang="en-CH" b="1" dirty="0">
                <a:solidFill>
                  <a:srgbClr val="0070C0"/>
                </a:solidFill>
              </a:rPr>
              <a:t>Reading</a:t>
            </a:r>
            <a:r>
              <a:rPr lang="en-CH" dirty="0">
                <a:solidFill>
                  <a:srgbClr val="208BF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CH" dirty="0"/>
              <a:t>the whole file in one big string: 			</a:t>
            </a:r>
            <a:r>
              <a:rPr lang="en-CH" dirty="0">
                <a:solidFill>
                  <a:srgbClr val="7030A0"/>
                </a:solidFill>
                <a:latin typeface="LM Mono 10" pitchFamily="49" charset="77"/>
              </a:rPr>
              <a:t>f.read()</a:t>
            </a:r>
            <a:endParaRPr lang="en-CH" dirty="0"/>
          </a:p>
          <a:p>
            <a:pPr marL="457200" lvl="1" indent="0">
              <a:buNone/>
            </a:pPr>
            <a:r>
              <a:rPr lang="en-CH" b="1" dirty="0">
                <a:solidFill>
                  <a:srgbClr val="0070C0"/>
                </a:solidFill>
              </a:rPr>
              <a:t>or</a:t>
            </a:r>
            <a:r>
              <a:rPr lang="en-CH" dirty="0"/>
              <a:t> the whole file in a list of string (one per line):</a:t>
            </a:r>
            <a:r>
              <a:rPr lang="en-CH" dirty="0">
                <a:latin typeface="LM Mono 10" pitchFamily="49" charset="77"/>
              </a:rPr>
              <a:t>	</a:t>
            </a:r>
            <a:r>
              <a:rPr lang="en-CH" dirty="0">
                <a:solidFill>
                  <a:srgbClr val="7030A0"/>
                </a:solidFill>
                <a:latin typeface="LM Mono 10" pitchFamily="49" charset="77"/>
              </a:rPr>
              <a:t>f.readlines()</a:t>
            </a:r>
            <a:endParaRPr lang="en-CH" dirty="0"/>
          </a:p>
          <a:p>
            <a:pPr marL="457200" lvl="1" indent="0">
              <a:buNone/>
            </a:pPr>
            <a:r>
              <a:rPr lang="en-CH" b="1" dirty="0">
                <a:solidFill>
                  <a:srgbClr val="0070C0"/>
                </a:solidFill>
              </a:rPr>
              <a:t>or</a:t>
            </a:r>
            <a:r>
              <a:rPr lang="en-CH" dirty="0"/>
              <a:t> line by line reading				</a:t>
            </a:r>
            <a:r>
              <a:rPr lang="en-CH" dirty="0">
                <a:solidFill>
                  <a:srgbClr val="0070C0"/>
                </a:solidFill>
                <a:latin typeface="LM Mono 10" pitchFamily="49" charset="77"/>
              </a:rPr>
              <a:t>for</a:t>
            </a:r>
            <a:r>
              <a:rPr lang="en-CH" dirty="0">
                <a:solidFill>
                  <a:srgbClr val="7030A0"/>
                </a:solidFill>
                <a:latin typeface="LM Mono 10" pitchFamily="49" charset="77"/>
              </a:rPr>
              <a:t> line in f : . . .</a:t>
            </a:r>
          </a:p>
          <a:p>
            <a:pPr marL="1371600" lvl="3" indent="0">
              <a:buNone/>
            </a:pPr>
            <a:r>
              <a:rPr lang="en-CH" dirty="0">
                <a:latin typeface="LM Mono 10" pitchFamily="49" charset="77"/>
              </a:rPr>
              <a:t>						    </a:t>
            </a:r>
            <a:endParaRPr lang="en-CH" dirty="0">
              <a:solidFill>
                <a:schemeClr val="bg1">
                  <a:lumMod val="50000"/>
                </a:schemeClr>
              </a:solidFill>
              <a:latin typeface="LM Mono 10" pitchFamily="49" charset="77"/>
            </a:endParaRPr>
          </a:p>
          <a:p>
            <a:pPr marL="0" indent="0">
              <a:buNone/>
            </a:pPr>
            <a:r>
              <a:rPr lang="en-CH" b="1" dirty="0">
                <a:solidFill>
                  <a:srgbClr val="0070C0"/>
                </a:solidFill>
              </a:rPr>
              <a:t>Closing</a:t>
            </a:r>
          </a:p>
          <a:p>
            <a:pPr marL="457200" lvl="1" indent="0">
              <a:buNone/>
            </a:pPr>
            <a:r>
              <a:rPr lang="en-CH" dirty="0">
                <a:latin typeface="LM Mono 10" pitchFamily="49" charset="77"/>
              </a:rPr>
              <a:t>f.close()</a:t>
            </a:r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6BE56-96EA-864A-9C09-342386FDF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55B43-328B-7743-AA35-078B99D44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10FB7-C55E-694A-82E5-EE2D494C6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8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274788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401BD-B630-514E-B55D-9481D6327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EA1F1-E4DA-0649-88D6-39F1A2E0B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33463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f = </a:t>
            </a:r>
            <a:r>
              <a:rPr lang="en-GB" dirty="0">
                <a:solidFill>
                  <a:srgbClr val="C00000"/>
                </a:solidFill>
                <a:latin typeface="LM Mono 10" pitchFamily="49" charset="77"/>
              </a:rPr>
              <a:t>open</a:t>
            </a:r>
            <a:r>
              <a:rPr lang="en-GB" dirty="0">
                <a:latin typeface="LM Mono 10" pitchFamily="49" charset="77"/>
              </a:rPr>
              <a:t>('example1.txt')</a:t>
            </a:r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content = </a:t>
            </a:r>
            <a:r>
              <a:rPr lang="en-GB" dirty="0" err="1">
                <a:latin typeface="LM Mono 10" pitchFamily="49" charset="77"/>
              </a:rPr>
              <a:t>f.</a:t>
            </a:r>
            <a:r>
              <a:rPr lang="en-GB" dirty="0" err="1">
                <a:solidFill>
                  <a:srgbClr val="C00000"/>
                </a:solidFill>
                <a:latin typeface="LM Mono 10" pitchFamily="49" charset="77"/>
              </a:rPr>
              <a:t>read</a:t>
            </a:r>
            <a:r>
              <a:rPr lang="en-GB" dirty="0">
                <a:latin typeface="LM Mono 10" pitchFamily="49" charset="77"/>
              </a:rPr>
              <a:t>()</a:t>
            </a: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  <a:latin typeface="LM Mono 10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⇒ content ='the first line\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nthe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 second one\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nlast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 line\n'</a:t>
            </a:r>
          </a:p>
          <a:p>
            <a:pPr marL="0" indent="0">
              <a:buNone/>
            </a:pPr>
            <a:endParaRPr lang="en-CH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f = </a:t>
            </a:r>
            <a:r>
              <a:rPr lang="en-GB" dirty="0">
                <a:solidFill>
                  <a:srgbClr val="C00000"/>
                </a:solidFill>
                <a:latin typeface="LM Mono 10" pitchFamily="49" charset="77"/>
              </a:rPr>
              <a:t>open</a:t>
            </a:r>
            <a:r>
              <a:rPr lang="en-GB" dirty="0">
                <a:latin typeface="LM Mono 10" pitchFamily="49" charset="77"/>
              </a:rPr>
              <a:t>('example1.txt')</a:t>
            </a:r>
          </a:p>
          <a:p>
            <a:pPr marL="0" indent="0">
              <a:buNone/>
            </a:pPr>
            <a:r>
              <a:rPr lang="en-GB" dirty="0">
                <a:latin typeface="LM Mono 10" pitchFamily="49" charset="77"/>
              </a:rPr>
              <a:t>content = </a:t>
            </a:r>
            <a:r>
              <a:rPr lang="en-GB" dirty="0" err="1">
                <a:latin typeface="LM Mono 10" pitchFamily="49" charset="77"/>
              </a:rPr>
              <a:t>f.</a:t>
            </a:r>
            <a:r>
              <a:rPr lang="en-GB" dirty="0" err="1">
                <a:solidFill>
                  <a:srgbClr val="C00000"/>
                </a:solidFill>
                <a:latin typeface="LM Mono 10" pitchFamily="49" charset="77"/>
              </a:rPr>
              <a:t>readlines</a:t>
            </a:r>
            <a:r>
              <a:rPr lang="en-GB" dirty="0">
                <a:latin typeface="LM Mono 10" pitchFamily="49" charset="77"/>
              </a:rPr>
              <a:t>()</a:t>
            </a:r>
          </a:p>
          <a:p>
            <a:pPr marL="0" indent="0">
              <a:buNone/>
            </a:pPr>
            <a:endParaRPr lang="en-GB" dirty="0">
              <a:latin typeface="LM Mono 10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LM Mono 10" pitchFamily="49" charset="77"/>
              </a:rPr>
              <a:t>⇒ content = ['the first line\n', 'the second one\n', 'last line\n']</a:t>
            </a:r>
          </a:p>
          <a:p>
            <a:pPr marL="0" indent="0">
              <a:buNone/>
            </a:pPr>
            <a:endParaRPr lang="en-CH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8BF36A-1D88-C041-82BB-D64D4C7BA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0763" y="970757"/>
            <a:ext cx="3390900" cy="1574800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29E299A-4D39-B741-BE80-14624596130D}"/>
              </a:ext>
            </a:extLst>
          </p:cNvPr>
          <p:cNvSpPr txBox="1"/>
          <p:nvPr/>
        </p:nvSpPr>
        <p:spPr>
          <a:xfrm>
            <a:off x="7904324" y="3807262"/>
            <a:ext cx="3833935" cy="64633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3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CH" dirty="0">
                <a:solidFill>
                  <a:srgbClr val="00B050"/>
                </a:solidFill>
              </a:rPr>
              <a:t>\n</a:t>
            </a:r>
            <a:r>
              <a:rPr lang="en-CH" dirty="0"/>
              <a:t> represents the end-of-line character</a:t>
            </a:r>
          </a:p>
          <a:p>
            <a:r>
              <a:rPr lang="en-CH" dirty="0"/>
              <a:t>(00001010)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53EC64BF-5093-7345-A7CF-2719AA109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CH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2643BDD9-DBDB-F44B-AD93-90078CD9D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Working with files</a:t>
            </a:r>
            <a:endParaRPr lang="en-CH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1184356F-3414-B442-8D07-1DBE4485C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B0BD-875A-D341-B392-F1A2833F604C}" type="slidenum">
              <a:rPr lang="en-CH" smtClean="0"/>
              <a:t>9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24045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42483</TotalTime>
  <Words>3038</Words>
  <Application>Microsoft Macintosh PowerPoint</Application>
  <PresentationFormat>Widescreen</PresentationFormat>
  <Paragraphs>508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Beirut</vt:lpstr>
      <vt:lpstr>Calibri</vt:lpstr>
      <vt:lpstr>LM Mono 10</vt:lpstr>
      <vt:lpstr>LM Sans 10</vt:lpstr>
      <vt:lpstr>Menlo</vt:lpstr>
      <vt:lpstr>Office Theme</vt:lpstr>
      <vt:lpstr>Using Files </vt:lpstr>
      <vt:lpstr>Content</vt:lpstr>
      <vt:lpstr>File</vt:lpstr>
      <vt:lpstr>File content</vt:lpstr>
      <vt:lpstr>Text file encodings</vt:lpstr>
      <vt:lpstr>Text file formats </vt:lpstr>
      <vt:lpstr>Reading and Writing Text Files: Principle</vt:lpstr>
      <vt:lpstr>Reading Text Files in Python</vt:lpstr>
      <vt:lpstr>PowerPoint Presentation</vt:lpstr>
      <vt:lpstr>PowerPoint Presentation</vt:lpstr>
      <vt:lpstr>Example: file statistics</vt:lpstr>
      <vt:lpstr>Example – a simple file filter</vt:lpstr>
      <vt:lpstr>Typical file processing tools (Linux, macOS)</vt:lpstr>
      <vt:lpstr>CSV files </vt:lpstr>
      <vt:lpstr>CSV files </vt:lpstr>
      <vt:lpstr>PowerPoint Presentation</vt:lpstr>
      <vt:lpstr>Reading a CSV file</vt:lpstr>
      <vt:lpstr>Reading into dictionaries</vt:lpstr>
      <vt:lpstr>Typical workflow</vt:lpstr>
      <vt:lpstr>Why read CSV files and process them in python instead of doing everything in Excel?</vt:lpstr>
      <vt:lpstr>JSON files (Javascript Object Notation) </vt:lpstr>
      <vt:lpstr>A JSON File</vt:lpstr>
      <vt:lpstr>Loading a JSON file</vt:lpstr>
      <vt:lpstr>Print the neighbours of the countries that have  a GDPPC &gt; 10000</vt:lpstr>
      <vt:lpstr>XML files</vt:lpstr>
      <vt:lpstr>PowerPoint Presentation</vt:lpstr>
      <vt:lpstr>An XML document is a tree</vt:lpstr>
      <vt:lpstr>The xml package</vt:lpstr>
      <vt:lpstr>Print the neighbours of the countries that have  a GDPPC &gt; 10000</vt:lpstr>
      <vt:lpstr>output</vt:lpstr>
      <vt:lpstr>Complete Exploration of an XML tree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Files</dc:title>
  <dc:creator>Gilles Falquet</dc:creator>
  <cp:lastModifiedBy>Gilles Falquet</cp:lastModifiedBy>
  <cp:revision>104</cp:revision>
  <dcterms:created xsi:type="dcterms:W3CDTF">2021-10-28T15:23:33Z</dcterms:created>
  <dcterms:modified xsi:type="dcterms:W3CDTF">2022-11-15T11:07:46Z</dcterms:modified>
</cp:coreProperties>
</file>