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17" r:id="rId2"/>
    <p:sldId id="689" r:id="rId3"/>
    <p:sldId id="691" r:id="rId4"/>
    <p:sldId id="693" r:id="rId5"/>
    <p:sldId id="694" r:id="rId6"/>
    <p:sldId id="695" r:id="rId7"/>
    <p:sldId id="696" r:id="rId8"/>
    <p:sldId id="690" r:id="rId9"/>
    <p:sldId id="726" r:id="rId10"/>
    <p:sldId id="728" r:id="rId11"/>
    <p:sldId id="729" r:id="rId12"/>
    <p:sldId id="730" r:id="rId13"/>
    <p:sldId id="697" r:id="rId14"/>
    <p:sldId id="671" r:id="rId15"/>
    <p:sldId id="378" r:id="rId16"/>
    <p:sldId id="720" r:id="rId17"/>
    <p:sldId id="702" r:id="rId18"/>
    <p:sldId id="678" r:id="rId19"/>
    <p:sldId id="703" r:id="rId20"/>
    <p:sldId id="379" r:id="rId21"/>
    <p:sldId id="715" r:id="rId22"/>
    <p:sldId id="721" r:id="rId23"/>
    <p:sldId id="742" r:id="rId24"/>
    <p:sldId id="675" r:id="rId25"/>
    <p:sldId id="718" r:id="rId26"/>
    <p:sldId id="722" r:id="rId27"/>
    <p:sldId id="719" r:id="rId28"/>
    <p:sldId id="723" r:id="rId29"/>
    <p:sldId id="684" r:id="rId30"/>
    <p:sldId id="651" r:id="rId31"/>
    <p:sldId id="652" r:id="rId32"/>
    <p:sldId id="724" r:id="rId33"/>
    <p:sldId id="653" r:id="rId34"/>
    <p:sldId id="676" r:id="rId35"/>
    <p:sldId id="709" r:id="rId36"/>
    <p:sldId id="705" r:id="rId37"/>
    <p:sldId id="706" r:id="rId38"/>
    <p:sldId id="725" r:id="rId39"/>
    <p:sldId id="710" r:id="rId40"/>
    <p:sldId id="707" r:id="rId41"/>
    <p:sldId id="711" r:id="rId42"/>
    <p:sldId id="727" r:id="rId43"/>
    <p:sldId id="708" r:id="rId44"/>
    <p:sldId id="712" r:id="rId45"/>
    <p:sldId id="731" r:id="rId46"/>
    <p:sldId id="732" r:id="rId47"/>
    <p:sldId id="741" r:id="rId48"/>
    <p:sldId id="733" r:id="rId49"/>
    <p:sldId id="734" r:id="rId50"/>
    <p:sldId id="735" r:id="rId51"/>
    <p:sldId id="736" r:id="rId52"/>
    <p:sldId id="743" r:id="rId53"/>
    <p:sldId id="737" r:id="rId54"/>
    <p:sldId id="738" r:id="rId55"/>
    <p:sldId id="744" r:id="rId56"/>
    <p:sldId id="739" r:id="rId57"/>
    <p:sldId id="745" r:id="rId58"/>
    <p:sldId id="740" r:id="rId59"/>
    <p:sldId id="746" r:id="rId60"/>
    <p:sldId id="669" r:id="rId61"/>
  </p:sldIdLst>
  <p:sldSz cx="9144000" cy="5143500" type="screen16x9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45200"/>
    <a:srgbClr val="404040"/>
    <a:srgbClr val="00BC00"/>
    <a:srgbClr val="B9D6D9"/>
    <a:srgbClr val="CDEDF1"/>
    <a:srgbClr val="25F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7"/>
    <p:restoredTop sz="86405" autoAdjust="0"/>
  </p:normalViewPr>
  <p:slideViewPr>
    <p:cSldViewPr snapToGrid="0">
      <p:cViewPr varScale="1">
        <p:scale>
          <a:sx n="107" d="100"/>
          <a:sy n="107" d="100"/>
        </p:scale>
        <p:origin x="160" y="52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27" charset="0"/>
              <a:buNone/>
              <a:defRPr sz="1200">
                <a:latin typeface="Times New Roman" pitchFamily="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Gothic" charset="0"/>
              </a:defRPr>
            </a:lvl1pPr>
          </a:lstStyle>
          <a:p>
            <a:pPr>
              <a:defRPr/>
            </a:pPr>
            <a:fld id="{2EEEE35B-254C-D146-9340-DAC2C9CC8F0F}" type="datetime1">
              <a:rPr lang="en-US"/>
              <a:pPr>
                <a:defRPr/>
              </a:pPr>
              <a:t>6/20/23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27" charset="0"/>
              <a:buNone/>
              <a:defRPr sz="1200">
                <a:latin typeface="Times New Roman" pitchFamily="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Gothic" charset="0"/>
              </a:defRPr>
            </a:lvl1pPr>
          </a:lstStyle>
          <a:p>
            <a:pPr>
              <a:defRPr/>
            </a:pPr>
            <a:fld id="{706D464E-53B6-2449-818F-26C19F2378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7678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52376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BB242-0857-A149-8915-46065066B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5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771E-C694-CA48-8796-3B0E77FA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0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285750"/>
            <a:ext cx="1903413" cy="411361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85750"/>
            <a:ext cx="5562600" cy="411361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878D1-4D60-CA42-AAC4-64C18F66B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1" y="665580"/>
            <a:ext cx="8278814" cy="685800"/>
          </a:xfrm>
        </p:spPr>
        <p:txBody>
          <a:bodyPr/>
          <a:lstStyle>
            <a:lvl1pPr>
              <a:defRPr sz="2000"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6561" y="1458930"/>
            <a:ext cx="8268654" cy="3055920"/>
          </a:xfrm>
        </p:spPr>
        <p:txBody>
          <a:bodyPr anchor="ctr" anchorCtr="0"/>
          <a:lstStyle>
            <a:lvl1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</a:p>
          <a:p>
            <a:pPr lvl="3"/>
            <a:r>
              <a:rPr lang="fr-CH" dirty="0"/>
              <a:t>Fourth level</a:t>
            </a:r>
          </a:p>
          <a:p>
            <a:pPr lvl="4"/>
            <a:r>
              <a:rPr lang="fr-CH" dirty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98843" y="4731684"/>
            <a:ext cx="2489052" cy="285750"/>
          </a:xfrm>
          <a:ln/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08960" y="4731684"/>
            <a:ext cx="3458163" cy="285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7088188" y="4703704"/>
            <a:ext cx="1903412" cy="34170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A530-C522-A845-9343-FAB403A95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280B-DD8A-2F42-B088-82AE18D7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0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1" y="1314450"/>
            <a:ext cx="3732213" cy="30849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3" y="1314450"/>
            <a:ext cx="3733800" cy="30849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55443-EE08-9842-9580-CD3698BC6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C672-E0EF-CC40-B2F5-CCADE5FDC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8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F5DB-51FD-F042-B041-FE242230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8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8B623-E848-8C46-AEBA-B2B2D765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631D-14E8-0D4C-B7D4-969D1B371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B814-C54C-2E4B-9F80-4C0DC885E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4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1" y="142240"/>
            <a:ext cx="827881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6561" y="914400"/>
            <a:ext cx="8268654" cy="3600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115652" y="4857750"/>
            <a:ext cx="2489052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  <a:latin typeface="Verdana" charset="0"/>
                <a:ea typeface="Arial Unicode MS" charset="0"/>
                <a:cs typeface="MS Gothic" charset="0"/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08960" y="4857750"/>
            <a:ext cx="3458163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27" charset="0"/>
              <a:buNone/>
              <a:defRPr sz="1200">
                <a:solidFill>
                  <a:srgbClr val="000000"/>
                </a:solidFill>
                <a:latin typeface="Verdana"/>
                <a:ea typeface="Arial Unicode MS" pitchFamily="27" charset="0"/>
                <a:cs typeface="Verdan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088188" y="4801791"/>
            <a:ext cx="1903412" cy="341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800" smtClean="0">
                <a:solidFill>
                  <a:srgbClr val="B3B3B3"/>
                </a:solidFill>
                <a:latin typeface="Verdana" charset="0"/>
                <a:cs typeface="Arial Unicode MS" charset="0"/>
              </a:defRPr>
            </a:lvl1pPr>
          </a:lstStyle>
          <a:p>
            <a:pPr>
              <a:defRPr/>
            </a:pPr>
            <a:fld id="{0FBEA72C-5915-694B-BBE1-6799FE57A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0000"/>
          </a:solidFill>
          <a:latin typeface="Lucida Grande"/>
          <a:ea typeface="+mj-ea"/>
          <a:cs typeface="Lucida Grand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3366FF"/>
        </a:buClr>
        <a:buSzPct val="100000"/>
        <a:buFont typeface="Arial"/>
        <a:buChar char="•"/>
        <a:defRPr sz="1800">
          <a:solidFill>
            <a:srgbClr val="000000"/>
          </a:solidFill>
          <a:latin typeface="Lucida Grande"/>
          <a:ea typeface="+mn-ea"/>
          <a:cs typeface="Lucida Grande"/>
        </a:defRPr>
      </a:lvl1pPr>
      <a:lvl2pPr marL="8001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00BC00"/>
        </a:buClr>
        <a:buSzPct val="100000"/>
        <a:buFont typeface="Arial"/>
        <a:buChar char="•"/>
        <a:defRPr sz="1800">
          <a:solidFill>
            <a:srgbClr val="000000"/>
          </a:solidFill>
          <a:latin typeface="Lucida Grande"/>
          <a:ea typeface="+mn-ea"/>
          <a:cs typeface="Lucida Grande"/>
        </a:defRPr>
      </a:lvl2pPr>
      <a:lvl3pPr marL="12573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SzPct val="100000"/>
        <a:buFont typeface="Arial"/>
        <a:buChar char="•"/>
        <a:defRPr sz="1800">
          <a:solidFill>
            <a:srgbClr val="000000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Lucida Grande"/>
          <a:ea typeface="+mn-ea"/>
          <a:cs typeface="Lucida Grande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MS Gothic" charset="0"/>
              </a:rPr>
              <a:t>Programming with Functions</a:t>
            </a:r>
            <a:endParaRPr lang="en-US" dirty="0">
              <a:latin typeface="Verdana" charset="0"/>
              <a:ea typeface="MS Gothic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CA" dirty="0" err="1">
                <a:ea typeface="MS Gothic" charset="0"/>
              </a:rPr>
              <a:t>Algorithms</a:t>
            </a:r>
            <a:r>
              <a:rPr lang="fr-CA" dirty="0">
                <a:ea typeface="MS Gothic" charset="0"/>
              </a:rPr>
              <a:t> and Data Management</a:t>
            </a:r>
          </a:p>
          <a:p>
            <a:pPr algn="l"/>
            <a:r>
              <a:rPr lang="fr-CA" dirty="0">
                <a:ea typeface="MS Gothic" charset="0"/>
              </a:rPr>
              <a:t>G. Falquet</a:t>
            </a:r>
          </a:p>
        </p:txBody>
      </p:sp>
      <p:sp>
        <p:nvSpPr>
          <p:cNvPr id="160772" name="Slide Number Placeholder 6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7A98CDF2-DB2A-F545-9460-501878BB8FE9}" type="slidenum">
              <a:rPr lang="en-US"/>
              <a:pPr/>
              <a:t>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0CDE1-5832-984A-50DB-65142D2CE3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46D9-ED54-332D-2D72-E0857360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in Python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EB02A-5B0F-1078-A82F-7DDE8ED17A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def</a:t>
                </a:r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power (x: float, n: int) -&gt; float 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</a:t>
                </a: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"""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compute the n-</a:t>
                </a:r>
                <a:r>
                  <a:rPr lang="en-US" dirty="0" err="1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th</a:t>
                </a: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power of x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"""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𝑖𝑛𝑠𝑡𝑟𝑢𝑐𝑡𝑖𝑜𝑛𝑠</m:t>
                    </m:r>
                  </m:oMath>
                </a14:m>
                <a:endParaRPr lang="en-US" dirty="0"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endParaRPr lang="en-CH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EB02A-5B0F-1078-A82F-7DDE8ED17A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3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B9697-EDC6-006F-ABBC-DE5897E41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310FA6-D9EB-0122-115C-1ADB91BB23E2}"/>
              </a:ext>
            </a:extLst>
          </p:cNvPr>
          <p:cNvSpPr txBox="1"/>
          <p:nvPr/>
        </p:nvSpPr>
        <p:spPr>
          <a:xfrm>
            <a:off x="7088188" y="1864524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Dijkstra"/>
                <a:cs typeface="Dijkstra"/>
              </a:rPr>
              <a:t>profile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BE1953-A717-3F24-C329-B8AFF9A0CC32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>
            <a:off x="5715000" y="2095357"/>
            <a:ext cx="13731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A6599-9695-5627-346B-31EFDDFB80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46D9-ED54-332D-2D72-E0857360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in Python, with the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B02A-5B0F-1078-A82F-7DDE8ED17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power (x: float, n: int) -&gt; float :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"""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compute the n-</a:t>
            </a:r>
            <a:r>
              <a:rPr lang="en-US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th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power of x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"""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r = 1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for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r = r * x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return r</a:t>
            </a: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B9697-EDC6-006F-ABBC-DE5897E41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310FA6-D9EB-0122-115C-1ADB91BB23E2}"/>
              </a:ext>
            </a:extLst>
          </p:cNvPr>
          <p:cNvSpPr txBox="1"/>
          <p:nvPr/>
        </p:nvSpPr>
        <p:spPr>
          <a:xfrm>
            <a:off x="7226851" y="3015991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Dijkstra"/>
                <a:cs typeface="Dijkstra"/>
              </a:rPr>
              <a:t>body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146A19-8947-D520-A2B5-29A046989FE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64201" y="3238357"/>
            <a:ext cx="1500187" cy="84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5378CB-6B13-5C22-71D3-6A01A7AF6B19}"/>
              </a:ext>
            </a:extLst>
          </p:cNvPr>
          <p:cNvSpPr txBox="1"/>
          <p:nvPr/>
        </p:nvSpPr>
        <p:spPr>
          <a:xfrm>
            <a:off x="7238814" y="1424777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Dijkstra"/>
                <a:cs typeface="Dijkstra"/>
              </a:rPr>
              <a:t>profile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8C9CA4-9278-F2E7-F685-C54A7A67A4D2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5865626" y="1655610"/>
            <a:ext cx="13731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78D35-25B4-DB95-9839-E29861EAA3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0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4B8AE-97A4-FF30-8159-63BDBF7E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1" y="57870"/>
            <a:ext cx="8278814" cy="685800"/>
          </a:xfrm>
        </p:spPr>
        <p:txBody>
          <a:bodyPr/>
          <a:lstStyle/>
          <a:p>
            <a:r>
              <a:rPr lang="en-CH" dirty="0"/>
              <a:t>Function invocation (function call)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F0804-0A76-4A78-BDD8-E511D430B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894" y="836700"/>
            <a:ext cx="6365239" cy="3771180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power (x: float, n: int) -&gt; float :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... </a:t>
            </a:r>
          </a:p>
          <a:p>
            <a:pPr marL="0" indent="0">
              <a:buNone/>
            </a:pPr>
            <a:endParaRPr lang="en-CH" sz="1600" dirty="0"/>
          </a:p>
          <a:p>
            <a:pPr marL="0" indent="0">
              <a:buNone/>
            </a:pPr>
            <a:endParaRPr lang="en-CH" sz="1600" dirty="0"/>
          </a:p>
          <a:p>
            <a:pPr marL="0" indent="0">
              <a:buNone/>
            </a:pPr>
            <a:endParaRPr lang="en-CH" sz="1600" dirty="0"/>
          </a:p>
          <a:p>
            <a:pPr marL="0" indent="0">
              <a:buNone/>
            </a:pPr>
            <a:endParaRPr lang="en-CH" sz="1600" dirty="0"/>
          </a:p>
          <a:p>
            <a:pPr marL="0" indent="0">
              <a:buNone/>
            </a:pPr>
            <a:r>
              <a:rPr lang="en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initial, rate, duration  = 100, 0.01, 50</a:t>
            </a:r>
            <a:endParaRPr lang="en-CH" sz="1600" dirty="0"/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population = initial *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</a:t>
            </a: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(1 + rate, duration)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 = 6.5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volume = 4.0/3.0 * </a:t>
            </a:r>
            <a:r>
              <a:rPr lang="en-US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math.pi</a:t>
            </a: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*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</a:t>
            </a: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(r, 3)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CH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65727-2FAA-C0AB-44A7-BE4045A912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468816-EFEE-3EC0-9B94-D5B14ADBF23F}"/>
              </a:ext>
            </a:extLst>
          </p:cNvPr>
          <p:cNvSpPr/>
          <p:nvPr/>
        </p:nvSpPr>
        <p:spPr>
          <a:xfrm>
            <a:off x="982133" y="1286929"/>
            <a:ext cx="2726267" cy="65193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779EC-C1AA-1E1D-9C98-4CC485E591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5" y="177230"/>
            <a:ext cx="8278814" cy="685800"/>
          </a:xfrm>
        </p:spPr>
        <p:txBody>
          <a:bodyPr/>
          <a:lstStyle/>
          <a:p>
            <a:r>
              <a:rPr lang="en-US" dirty="0"/>
              <a:t>A function can call another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561" y="829733"/>
            <a:ext cx="8268654" cy="379363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diff_cubes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(p: float, q: float) -&gt; float :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Computes p^3 – q^3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"""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diff = power(p, 3) – power(q, 3)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diff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4DA29-9BA4-8D9E-9F5B-315CE76AA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8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0F134-B60F-1E4D-A0CE-D2898587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= the value of the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0944-AB15-F249-9ABD-FBB04825C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min3(x: float, y: float, z: float) -&gt; float 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"""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returns the smallest among x, y, and z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""" 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x &lt;= y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x &lt;= z :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x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y &lt;= z :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y 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else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z</a:t>
            </a: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/>
              <a:t>The return statement stops the execution of the function and returns a result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BFC4F-A18B-F94A-A886-609CEC9B42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0B40-68A7-21BC-9018-8918BB36CF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76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as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mr-IN" sz="1600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def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gcd(a: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nt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, b: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</a:t>
            </a:r>
            <a:r>
              <a:rPr lang="fr-CH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t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)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-&gt; </a:t>
            </a:r>
            <a:r>
              <a:rPr lang="fr-CH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:</a:t>
            </a:r>
          </a:p>
          <a:p>
            <a:pPr marL="0" indent="0">
              <a:spcBef>
                <a:spcPts val="0"/>
              </a:spcBef>
              <a:buNone/>
            </a:pP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fr-CH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mr-IN" sz="1600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while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 != b :</a:t>
            </a: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if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a &gt; b : a = a - b  </a:t>
            </a:r>
            <a:endParaRPr lang="mr-IN" sz="1600" dirty="0">
              <a:solidFill>
                <a:srgbClr val="00BC0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</a:t>
            </a:r>
            <a:r>
              <a:rPr lang="fr-CH" sz="1600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else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b = b - a</a:t>
            </a: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</a:t>
            </a: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a</a:t>
            </a: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endParaRPr lang="fr-CH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The </a:t>
            </a:r>
            <a:r>
              <a:rPr lang="fr-CH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formal</a:t>
            </a:r>
            <a:r>
              <a:rPr lang="fr-CH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</a:t>
            </a:r>
            <a:r>
              <a:rPr lang="fr-CH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parameters</a:t>
            </a:r>
            <a:r>
              <a:rPr lang="fr-CH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are local variables </a:t>
            </a:r>
            <a:r>
              <a:rPr lang="fr-CH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within</a:t>
            </a:r>
            <a:r>
              <a:rPr lang="fr-CH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the </a:t>
            </a:r>
            <a:r>
              <a:rPr lang="fr-CH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function</a:t>
            </a:r>
            <a:r>
              <a:rPr lang="fr-CH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body</a:t>
            </a:r>
            <a:endParaRPr lang="mr-IN" dirty="0">
              <a:latin typeface="CMU SANS SERIF" panose="02000603000000000000" pitchFamily="2" charset="0"/>
              <a:ea typeface="CMU SANS SERIF" panose="02000603000000000000" pitchFamily="2" charset="0"/>
              <a:cs typeface="Monac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9C9FF-73F3-A2A6-479C-06FAAB8996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77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as a function – another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561" y="1458930"/>
            <a:ext cx="4441189" cy="30559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mr-IN" sz="1600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def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gcd(a: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nt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, b: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</a:t>
            </a:r>
            <a:r>
              <a:rPr lang="fr-CH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t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)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-&gt; </a:t>
            </a:r>
            <a:r>
              <a:rPr lang="fr-CH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:</a:t>
            </a:r>
          </a:p>
          <a:p>
            <a:pPr marL="0" indent="0">
              <a:spcBef>
                <a:spcPts val="0"/>
              </a:spcBef>
              <a:buNone/>
            </a:pP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fr-CH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mr-IN" sz="1600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while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b != 0:</a:t>
            </a: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</a:t>
            </a:r>
            <a:r>
              <a:rPr lang="fr-CH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</a:t>
            </a: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b = a </a:t>
            </a:r>
            <a:r>
              <a:rPr lang="fr-CH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mod</a:t>
            </a: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a = </a:t>
            </a:r>
            <a:r>
              <a:rPr lang="fr-CH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endParaRPr lang="mr-IN" sz="1600" dirty="0">
              <a:solidFill>
                <a:srgbClr val="00BC0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endParaRPr lang="fr-CH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090E1-03C1-E131-59AF-9A56D4B8B6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96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0937-914C-2E46-A55B-0BDC8388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good documentation: the pre/post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AF177-6E8E-F743-81C4-1D925F399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1" y="1557867"/>
            <a:ext cx="8268654" cy="3281761"/>
          </a:xfrm>
        </p:spPr>
        <p:txBody>
          <a:bodyPr/>
          <a:lstStyle/>
          <a:p>
            <a:pPr marL="914400" lvl="2" indent="0">
              <a:buNone/>
            </a:pPr>
            <a:r>
              <a:rPr lang="en-US" dirty="0"/>
              <a:t>specify the function with a PRE and a POST condition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meaning </a:t>
            </a:r>
          </a:p>
          <a:p>
            <a:pPr marL="1257300" lvl="3" indent="0"/>
            <a:r>
              <a:rPr lang="en-US" dirty="0"/>
              <a:t>if PRE is true before the execution of the body</a:t>
            </a:r>
          </a:p>
          <a:p>
            <a:pPr marL="1257300" lvl="3" indent="0"/>
            <a:r>
              <a:rPr lang="en-US" dirty="0"/>
              <a:t>then POST will be true after the execution of the body</a:t>
            </a:r>
          </a:p>
          <a:p>
            <a:pPr marL="1257300" lvl="3" indent="0"/>
            <a:endParaRPr lang="en-US" dirty="0"/>
          </a:p>
          <a:p>
            <a:pPr marL="1257300" lvl="3" indent="0"/>
            <a:r>
              <a:rPr lang="en-US" dirty="0"/>
              <a:t>if PRE is false then POST may be true or false after the execution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8FA03-A434-2C4E-AD2B-804C6F8FD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7A1DE-9C81-0645-DA31-F029589A19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2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7DB1-8F34-C544-B156-3F32EBC4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335803"/>
            <a:ext cx="8278814" cy="685800"/>
          </a:xfrm>
        </p:spPr>
        <p:txBody>
          <a:bodyPr/>
          <a:lstStyle/>
          <a:p>
            <a:r>
              <a:rPr lang="en-US" dirty="0"/>
              <a:t>Example: the min specification made very precise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2AB2-771D-F947-9A49-B06A946F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458930"/>
            <a:ext cx="8575039" cy="3055920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chemeClr val="accent5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min3(x: float, y: float, z: float) -&gt; float :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pre: x, y, z are float numbers (expressed in the profile)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post: the result is a number r such that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1. r ≤ x and r ≤ y and r ≤ z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2. r = x or r = y or r = z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""" 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x &lt;= y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x &lt;= z :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x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y &lt;= z :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y 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else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z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DB68-0140-3346-9BFC-F60CA88F51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2D66D-5899-D3D8-36B7-65CB9E9EDF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1" y="199913"/>
            <a:ext cx="8278814" cy="6858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mr-IN" sz="1600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def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gcd(a: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nt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, b: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nt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)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-&gt; i</a:t>
            </a:r>
            <a:r>
              <a:rPr lang="mr-IN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nt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    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    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pre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: a and b are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strictly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positive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     post: the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result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is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the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greatest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common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divisor</a:t>
            </a: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of a and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     """</a:t>
            </a:r>
            <a:endParaRPr lang="mr-IN" sz="1600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fr-CH" sz="1600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mr-IN" sz="1600" b="1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while</a:t>
            </a:r>
            <a:r>
              <a:rPr lang="mr-IN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b != 0:</a:t>
            </a:r>
            <a:endParaRPr lang="mr-IN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</a:t>
            </a:r>
            <a:r>
              <a:rPr lang="fr-CH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</a:t>
            </a: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b = a </a:t>
            </a:r>
            <a:r>
              <a:rPr lang="fr-CH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mod</a:t>
            </a: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a = </a:t>
            </a:r>
            <a:r>
              <a:rPr lang="fr-CH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endParaRPr lang="mr-IN" sz="1600" dirty="0">
              <a:solidFill>
                <a:srgbClr val="00BC0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CH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CH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endParaRPr lang="fr-CH" dirty="0">
              <a:latin typeface="CMU Typewriter Text" panose="02000609000000000000" pitchFamily="49" charset="0"/>
              <a:ea typeface="CMU Typewriter Text" panose="02000609000000000000" pitchFamily="49" charset="0"/>
              <a:cs typeface="Monac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50752-797E-9B49-8895-1C411BDCF6E8}"/>
              </a:ext>
            </a:extLst>
          </p:cNvPr>
          <p:cNvSpPr txBox="1"/>
          <p:nvPr/>
        </p:nvSpPr>
        <p:spPr>
          <a:xfrm>
            <a:off x="4572000" y="341324"/>
            <a:ext cx="4052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Dijkstra"/>
                <a:cs typeface="Dijkstra"/>
              </a:rPr>
              <a:t>if a ≤ 0 or b ≤ 0 there</a:t>
            </a:r>
          </a:p>
          <a:p>
            <a:r>
              <a:rPr lang="en-US" sz="2000" dirty="0">
                <a:solidFill>
                  <a:srgbClr val="FF0000"/>
                </a:solidFill>
                <a:latin typeface="Dijkstra"/>
                <a:cs typeface="Dijkstra"/>
              </a:rPr>
              <a:t>is no commitment about the result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D5EB31-7520-554B-B505-259752998892}"/>
              </a:ext>
            </a:extLst>
          </p:cNvPr>
          <p:cNvCxnSpPr>
            <a:stCxn id="5" idx="2"/>
          </p:cNvCxnSpPr>
          <p:nvPr/>
        </p:nvCxnSpPr>
        <p:spPr bwMode="auto">
          <a:xfrm flipH="1">
            <a:off x="5274739" y="1049210"/>
            <a:ext cx="1323618" cy="7711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607AD-C6CA-F2C2-F871-CA854BB574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77FB-7BAD-C34C-BB4D-15EEE6298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142240"/>
            <a:ext cx="8278814" cy="371107"/>
          </a:xfrm>
        </p:spPr>
        <p:txBody>
          <a:bodyPr/>
          <a:lstStyle/>
          <a:p>
            <a:endParaRPr lang="en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E45CDF-EBA8-3B4E-A524-0C367ECD60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6561" y="940776"/>
                <a:ext cx="8268654" cy="39653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H" dirty="0"/>
                  <a:t>The programming primitives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𝑣𝑎𝑟𝑖𝑎𝑏𝑙𝑒</m:t>
                    </m:r>
                  </m:oMath>
                </a14:m>
                <a:r>
                  <a:rPr lang="en-CH" dirty="0"/>
                  <a:t> = </a:t>
                </a: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𝑒𝑥𝑝𝑟𝑒𝑠𝑠𝑖𝑜𝑛</m:t>
                    </m:r>
                  </m:oMath>
                </a14:m>
                <a:endParaRPr lang="en-CH" dirty="0"/>
              </a:p>
              <a:p>
                <a:pPr lvl="1"/>
                <a:r>
                  <a:rPr lang="en-CH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if</a:t>
                </a:r>
                <a:r>
                  <a:rPr lang="en-CH" dirty="0"/>
                  <a:t> … </a:t>
                </a:r>
                <a:r>
                  <a:rPr lang="en-CH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else</a:t>
                </a:r>
              </a:p>
              <a:p>
                <a:pPr lvl="1"/>
                <a:r>
                  <a:rPr lang="en-CH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while</a:t>
                </a:r>
                <a:r>
                  <a:rPr lang="en-CH" dirty="0"/>
                  <a:t> …</a:t>
                </a:r>
              </a:p>
              <a:p>
                <a:pPr lvl="1"/>
                <a:r>
                  <a:rPr lang="en-CH" dirty="0"/>
                  <a:t>+ basic operations (+, - , ==, …)</a:t>
                </a:r>
              </a:p>
              <a:p>
                <a:pPr marL="0" indent="0">
                  <a:buNone/>
                </a:pPr>
                <a:r>
                  <a:rPr lang="en-CH" dirty="0"/>
                  <a:t>are sufficient to express any algorithm </a:t>
                </a:r>
              </a:p>
              <a:p>
                <a:pPr marL="0" indent="0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But large programs are</a:t>
                </a:r>
              </a:p>
              <a:p>
                <a:pPr lvl="1"/>
                <a:r>
                  <a:rPr lang="en-CH" dirty="0"/>
                  <a:t>difficult to understand</a:t>
                </a:r>
              </a:p>
              <a:p>
                <a:pPr lvl="1"/>
                <a:r>
                  <a:rPr lang="en-CH" dirty="0"/>
                  <a:t>difficult to correct and maintain</a:t>
                </a:r>
              </a:p>
              <a:p>
                <a:pPr lvl="1"/>
                <a:r>
                  <a:rPr lang="en-CH" dirty="0"/>
                  <a:t> </a:t>
                </a:r>
              </a:p>
              <a:p>
                <a:endParaRPr lang="en-CH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E45CDF-EBA8-3B4E-A524-0C367ECD60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561" y="940776"/>
                <a:ext cx="8268654" cy="3965331"/>
              </a:xfrm>
              <a:blipFill>
                <a:blip r:embed="rId2"/>
                <a:stretch>
                  <a:fillRect l="-613" t="-1911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1890B-36CA-2D4B-A4D0-E1438A7157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27955-3B3E-4A69-708C-5BBE2E8B07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37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216846"/>
            <a:ext cx="8278814" cy="685800"/>
          </a:xfrm>
        </p:spPr>
        <p:txBody>
          <a:bodyPr/>
          <a:lstStyle/>
          <a:p>
            <a:r>
              <a:rPr lang="en-US" dirty="0"/>
              <a:t>Functions and problem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Bottom-up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simple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these functions to create more complex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 by </a:t>
            </a:r>
            <a:r>
              <a:rPr lang="en-US" i="1" dirty="0"/>
              <a:t>abstraction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To-down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solve a complex problem, break it down into smaller 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function for each 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parts are still too complex, break them down into subparts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etc.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B059A-C9D9-76E1-C3D3-E2D17FCD029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6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9BD4-92D5-214D-B617-DEBD0745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Top down decomposition for a word counting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9BBC0-FC45-4B42-BAA6-BE905B91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1" y="1458930"/>
            <a:ext cx="8268653" cy="1685959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en-CH" dirty="0"/>
              <a:t>count the words in a string that have more than 5 characters</a:t>
            </a:r>
          </a:p>
          <a:p>
            <a:pPr marL="0" indent="0">
              <a:buNone/>
            </a:pPr>
            <a:r>
              <a:rPr lang="en-CH" b="1" dirty="0"/>
              <a:t>definition</a:t>
            </a:r>
            <a:r>
              <a:rPr lang="en-CH" dirty="0"/>
              <a:t>: a word is a sequence of characters between two separator characters (space, comma, colon, start-of-line, end-of-line)</a:t>
            </a:r>
          </a:p>
          <a:p>
            <a:pPr marL="457200" lvl="1" indent="0">
              <a:buNone/>
            </a:pPr>
            <a:endParaRPr lang="en-GB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Albert, and many others, think this is correct.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9466A-4607-D74A-AA6B-688ED1D63F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99498F4-A815-BB4B-B5FA-ADCECAF5341E}"/>
              </a:ext>
            </a:extLst>
          </p:cNvPr>
          <p:cNvSpPr/>
          <p:nvPr/>
        </p:nvSpPr>
        <p:spPr bwMode="auto">
          <a:xfrm rot="5400000">
            <a:off x="1154762" y="2994856"/>
            <a:ext cx="338553" cy="642859"/>
          </a:xfrm>
          <a:prstGeom prst="rightBrac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6C16D-F445-5D43-9F08-AF23BC53D073}"/>
              </a:ext>
            </a:extLst>
          </p:cNvPr>
          <p:cNvSpPr txBox="1"/>
          <p:nvPr/>
        </p:nvSpPr>
        <p:spPr>
          <a:xfrm>
            <a:off x="985614" y="3540729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word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CC57EBE-44CD-6743-8672-5A76E16CCC78}"/>
              </a:ext>
            </a:extLst>
          </p:cNvPr>
          <p:cNvSpPr/>
          <p:nvPr/>
        </p:nvSpPr>
        <p:spPr bwMode="auto">
          <a:xfrm rot="5400000">
            <a:off x="1951533" y="3140350"/>
            <a:ext cx="338553" cy="347632"/>
          </a:xfrm>
          <a:prstGeom prst="rightBrac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AC2411-A554-E54B-A0E5-034EC97BA180}"/>
              </a:ext>
            </a:extLst>
          </p:cNvPr>
          <p:cNvSpPr txBox="1"/>
          <p:nvPr/>
        </p:nvSpPr>
        <p:spPr>
          <a:xfrm>
            <a:off x="1201841" y="3792843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separators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6BA7D2F7-40FD-E542-8F04-4F4B67CB7063}"/>
              </a:ext>
            </a:extLst>
          </p:cNvPr>
          <p:cNvSpPr/>
          <p:nvPr/>
        </p:nvSpPr>
        <p:spPr bwMode="auto">
          <a:xfrm rot="5400000">
            <a:off x="1626638" y="3191083"/>
            <a:ext cx="338552" cy="250404"/>
          </a:xfrm>
          <a:prstGeom prst="rightBrac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48B94E-EB4F-0648-8CA8-1F80B7CA6AB1}"/>
              </a:ext>
            </a:extLst>
          </p:cNvPr>
          <p:cNvSpPr txBox="1"/>
          <p:nvPr/>
        </p:nvSpPr>
        <p:spPr>
          <a:xfrm>
            <a:off x="1821791" y="3526978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word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71FD7AA-AE6D-C7BA-8718-5EADB408F9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7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9BD4-92D5-214D-B617-DEBD0745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Algorithm (abstract)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9BBC0-FC45-4B42-BAA6-BE905B91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1" y="1458930"/>
            <a:ext cx="7779172" cy="3055920"/>
          </a:xfrm>
        </p:spPr>
        <p:txBody>
          <a:bodyPr/>
          <a:lstStyle/>
          <a:p>
            <a:pPr marL="457200" lvl="1" indent="0">
              <a:buNone/>
            </a:pPr>
            <a:r>
              <a:rPr lang="en-CH" dirty="0"/>
              <a:t>look at the first word (if there is one)</a:t>
            </a:r>
          </a:p>
          <a:p>
            <a:pPr marL="457200" lvl="1" indent="0">
              <a:buNone/>
            </a:pPr>
            <a:r>
              <a:rPr lang="en-CH" b="1" dirty="0"/>
              <a:t>while</a:t>
            </a:r>
            <a:r>
              <a:rPr lang="en-CH" dirty="0"/>
              <a:t> not at the end of the string </a:t>
            </a:r>
          </a:p>
          <a:p>
            <a:pPr marL="914400" lvl="2" indent="0">
              <a:buNone/>
            </a:pPr>
            <a:r>
              <a:rPr lang="en-CH" dirty="0"/>
              <a:t>count the characters of the current word</a:t>
            </a:r>
          </a:p>
          <a:p>
            <a:pPr marL="914400" lvl="2" indent="0">
              <a:buNone/>
            </a:pPr>
            <a:r>
              <a:rPr lang="en-CH" b="1" dirty="0"/>
              <a:t>if</a:t>
            </a:r>
            <a:r>
              <a:rPr lang="en-CH" dirty="0"/>
              <a:t> count &gt; 5 increment a word counter</a:t>
            </a:r>
          </a:p>
          <a:p>
            <a:pPr marL="914400" lvl="2" indent="0">
              <a:buNone/>
            </a:pPr>
            <a:r>
              <a:rPr lang="en-CH" dirty="0"/>
              <a:t>move to the beginning of the next word (if there is one)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9466A-4607-D74A-AA6B-688ED1D63F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ED3A2E-E012-C942-A5DC-D4CBC8DA77DB}"/>
              </a:ext>
            </a:extLst>
          </p:cNvPr>
          <p:cNvSpPr txBox="1"/>
          <p:nvPr/>
        </p:nvSpPr>
        <p:spPr>
          <a:xfrm>
            <a:off x="3759077" y="937976"/>
            <a:ext cx="5232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Albert, and many others, think this is correct.</a:t>
            </a:r>
            <a:endParaRPr lang="en-CH" sz="1600" dirty="0">
              <a:solidFill>
                <a:schemeClr val="tx1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F936A-E4B6-FBA6-1D51-ECAE2514F2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89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9BD4-92D5-214D-B617-DEBD0745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Algorithm (more concrete)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69BBC0-FC45-4B42-BAA6-BE905B914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864" y="2155937"/>
                <a:ext cx="8354906" cy="2321983"/>
              </a:xfrm>
            </p:spPr>
            <p:txBody>
              <a:bodyPr/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𝑙𝑜𝑛𝑔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𝑤𝑜𝑟𝑑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𝑐𝑜𝑢𝑛𝑡𝑒𝑟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 = 0</m:t>
                      </m:r>
                    </m:oMath>
                  </m:oMathPara>
                </a14:m>
                <a:endParaRPr lang="en-CH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𝑖𝑛𝑑𝑒𝑥</m:t>
                    </m:r>
                    <m:r>
                      <a:rPr lang="en-CH" i="1" dirty="0" smtClean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r>
                  <a:rPr lang="en-CH" dirty="0"/>
                  <a:t>  </a:t>
                </a:r>
                <a:r>
                  <a:rPr lang="en-CH" dirty="0">
                    <a:solidFill>
                      <a:srgbClr val="00B050"/>
                    </a:solidFill>
                  </a:rPr>
                  <a:t># the character we are looking at</a:t>
                </a:r>
              </a:p>
              <a:p>
                <a:pPr marL="457200" lvl="1" indent="0">
                  <a:buNone/>
                </a:pPr>
                <a:r>
                  <a:rPr lang="en-CH" dirty="0"/>
                  <a:t>increment </a:t>
                </a: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𝑖𝑛𝑑𝑒𝑥</m:t>
                    </m:r>
                  </m:oMath>
                </a14:m>
                <a:r>
                  <a:rPr lang="en-CH" dirty="0"/>
                  <a:t> to the reach the beginning of a word (or the end of the string)</a:t>
                </a:r>
              </a:p>
              <a:p>
                <a:pPr marL="457200" lvl="1" indent="0">
                  <a:buNone/>
                </a:pPr>
                <a:r>
                  <a:rPr lang="en-CH" b="1" dirty="0"/>
                  <a:t>while</a:t>
                </a:r>
                <a:r>
                  <a:rPr lang="en-CH" dirty="0"/>
                  <a:t>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𝑖𝑛𝑑𝑒𝑥</m:t>
                    </m:r>
                  </m:oMath>
                </a14:m>
                <a:r>
                  <a:rPr lang="en-CH" dirty="0"/>
                  <a:t> not at the end of the string </a:t>
                </a:r>
              </a:p>
              <a:p>
                <a:pPr marL="914400" lvl="2" indent="0">
                  <a:buNone/>
                </a:pPr>
                <a:r>
                  <a:rPr lang="en-CH" dirty="0"/>
                  <a:t>count the characters of the current word at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𝑖𝑛𝑑𝑒𝑥</m:t>
                    </m:r>
                  </m:oMath>
                </a14:m>
                <a:endParaRPr lang="en-CH" dirty="0"/>
              </a:p>
              <a:p>
                <a:pPr marL="914400" lvl="2" indent="0">
                  <a:buNone/>
                </a:pPr>
                <a:r>
                  <a:rPr lang="en-CH" b="1" dirty="0"/>
                  <a:t>if</a:t>
                </a:r>
                <a:r>
                  <a:rPr lang="en-CH" dirty="0"/>
                  <a:t> count &gt; 5 : </a:t>
                </a:r>
                <a14:m>
                  <m:oMath xmlns:m="http://schemas.openxmlformats.org/officeDocument/2006/math">
                    <m:r>
                      <a:rPr lang="en-CH" i="1" dirty="0">
                        <a:latin typeface="Cambria Math" panose="02040503050406030204" pitchFamily="18" charset="0"/>
                      </a:rPr>
                      <m:t>𝑙𝑜𝑛𝑔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𝑤𝑜𝑟𝑑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𝑐𝑜𝑢𝑛𝑡𝑒𝑟</m:t>
                    </m:r>
                  </m:oMath>
                </a14:m>
                <a:r>
                  <a:rPr lang="en-CH" dirty="0"/>
                  <a:t> </a:t>
                </a: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+= 1</m:t>
                    </m:r>
                  </m:oMath>
                </a14:m>
                <a:endParaRPr lang="en-CH" dirty="0"/>
              </a:p>
              <a:p>
                <a:pPr marL="914400" lvl="2" indent="0">
                  <a:buNone/>
                </a:pPr>
                <a:r>
                  <a:rPr lang="en-CH" dirty="0"/>
                  <a:t>move </a:t>
                </a:r>
                <a:r>
                  <a:rPr lang="en-CH" i="1" dirty="0"/>
                  <a:t>index</a:t>
                </a:r>
                <a:r>
                  <a:rPr lang="en-CH" dirty="0"/>
                  <a:t> to the beginning of the next word (or the end of the string)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69BBC0-FC45-4B42-BAA6-BE905B914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864" y="2155937"/>
                <a:ext cx="8354906" cy="2321983"/>
              </a:xfrm>
              <a:blipFill>
                <a:blip r:embed="rId2"/>
                <a:stretch>
                  <a:fillRect t="-543" b="-5978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9466A-4607-D74A-AA6B-688ED1D63F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1F04C-6DC7-91CC-12BA-C4E2AE74D2B1}"/>
              </a:ext>
            </a:extLst>
          </p:cNvPr>
          <p:cNvSpPr txBox="1"/>
          <p:nvPr/>
        </p:nvSpPr>
        <p:spPr>
          <a:xfrm>
            <a:off x="3911477" y="1034816"/>
            <a:ext cx="5232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Albert, and many others, think this is correct.</a:t>
            </a:r>
            <a:endParaRPr lang="en-CH" sz="1600" dirty="0">
              <a:solidFill>
                <a:schemeClr val="tx1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693AA5-6F2F-10D0-8547-CBCED650DCEB}"/>
              </a:ext>
            </a:extLst>
          </p:cNvPr>
          <p:cNvSpPr txBox="1"/>
          <p:nvPr/>
        </p:nvSpPr>
        <p:spPr>
          <a:xfrm>
            <a:off x="3818467" y="131164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☝️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64AA91-1356-2E1F-34A4-1B3895F38354}"/>
              </a:ext>
            </a:extLst>
          </p:cNvPr>
          <p:cNvSpPr txBox="1"/>
          <p:nvPr/>
        </p:nvSpPr>
        <p:spPr>
          <a:xfrm>
            <a:off x="4656667" y="133618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☝️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A1E916-21A3-B8E5-2C19-2B52C63E3352}"/>
                  </a:ext>
                </a:extLst>
              </p:cNvPr>
              <p:cNvSpPr txBox="1"/>
              <p:nvPr/>
            </p:nvSpPr>
            <p:spPr>
              <a:xfrm>
                <a:off x="3140304" y="1267505"/>
                <a:ext cx="7711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H" sz="1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MU Sans Serif" panose="02000603000000000000" pitchFamily="2" charset="0"/>
                          <a:cs typeface="CMU Sans Serif" panose="02000603000000000000" pitchFamily="2" charset="0"/>
                        </a:rPr>
                        <m:t>𝑖𝑛𝑑𝑒𝑥</m:t>
                      </m:r>
                    </m:oMath>
                  </m:oMathPara>
                </a14:m>
                <a:endParaRPr lang="en-CH" sz="1600" dirty="0">
                  <a:solidFill>
                    <a:schemeClr val="tx1"/>
                  </a:solidFill>
                  <a:latin typeface="CMU Sans Serif" panose="02000603000000000000" pitchFamily="2" charset="0"/>
                  <a:ea typeface="CMU Sans Serif" panose="02000603000000000000" pitchFamily="2" charset="0"/>
                  <a:cs typeface="CMU Sans Serif" panose="02000603000000000000" pitchFamily="2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A1E916-21A3-B8E5-2C19-2B52C63E3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304" y="1267505"/>
                <a:ext cx="771173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CCFF7C0-1CF1-479A-4F93-F593D2EB451C}"/>
              </a:ext>
            </a:extLst>
          </p:cNvPr>
          <p:cNvSpPr txBox="1"/>
          <p:nvPr/>
        </p:nvSpPr>
        <p:spPr>
          <a:xfrm>
            <a:off x="5071533" y="13277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☝️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9F168-A434-06CD-8E7F-78FC550F0E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3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AE30-CBD8-D64E-82D4-A3CB0222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Python (still abstract)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3599-FA62-0442-BEEC-7620F2EA32F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DEDF1"/>
          </a:solidFill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count_long_words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(s: str) -&gt; int :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0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long_word_counter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0</a:t>
            </a:r>
          </a:p>
          <a:p>
            <a:pPr marL="0" indent="0">
              <a:buNone/>
            </a:pP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GB" sz="1600" b="1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move_to_beginning_of_word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s)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 :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c =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count_word_characters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s)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(c &gt; 5) :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long_word_counter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+= 1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 c</a:t>
            </a:r>
          </a:p>
          <a:p>
            <a:pPr marL="0" indent="0">
              <a:buNone/>
            </a:pP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move_to_beginning_of_word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s)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long_word_counter</a:t>
            </a: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C5B74-5676-F64E-8315-83DC843F2B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ECA05-661E-6A59-CED6-A755BCA11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0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AE30-CBD8-D64E-82D4-A3CB0222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primality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3599-FA62-0442-BEEC-7620F2EA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1" y="575531"/>
            <a:ext cx="8195771" cy="3992437"/>
          </a:xfrm>
          <a:solidFill>
            <a:srgbClr val="CDEDF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move_to_beginning_of_word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s: 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str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-&gt; 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 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"""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pre: 0 ≤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post: result = position of the first word at or after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in 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or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 if there is none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"""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 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is_separator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(s[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]) :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+= 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</a:t>
            </a:r>
            <a:b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return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C5B74-5676-F64E-8315-83DC843F2B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D5F3F-7F31-DDBB-164F-5EC0668392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31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AE30-CBD8-D64E-82D4-A3CB0222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primality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3599-FA62-0442-BEEC-7620F2EA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1" y="575531"/>
            <a:ext cx="8195771" cy="3992437"/>
          </a:xfrm>
          <a:solidFill>
            <a:srgbClr val="CDEDF1"/>
          </a:solidFill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count_word_characters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int, s: str) -&gt; str :</a:t>
            </a:r>
          </a:p>
          <a:p>
            <a:pPr marL="0" indent="0">
              <a:buNone/>
            </a:pP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"""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result = number of characters of the word starting at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in s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"""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 </a:t>
            </a: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 not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is_separator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(s[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]) :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+= 1</a:t>
            </a:r>
            <a:b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idx</a:t>
            </a:r>
            <a:r>
              <a:rPr lang="en-GB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- </a:t>
            </a:r>
            <a:r>
              <a:rPr lang="en-GB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endParaRPr lang="en-US" sz="14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C5B74-5676-F64E-8315-83DC843F2B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B158B-88AA-24D7-2EB7-2E3A29E7A8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3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AE30-CBD8-D64E-82D4-A3CB0222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primality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3599-FA62-0442-BEEC-7620F2EA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1" y="828040"/>
            <a:ext cx="8195771" cy="1743710"/>
          </a:xfrm>
          <a:solidFill>
            <a:srgbClr val="CDEDF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is_separator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(c: str) -&gt; bool :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"""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pre: c is a one character string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"""</a:t>
            </a:r>
            <a:b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c in [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 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','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';'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':'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"'"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'!'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'.'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'?'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</a:t>
            </a:r>
            <a:b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C5B74-5676-F64E-8315-83DC843F2B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A6C19-4C18-6995-A730-DAEEBBFA56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5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0EA0DA-BB30-9447-A1FF-A6EFE841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>
                <a:solidFill>
                  <a:srgbClr val="0070C0"/>
                </a:solidFill>
              </a:rPr>
              <a:t>Decomposition and dependencies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21DE2-3277-EE4B-80FF-7A4CE1B3A2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4EB0D4-7C69-A841-8538-0B277A8C0F7C}"/>
              </a:ext>
            </a:extLst>
          </p:cNvPr>
          <p:cNvSpPr txBox="1"/>
          <p:nvPr/>
        </p:nvSpPr>
        <p:spPr>
          <a:xfrm>
            <a:off x="3036977" y="1248579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count_long_words</a:t>
            </a:r>
            <a:endParaRPr lang="en-CH" sz="1600" dirty="0">
              <a:solidFill>
                <a:schemeClr val="tx1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EACA9E-C8B8-7C49-9DD7-DEAD9316CE93}"/>
              </a:ext>
            </a:extLst>
          </p:cNvPr>
          <p:cNvSpPr txBox="1"/>
          <p:nvPr/>
        </p:nvSpPr>
        <p:spPr>
          <a:xfrm>
            <a:off x="843227" y="2501689"/>
            <a:ext cx="28696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move_to_beginning_of_word</a:t>
            </a:r>
            <a:endParaRPr lang="en-CH" sz="1600" dirty="0">
              <a:solidFill>
                <a:schemeClr val="tx1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65A99F-DDB1-3D4E-A8CC-E0B1DB399BA3}"/>
              </a:ext>
            </a:extLst>
          </p:cNvPr>
          <p:cNvSpPr txBox="1"/>
          <p:nvPr/>
        </p:nvSpPr>
        <p:spPr>
          <a:xfrm>
            <a:off x="4801718" y="2427873"/>
            <a:ext cx="2440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count_word_characters</a:t>
            </a:r>
            <a:endParaRPr lang="en-CH" sz="1600" dirty="0">
              <a:solidFill>
                <a:schemeClr val="tx1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A470B7-CE70-F44C-B681-B79202EA46C2}"/>
              </a:ext>
            </a:extLst>
          </p:cNvPr>
          <p:cNvSpPr txBox="1"/>
          <p:nvPr/>
        </p:nvSpPr>
        <p:spPr>
          <a:xfrm>
            <a:off x="3328238" y="3630790"/>
            <a:ext cx="1473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is_separator</a:t>
            </a:r>
            <a:endParaRPr lang="en-CH" sz="1600" dirty="0">
              <a:solidFill>
                <a:schemeClr val="tx1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D2DFE8-211D-8748-B2FC-285862A7E632}"/>
              </a:ext>
            </a:extLst>
          </p:cNvPr>
          <p:cNvCxnSpPr>
            <a:stCxn id="6" idx="2"/>
            <a:endCxn id="7" idx="0"/>
          </p:cNvCxnSpPr>
          <p:nvPr/>
        </p:nvCxnSpPr>
        <p:spPr bwMode="auto">
          <a:xfrm flipH="1">
            <a:off x="2278075" y="1587133"/>
            <a:ext cx="1710445" cy="91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5489FE-03D6-0C4B-8731-0D6F448B6F95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 bwMode="auto">
          <a:xfrm>
            <a:off x="3988520" y="1587133"/>
            <a:ext cx="2033244" cy="8407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881E391-B418-3C44-8FF5-8CB872DAF266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 bwMode="auto">
          <a:xfrm>
            <a:off x="2278075" y="2840243"/>
            <a:ext cx="1786903" cy="7905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E4497D-822A-924F-9A36-C5615A8CEF33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 flipH="1">
            <a:off x="4064978" y="2766427"/>
            <a:ext cx="1956786" cy="8643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A50F117-449B-B7B7-0901-2D41E4A2FE7B}"/>
              </a:ext>
            </a:extLst>
          </p:cNvPr>
          <p:cNvSpPr txBox="1"/>
          <p:nvPr/>
        </p:nvSpPr>
        <p:spPr>
          <a:xfrm>
            <a:off x="2267555" y="1951255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depends 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7E1F5-2008-E42B-F4B9-65F0061A32B4}"/>
              </a:ext>
            </a:extLst>
          </p:cNvPr>
          <p:cNvSpPr txBox="1"/>
          <p:nvPr/>
        </p:nvSpPr>
        <p:spPr>
          <a:xfrm>
            <a:off x="4578047" y="1918598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6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depends 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DE69C8-5117-9BDF-6FBE-F120E70A43AF}"/>
              </a:ext>
            </a:extLst>
          </p:cNvPr>
          <p:cNvSpPr txBox="1"/>
          <p:nvPr/>
        </p:nvSpPr>
        <p:spPr>
          <a:xfrm>
            <a:off x="4782154" y="2996283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6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depends 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33C401-062B-CAA3-967B-CE867FE88835}"/>
              </a:ext>
            </a:extLst>
          </p:cNvPr>
          <p:cNvSpPr txBox="1"/>
          <p:nvPr/>
        </p:nvSpPr>
        <p:spPr>
          <a:xfrm>
            <a:off x="2651276" y="3037104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6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depends on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2499C3B-DC6D-A5D3-F886-06B02FED45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02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996B-A942-DD47-855A-D85817E6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Python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718F5-3326-D543-B5FB-0143E1AAC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Thousands of pre-defined functions</a:t>
            </a:r>
          </a:p>
          <a:p>
            <a:pPr lvl="1"/>
            <a:r>
              <a:rPr lang="en-US" dirty="0"/>
              <a:t>Grouped in packages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n-US" dirty="0" err="1">
                <a:solidFill>
                  <a:srgbClr val="0070C0"/>
                </a:solidFill>
                <a:hlinkClick r:id="rId2"/>
              </a:rPr>
              <a:t>docs.python.org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/3/library/</a:t>
            </a:r>
            <a:r>
              <a:rPr lang="en-US" dirty="0" err="1">
                <a:solidFill>
                  <a:srgbClr val="0070C0"/>
                </a:solidFill>
                <a:hlinkClick r:id="rId2"/>
              </a:rPr>
              <a:t>index.html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46571-16E9-0340-92C0-486645745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8B1D6-2028-112F-C37C-3DAC11B328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C38C7-0B8F-BC49-9F7B-A016395AF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7BC7-29F4-E74F-9936-224A8EC66D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2323" y="656782"/>
            <a:ext cx="5856208" cy="3806345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 = int(input('n: '))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 = 1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found =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False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p &lt; n//2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 not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found: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p += 1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d = 2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maxDiv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int(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math.floor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math.sqrt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(p)))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d &lt;= 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maxDiv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and p % d != 0 :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d = d + 1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d &gt; 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maxDiv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: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np = n - p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d = 2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maxDiv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int(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math.floor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math.sqrt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(np)))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d &lt;= 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maxDiv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np % d != 0 :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d = d + 1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d &gt; </a:t>
            </a:r>
            <a:r>
              <a:rPr lang="en-GB" sz="14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maxDiv</a:t>
            </a: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: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print(f'{n} = {p} + {n-p}')</a:t>
            </a:r>
            <a:b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GB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found = </a:t>
            </a:r>
            <a:r>
              <a:rPr lang="en-GB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True</a:t>
            </a:r>
            <a:endParaRPr lang="en-CH" sz="1400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8291AA-59BC-B749-972E-063F2351BCF4}"/>
              </a:ext>
            </a:extLst>
          </p:cNvPr>
          <p:cNvSpPr txBox="1"/>
          <p:nvPr/>
        </p:nvSpPr>
        <p:spPr>
          <a:xfrm>
            <a:off x="852323" y="99317"/>
            <a:ext cx="3296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what's the purpose of this program?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62DDCC-0F8D-DD41-9567-A1025915061A}"/>
              </a:ext>
            </a:extLst>
          </p:cNvPr>
          <p:cNvSpPr txBox="1"/>
          <p:nvPr/>
        </p:nvSpPr>
        <p:spPr>
          <a:xfrm>
            <a:off x="5745676" y="2233196"/>
            <a:ext cx="2294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what does each part do?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DEFFDC-09F9-A19D-3BD7-51E6475081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85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9483-2D84-5040-9BE8-7517DF77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Functions =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CE81-4396-0740-8D82-A567C2FAE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 procedure is a function that</a:t>
            </a:r>
          </a:p>
          <a:p>
            <a:pPr lvl="1"/>
            <a:r>
              <a:rPr lang="en-US" dirty="0"/>
              <a:t>does not return a result value</a:t>
            </a:r>
          </a:p>
          <a:p>
            <a:pPr lvl="1"/>
            <a:r>
              <a:rPr lang="en-US" dirty="0"/>
              <a:t>has some effect (side effect)</a:t>
            </a:r>
          </a:p>
          <a:p>
            <a:pPr lvl="2"/>
            <a:r>
              <a:rPr lang="en-US" dirty="0"/>
              <a:t>prints something, modify a file, ...</a:t>
            </a:r>
          </a:p>
          <a:p>
            <a:pPr lvl="2"/>
            <a:r>
              <a:rPr lang="en-US" dirty="0"/>
              <a:t>changes the value of some variable</a:t>
            </a:r>
          </a:p>
          <a:p>
            <a:pPr lvl="2"/>
            <a:r>
              <a:rPr lang="en-US" dirty="0"/>
              <a:t>interacts with the user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CECE3-A662-4141-BE46-D2C342684A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E32E3-646E-11B2-8816-1ABE87AE54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3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B120-461D-8D4F-9A23-5D746AED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A464-2C93-6E46-BA7C-BBA043F81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1" y="914400"/>
            <a:ext cx="8163417" cy="360045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print_string_with_spaces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(s: str) : 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print(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"&lt; 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for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range(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(s)) print(s[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]+</a:t>
            </a:r>
            <a:r>
              <a:rPr lang="en-US" b="1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print(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&gt;"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print_string_with_spaces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"What is this?"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  <a:sym typeface="Wingdings" pitchFamily="2" charset="2"/>
              </a:rPr>
              <a:t>→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  <a:sym typeface="Wingdings" pitchFamily="2" charset="2"/>
              </a:rPr>
              <a:t> 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 W h a t   </a:t>
            </a:r>
            <a:r>
              <a:rPr lang="en-US" dirty="0" err="1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s   t h </a:t>
            </a:r>
            <a:r>
              <a:rPr lang="en-US" dirty="0" err="1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s ? 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46371-01ED-7547-94CF-C99E3C359F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8E2D-28F9-8092-911A-BF10C31621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45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766A-005C-C54F-9A92-B05FEB1C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Without explicit return statement a function returns </a:t>
            </a:r>
            <a:r>
              <a:rPr lang="en-CH" b="1" dirty="0"/>
              <a:t>None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A1C1E-35C1-3A43-BE6E-D6B55E5E1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print_string_with_spaces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(s: str) : 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print(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"&lt; 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for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range(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(s)) print(s[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]+</a:t>
            </a:r>
            <a:r>
              <a:rPr lang="en-US" b="1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  <a:b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print(</a:t>
            </a:r>
            <a:r>
              <a:rPr lang="en-US" dirty="0">
                <a:solidFill>
                  <a:srgbClr val="00BC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&gt;"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 =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print_string_with_spaces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"What is this?"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# the value of a is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None</a:t>
            </a: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A5577-C6CF-1246-A0B3-718675E991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36F8A-C81C-561D-92D1-1710C2BC8F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54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B4079-5099-4F44-AA2B-C61B76E0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 and execution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E529C-FE2F-1A4F-8475-4BD5C983D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execution of a function takes place in an execution environment</a:t>
            </a:r>
          </a:p>
          <a:p>
            <a:pPr lvl="1"/>
            <a:r>
              <a:rPr lang="en-US" dirty="0"/>
              <a:t>Set of local variables and objects</a:t>
            </a:r>
          </a:p>
          <a:p>
            <a:pPr lvl="1"/>
            <a:r>
              <a:rPr lang="en-US" dirty="0"/>
              <a:t>Created at function invocation</a:t>
            </a:r>
          </a:p>
          <a:p>
            <a:pPr lvl="1"/>
            <a:r>
              <a:rPr lang="en-US" dirty="0"/>
              <a:t>Erased at function return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DAF09-2C59-9742-9D57-CE9072FD6C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E848F-E9BD-591F-B731-343785C01E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28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470516" y="3944210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5136A-0A82-0083-93A2-827749B891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5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…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996824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1784C-FAA4-5C92-ECB5-941C4E1B95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334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48154" y="1254276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FFDC1-05A9-A65E-0755-B473142F01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3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</a:t>
            </a:r>
            <a:r>
              <a:rPr lang="en-US"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: 32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460987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60314-A67B-3B46-B9C8-50688E63030C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74637-E8E6-797F-1288-F1BFF4EBCD0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759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</a:t>
            </a:r>
            <a:r>
              <a:rPr lang="en-US"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: 32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717662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60314-A67B-3B46-B9C8-50688E63030C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2BE4B-8897-2E3D-AD24-1E0A296F49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796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</a:t>
            </a:r>
            <a:r>
              <a:rPr lang="en-US"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: 32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98D92-8792-6445-A637-0D59462B2B7C}"/>
              </a:ext>
            </a:extLst>
          </p:cNvPr>
          <p:cNvSpPr txBox="1"/>
          <p:nvPr/>
        </p:nvSpPr>
        <p:spPr>
          <a:xfrm>
            <a:off x="4231581" y="1600477"/>
            <a:ext cx="1145568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f2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x: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…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2677695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21A4E-034D-A740-8BA2-2875CB529835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67FBE-E9D1-A0ED-C30C-78ECCBAB68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C478D2-ED46-0542-8592-99C66AF6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1" y="665579"/>
            <a:ext cx="7134619" cy="1068329"/>
          </a:xfrm>
        </p:spPr>
        <p:txBody>
          <a:bodyPr/>
          <a:lstStyle/>
          <a:p>
            <a:r>
              <a:rPr lang="en-CH" dirty="0"/>
              <a:t>To make programs more understandable: </a:t>
            </a:r>
            <a:br>
              <a:rPr lang="en-CH" dirty="0"/>
            </a:br>
            <a:r>
              <a:rPr lang="en-CH" dirty="0"/>
              <a:t>use </a:t>
            </a:r>
            <a:r>
              <a:rPr lang="en-CH" b="1" dirty="0"/>
              <a:t>decomposition</a:t>
            </a:r>
            <a:r>
              <a:rPr lang="en-CH" dirty="0"/>
              <a:t> and </a:t>
            </a:r>
            <a:r>
              <a:rPr lang="en-CH" b="1" dirty="0"/>
              <a:t>abstraction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35666-57E6-5445-A560-74C4C0A80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GB" dirty="0"/>
          </a:p>
          <a:p>
            <a:pPr lvl="1"/>
            <a:r>
              <a:rPr lang="en-GB" dirty="0"/>
              <a:t>decompose complex programs into manageable/understandable parts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each part has</a:t>
            </a:r>
          </a:p>
          <a:p>
            <a:pPr lvl="2"/>
            <a:r>
              <a:rPr lang="en-GB" dirty="0"/>
              <a:t>an </a:t>
            </a:r>
            <a:r>
              <a:rPr lang="en-GB" b="1" dirty="0"/>
              <a:t>abstract</a:t>
            </a:r>
            <a:r>
              <a:rPr lang="en-GB" dirty="0"/>
              <a:t> view (</a:t>
            </a:r>
            <a:r>
              <a:rPr lang="en-GB" b="1" dirty="0"/>
              <a:t>what</a:t>
            </a:r>
            <a:r>
              <a:rPr lang="en-GB" dirty="0"/>
              <a:t> it does)</a:t>
            </a:r>
          </a:p>
          <a:p>
            <a:pPr lvl="2"/>
            <a:r>
              <a:rPr lang="en-GB" dirty="0"/>
              <a:t>an </a:t>
            </a:r>
            <a:r>
              <a:rPr lang="en-GB" b="1" dirty="0"/>
              <a:t>implementation</a:t>
            </a:r>
            <a:r>
              <a:rPr lang="en-GB" dirty="0"/>
              <a:t> (</a:t>
            </a:r>
            <a:r>
              <a:rPr lang="en-GB" b="1" dirty="0"/>
              <a:t>how</a:t>
            </a:r>
            <a:r>
              <a:rPr lang="en-GB" dirty="0"/>
              <a:t> it is done)</a:t>
            </a:r>
            <a:br>
              <a:rPr lang="en-GB" dirty="0"/>
            </a:br>
            <a:endParaRPr lang="en-CH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65DD0A-F6BA-A54D-A3E4-84C23A3F50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BB8B623-E848-8C46-AEBA-B2B2D76504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6DC56-34E6-D412-89A2-8BE6764A75F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0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</a:t>
            </a:r>
            <a:r>
              <a:rPr lang="en-US"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: 32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98D92-8792-6445-A637-0D59462B2B7C}"/>
              </a:ext>
            </a:extLst>
          </p:cNvPr>
          <p:cNvSpPr txBox="1"/>
          <p:nvPr/>
        </p:nvSpPr>
        <p:spPr>
          <a:xfrm>
            <a:off x="4225422" y="1600477"/>
            <a:ext cx="1145568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f2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x: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96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2905521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4C4402-544A-8742-B4D5-4A4235F7C8B7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7BB9A-FE68-37CA-2FC3-CDF72948F7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9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</a:t>
            </a:r>
            <a:r>
              <a:rPr lang="en-US"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: 32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98D92-8792-6445-A637-0D59462B2B7C}"/>
              </a:ext>
            </a:extLst>
          </p:cNvPr>
          <p:cNvSpPr txBox="1"/>
          <p:nvPr/>
        </p:nvSpPr>
        <p:spPr>
          <a:xfrm>
            <a:off x="4237740" y="1600477"/>
            <a:ext cx="1145568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f2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x: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96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3188637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4C4402-544A-8742-B4D5-4A4235F7C8B7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96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79C79-90BD-1426-D049-D2263B60303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6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</a:t>
            </a:r>
            <a:r>
              <a:rPr lang="en-US"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: 32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98D92-8792-6445-A637-0D59462B2B7C}"/>
              </a:ext>
            </a:extLst>
          </p:cNvPr>
          <p:cNvSpPr txBox="1"/>
          <p:nvPr/>
        </p:nvSpPr>
        <p:spPr>
          <a:xfrm>
            <a:off x="4237740" y="1600477"/>
            <a:ext cx="1145568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f2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x: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96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3404249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4C4402-544A-8742-B4D5-4A4235F7C8B7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96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267D2-0A33-246A-8EDA-BA9F4668BC3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59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</a:t>
            </a:r>
            <a:r>
              <a:rPr lang="en-US" sz="1600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89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811516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900BC-3BCD-4649-936D-829BEB71B6C8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96</a:t>
            </a:r>
          </a:p>
          <a:p>
            <a:pPr algn="l"/>
            <a:endParaRPr lang="en-CH" sz="1600" dirty="0">
              <a:solidFill>
                <a:srgbClr val="00BC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2CA2B-90E7-6051-95EC-9DC2947CA8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08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1" y="877470"/>
            <a:ext cx="2648045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f1(y: int) -&gt; int: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y-1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b =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f2(x: int) -&gt; int 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a = x*3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i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return a - 7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f1(33)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18091-5143-9847-B86D-60D3C570994C}"/>
              </a:ext>
            </a:extLst>
          </p:cNvPr>
          <p:cNvSpPr txBox="1"/>
          <p:nvPr/>
        </p:nvSpPr>
        <p:spPr>
          <a:xfrm>
            <a:off x="4237740" y="2714625"/>
            <a:ext cx="113325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f1</a:t>
            </a:r>
            <a:endParaRPr lang="en-US" sz="1600" dirty="0">
              <a:solidFill>
                <a:srgbClr val="FFC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y: 33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a: 32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b: 89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964489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900BC-3BCD-4649-936D-829BEB71B6C8}"/>
              </a:ext>
            </a:extLst>
          </p:cNvPr>
          <p:cNvSpPr txBox="1"/>
          <p:nvPr/>
        </p:nvSpPr>
        <p:spPr>
          <a:xfrm>
            <a:off x="7004482" y="31249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96</a:t>
            </a:r>
          </a:p>
          <a:p>
            <a:pPr algn="l"/>
            <a:r>
              <a:rPr lang="en-CH" sz="1600" dirty="0">
                <a:solidFill>
                  <a:srgbClr val="00BC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15BBB-CA40-0C90-E44C-C1757F52E5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20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2502-56CA-8007-84EC-A1789E2E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With this technique, functions can call themselves (recursion)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AAC71-A9ED-DB91-D763-99CABDD0C2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H" dirty="0"/>
                  <a:t>When a problem can be solved by applying the same algorithm on a subproblem</a:t>
                </a:r>
              </a:p>
              <a:p>
                <a:pPr marL="0" indent="0">
                  <a:buNone/>
                </a:pPr>
                <a:r>
                  <a:rPr lang="en-CH" dirty="0"/>
                  <a:t>  </a:t>
                </a:r>
              </a:p>
              <a:p>
                <a:pPr marL="0" indent="0">
                  <a:buNone/>
                </a:pPr>
                <a:r>
                  <a:rPr lang="en-CH" dirty="0"/>
                  <a:t>Example.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CH" dirty="0"/>
                  <a:t> =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H" dirty="0"/>
                  <a:t> 				if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CH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CH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fr-CH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CH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CH" i="1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CH" dirty="0"/>
                  <a:t> 		if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H" dirty="0"/>
                  <a:t> is even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CH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CH" i="1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fr-CH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CH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CH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CH" i="1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fr-CH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CH" dirty="0"/>
                  <a:t> 	if </a:t>
                </a:r>
                <a14:m>
                  <m:oMath xmlns:m="http://schemas.openxmlformats.org/officeDocument/2006/math">
                    <m:r>
                      <a:rPr lang="fr-CH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H" dirty="0"/>
                  <a:t> is odd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AAC71-A9ED-DB91-D763-99CABDD0C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3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9EF87-26DD-9183-06B3-0253ADB0D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A7492-963E-54B2-909D-3EC2EA2C99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903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169332"/>
            <a:ext cx="8278814" cy="685800"/>
          </a:xfrm>
        </p:spPr>
        <p:txBody>
          <a:bodyPr/>
          <a:lstStyle/>
          <a:p>
            <a:r>
              <a:rPr lang="en-US" dirty="0"/>
              <a:t>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6302099" cy="360045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power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-&gt;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 ==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p = power(x, n//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 %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==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p*p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else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x*p*p</a:t>
            </a:r>
          </a:p>
          <a:p>
            <a:pPr marL="0" indent="0">
              <a:buNone/>
            </a:pP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F0AC4-4FCE-1AA1-0E81-ABD72144CE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6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Execution for power(2, 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922154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B256DC-10AE-3A99-AF67-AA9E9198D4E9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2A1E95-E029-B781-051D-9A969849310B}"/>
              </a:ext>
            </a:extLst>
          </p:cNvPr>
          <p:cNvCxnSpPr>
            <a:cxnSpLocks/>
          </p:cNvCxnSpPr>
          <p:nvPr/>
        </p:nvCxnSpPr>
        <p:spPr bwMode="auto">
          <a:xfrm>
            <a:off x="1602557" y="2109861"/>
            <a:ext cx="15082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9885D4-0DB7-8662-F8D0-A5188CB85A6C}"/>
              </a:ext>
            </a:extLst>
          </p:cNvPr>
          <p:cNvSpPr txBox="1"/>
          <p:nvPr/>
        </p:nvSpPr>
        <p:spPr>
          <a:xfrm>
            <a:off x="1970202" y="1134700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2        10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9887A-F15E-B592-02D9-702CB54C42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59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in power(2,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922154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D1D24-1D3D-DFC1-A2DC-33FF015801C3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AA8BE4-4DE6-517A-3F4C-01CEF117B141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EF14D8-BBFB-FF33-9B86-9372119B8222}"/>
              </a:ext>
            </a:extLst>
          </p:cNvPr>
          <p:cNvCxnSpPr>
            <a:cxnSpLocks/>
          </p:cNvCxnSpPr>
          <p:nvPr/>
        </p:nvCxnSpPr>
        <p:spPr bwMode="auto">
          <a:xfrm>
            <a:off x="1602557" y="2109861"/>
            <a:ext cx="15082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BF692EA-8113-BF86-59E3-C6D6C187AF51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30E8F0-1B98-7A93-DB59-7B2E33D76B7E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9D3E15B-EF2F-1BB7-FA35-31DE5E5216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14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in power(2,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922154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47E99-0731-D077-BDF8-BD1BB5A1E5E8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7B123-D3BB-4313-3698-B871AF834411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957060-DB5E-0191-4AE1-2EFEED3E5E64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AD2E14-200B-2677-9668-281569F5884F}"/>
              </a:ext>
            </a:extLst>
          </p:cNvPr>
          <p:cNvCxnSpPr>
            <a:cxnSpLocks/>
          </p:cNvCxnSpPr>
          <p:nvPr/>
        </p:nvCxnSpPr>
        <p:spPr bwMode="auto">
          <a:xfrm>
            <a:off x="1602557" y="2109861"/>
            <a:ext cx="15082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01AFF0-DE2C-0942-B1BF-735D6ABB31D7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24B54-A566-1060-86F6-80B563BCC92A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711C0-8830-4F40-05A2-CEE08A6E2F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6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C18E-3107-A645-AB26-A32B6F51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Example: an MP3 player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AD9EF-E6CE-4B4B-BEEF-AE4CC2FBF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91" y="1571073"/>
            <a:ext cx="7459313" cy="3055920"/>
          </a:xfrm>
        </p:spPr>
        <p:txBody>
          <a:bodyPr/>
          <a:lstStyle/>
          <a:p>
            <a:pPr marL="0" indent="0">
              <a:buNone/>
            </a:pPr>
            <a:r>
              <a:rPr lang="en-CH" b="1" dirty="0"/>
              <a:t>Abstraction</a:t>
            </a:r>
          </a:p>
          <a:p>
            <a:pPr lvl="1"/>
            <a:r>
              <a:rPr lang="en-GB" dirty="0"/>
              <a:t>MP3 player = device to store and play music</a:t>
            </a:r>
          </a:p>
          <a:p>
            <a:pPr lvl="1"/>
            <a:endParaRPr lang="en-CH" dirty="0"/>
          </a:p>
          <a:p>
            <a:pPr marL="0" indent="0">
              <a:buNone/>
            </a:pPr>
            <a:r>
              <a:rPr lang="en-CH" dirty="0"/>
              <a:t>It is a black box</a:t>
            </a:r>
          </a:p>
          <a:p>
            <a:pPr lvl="1"/>
            <a:r>
              <a:rPr lang="en-CH" dirty="0"/>
              <a:t>provides well defined services</a:t>
            </a:r>
          </a:p>
          <a:p>
            <a:pPr lvl="1"/>
            <a:r>
              <a:rPr lang="en-CH" dirty="0"/>
              <a:t>the user needs to know the interface operation (buttons, screen) </a:t>
            </a:r>
          </a:p>
          <a:p>
            <a:pPr lvl="1"/>
            <a:r>
              <a:rPr lang="en-CH" dirty="0"/>
              <a:t>the user does not need to know the internal electronic operation</a:t>
            </a:r>
          </a:p>
          <a:p>
            <a:pPr lvl="1"/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9C71E-5950-AE45-AD76-63EE28EE6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AGPTEK MP3 Player">
            <a:extLst>
              <a:ext uri="{FF2B5EF4-FFF2-40B4-BE49-F238E27FC236}">
                <a16:creationId xmlns:a16="http://schemas.microsoft.com/office/drawing/2014/main" id="{DD25F08E-D0FE-3546-8EAA-0CF102AAF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143" y="274278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50EAF-FF56-915D-6AC4-C72F4BD023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183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in power(2,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9" y="1922154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3310D5-A891-DA7F-5AA3-02C5B2637C23}"/>
              </a:ext>
            </a:extLst>
          </p:cNvPr>
          <p:cNvSpPr txBox="1"/>
          <p:nvPr/>
        </p:nvSpPr>
        <p:spPr>
          <a:xfrm>
            <a:off x="6130784" y="1941549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507F06-9F85-327E-FE0A-A1EA9862B511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A51C9C-224F-16EF-C9D2-365F05E30926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61C46E-9F67-D1AA-D9F5-34602B53B45A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FF9E9F-6CB0-EF0D-C99D-FD1A58E174D6}"/>
              </a:ext>
            </a:extLst>
          </p:cNvPr>
          <p:cNvCxnSpPr>
            <a:cxnSpLocks/>
          </p:cNvCxnSpPr>
          <p:nvPr/>
        </p:nvCxnSpPr>
        <p:spPr bwMode="auto">
          <a:xfrm>
            <a:off x="1602557" y="2109861"/>
            <a:ext cx="15082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31B9A37-1B8F-D80E-A578-1312D32B12B3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96A324-1FC4-FDC1-A139-708DF636BFA4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2128-7747-3F8F-FE38-3E187CAB489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10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in power(2, 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1644446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C948B-B904-2FF0-67E2-03C3626F141F}"/>
              </a:ext>
            </a:extLst>
          </p:cNvPr>
          <p:cNvSpPr txBox="1"/>
          <p:nvPr/>
        </p:nvSpPr>
        <p:spPr>
          <a:xfrm>
            <a:off x="6130784" y="1287599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5D6A5E-7447-F276-7474-315433856B6E}"/>
              </a:ext>
            </a:extLst>
          </p:cNvPr>
          <p:cNvSpPr/>
          <p:nvPr/>
        </p:nvSpPr>
        <p:spPr>
          <a:xfrm>
            <a:off x="3141133" y="1579987"/>
            <a:ext cx="337352" cy="314239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A93F25-0576-E52D-4BE4-41D840DDEBAF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3103B-28B4-173C-1610-C0D79F661D53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23F92F-3211-FF16-2DFF-6DB3289B873A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51AC26-037C-4194-9430-6E5000A83349}"/>
              </a:ext>
            </a:extLst>
          </p:cNvPr>
          <p:cNvSpPr txBox="1"/>
          <p:nvPr/>
        </p:nvSpPr>
        <p:spPr>
          <a:xfrm>
            <a:off x="6130784" y="1941549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EBDC29-0A4F-8E45-B350-562A2D519E36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38C161-457D-A3F9-1BA5-E2765ABB518C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F2972-181B-013F-3023-21CE5D766E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854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1941259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E4F73-2AE2-351F-339B-563E54D666CC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E07CDC-63FA-124B-6103-E58E642B3625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CF4AF-DA00-F877-B3A1-7F4923254F02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D89D35-8026-3611-2C7C-59A50AC15994}"/>
              </a:ext>
            </a:extLst>
          </p:cNvPr>
          <p:cNvSpPr txBox="1"/>
          <p:nvPr/>
        </p:nvSpPr>
        <p:spPr>
          <a:xfrm>
            <a:off x="6130784" y="1941549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746C34-77CB-63A1-D52C-9AC47E286E36}"/>
              </a:ext>
            </a:extLst>
          </p:cNvPr>
          <p:cNvCxnSpPr>
            <a:cxnSpLocks/>
          </p:cNvCxnSpPr>
          <p:nvPr/>
        </p:nvCxnSpPr>
        <p:spPr bwMode="auto">
          <a:xfrm>
            <a:off x="1216058" y="2128966"/>
            <a:ext cx="3770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EB138CC-2B45-175D-7E2A-6145E269F0F1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68A494-A3E5-5531-C2AE-CC9807433805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8A5B4-9CDD-AFDC-0D11-5AFC4EAEA1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61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2518725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A76B9B-C39B-0FAD-549B-1635B01F73D8}"/>
              </a:ext>
            </a:extLst>
          </p:cNvPr>
          <p:cNvSpPr/>
          <p:nvPr/>
        </p:nvSpPr>
        <p:spPr>
          <a:xfrm>
            <a:off x="3547414" y="2518725"/>
            <a:ext cx="414986" cy="43714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E4F73-2AE2-351F-339B-563E54D666CC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E07CDC-63FA-124B-6103-E58E642B3625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CF4AF-DA00-F877-B3A1-7F4923254F02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D89D35-8026-3611-2C7C-59A50AC15994}"/>
              </a:ext>
            </a:extLst>
          </p:cNvPr>
          <p:cNvSpPr txBox="1"/>
          <p:nvPr/>
        </p:nvSpPr>
        <p:spPr>
          <a:xfrm>
            <a:off x="6130784" y="1941549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2C2005-AC48-5CB3-0520-A87D2D9367D3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539826-EB58-AD4A-A697-222229673ACD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73F62-9D99-A29F-3CA3-95B435F127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478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1936341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A4B99-40DA-9610-23A0-FBCC817444CE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18D65-302C-13FC-102A-ECC79C70A9BB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13AD2D-97EF-7AB2-68E1-87833CB9FF57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E60C89-D52A-BD09-64CF-247D60BFD18C}"/>
              </a:ext>
            </a:extLst>
          </p:cNvPr>
          <p:cNvCxnSpPr>
            <a:cxnSpLocks/>
          </p:cNvCxnSpPr>
          <p:nvPr/>
        </p:nvCxnSpPr>
        <p:spPr bwMode="auto">
          <a:xfrm>
            <a:off x="1216058" y="2128966"/>
            <a:ext cx="3770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17B0A5A-D3D0-AFE4-9210-DE65F2BC03B9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FDB70-1F1E-C22D-BA76-22E8DC823AF0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93D3-B8C6-48E8-0E76-27D8A0E29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75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2226338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A76B9B-C39B-0FAD-549B-1635B01F73D8}"/>
              </a:ext>
            </a:extLst>
          </p:cNvPr>
          <p:cNvSpPr/>
          <p:nvPr/>
        </p:nvSpPr>
        <p:spPr>
          <a:xfrm>
            <a:off x="4157014" y="2101618"/>
            <a:ext cx="414986" cy="43714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A4B99-40DA-9610-23A0-FBCC817444CE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18D65-302C-13FC-102A-ECC79C70A9BB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13AD2D-97EF-7AB2-68E1-87833CB9FF57}"/>
              </a:ext>
            </a:extLst>
          </p:cNvPr>
          <p:cNvSpPr txBox="1"/>
          <p:nvPr/>
        </p:nvSpPr>
        <p:spPr>
          <a:xfrm>
            <a:off x="6130784" y="2592081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2)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24721-5FDA-5637-8635-442F091957CA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81E5D-8FCB-DB55-6FF9-A4C8ADEB8351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F95EC05-27D8-F1A6-9A2B-9088BD8661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704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1948918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07B7C-DB47-F41A-9CC3-C522A8D5B352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5653F-8D08-C880-2FB6-687511B8D456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A6886E-1B8D-6532-D9AE-C0A5444BAB52}"/>
              </a:ext>
            </a:extLst>
          </p:cNvPr>
          <p:cNvCxnSpPr>
            <a:cxnSpLocks/>
          </p:cNvCxnSpPr>
          <p:nvPr/>
        </p:nvCxnSpPr>
        <p:spPr bwMode="auto">
          <a:xfrm>
            <a:off x="1216058" y="2128966"/>
            <a:ext cx="3770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D603CF-A8DA-58B9-FBE0-96FBFCC29573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139788-5D6F-C88A-16CC-024CF6FD96E1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1E560-9F9D-9A13-BFC5-C3A6AEE18E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508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</a:t>
            </a:r>
            <a:r>
              <a:rPr lang="en-US"/>
              <a:t>, 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2489988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A76B9B-C39B-0FAD-549B-1635B01F73D8}"/>
              </a:ext>
            </a:extLst>
          </p:cNvPr>
          <p:cNvSpPr/>
          <p:nvPr/>
        </p:nvSpPr>
        <p:spPr>
          <a:xfrm>
            <a:off x="3420413" y="2440490"/>
            <a:ext cx="635119" cy="43714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07B7C-DB47-F41A-9CC3-C522A8D5B352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5653F-8D08-C880-2FB6-687511B8D456}"/>
              </a:ext>
            </a:extLst>
          </p:cNvPr>
          <p:cNvSpPr txBox="1"/>
          <p:nvPr/>
        </p:nvSpPr>
        <p:spPr>
          <a:xfrm>
            <a:off x="6130784" y="3242613"/>
            <a:ext cx="1519593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5)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7BDFDB-2D2A-1893-9C72-00EB883D6AEE}"/>
              </a:ext>
            </a:extLst>
          </p:cNvPr>
          <p:cNvSpPr txBox="1"/>
          <p:nvPr/>
        </p:nvSpPr>
        <p:spPr>
          <a:xfrm>
            <a:off x="1970202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670D6B-0D4F-BC4B-194D-BF0997785863}"/>
              </a:ext>
            </a:extLst>
          </p:cNvPr>
          <p:cNvSpPr txBox="1"/>
          <p:nvPr/>
        </p:nvSpPr>
        <p:spPr>
          <a:xfrm>
            <a:off x="3026694" y="11347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22D03DB-FEB2-CF30-77EB-517C2C9E3B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1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1941259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61FFA5-01E5-7F06-AEFD-D646D7BE45EA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32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27BBC2-8CC2-E7B3-7ED7-281E55A918D6}"/>
              </a:ext>
            </a:extLst>
          </p:cNvPr>
          <p:cNvCxnSpPr>
            <a:cxnSpLocks/>
          </p:cNvCxnSpPr>
          <p:nvPr/>
        </p:nvCxnSpPr>
        <p:spPr bwMode="auto">
          <a:xfrm>
            <a:off x="1216058" y="2128966"/>
            <a:ext cx="3770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1D4203-6E6A-F6F7-6CFC-80D1355EBCCF}"/>
              </a:ext>
            </a:extLst>
          </p:cNvPr>
          <p:cNvSpPr txBox="1"/>
          <p:nvPr/>
        </p:nvSpPr>
        <p:spPr>
          <a:xfrm>
            <a:off x="1970202" y="1134700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2        10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1E5BE8A-043E-451F-C4F3-6A2DBEAF5C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537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5E61-F7F7-6F42-B198-B316FE8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" y="0"/>
            <a:ext cx="8278814" cy="685800"/>
          </a:xfrm>
        </p:spPr>
        <p:txBody>
          <a:bodyPr/>
          <a:lstStyle/>
          <a:p>
            <a:r>
              <a:rPr lang="en-US" dirty="0"/>
              <a:t>back in power(2, 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1DB2-5D8B-244D-843C-199F9AE2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10" y="877470"/>
            <a:ext cx="4457279" cy="360045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def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power(x: float, n: int) -&gt; float: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== 0 : return 1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p = power(x, n//2)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if n % 2 == 0 : return p*p</a:t>
            </a: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else: return x*p*p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power(2,10)</a:t>
            </a:r>
            <a:b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F5BFE-4DAE-5043-910B-FF9723021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2788931-5CA2-C04C-B953-96D67C678F31}"/>
              </a:ext>
            </a:extLst>
          </p:cNvPr>
          <p:cNvSpPr/>
          <p:nvPr/>
        </p:nvSpPr>
        <p:spPr>
          <a:xfrm>
            <a:off x="576358" y="2209311"/>
            <a:ext cx="337352" cy="18770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A76B9B-C39B-0FAD-549B-1635B01F73D8}"/>
              </a:ext>
            </a:extLst>
          </p:cNvPr>
          <p:cNvSpPr/>
          <p:nvPr/>
        </p:nvSpPr>
        <p:spPr>
          <a:xfrm>
            <a:off x="4089280" y="2084593"/>
            <a:ext cx="956853" cy="43714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1024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61FFA5-01E5-7F06-AEFD-D646D7BE45EA}"/>
              </a:ext>
            </a:extLst>
          </p:cNvPr>
          <p:cNvSpPr txBox="1"/>
          <p:nvPr/>
        </p:nvSpPr>
        <p:spPr>
          <a:xfrm>
            <a:off x="6130785" y="3893145"/>
            <a:ext cx="151959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FFC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power(2, 10)</a:t>
            </a:r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p: 32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9FF97-14E7-8E4D-CF08-0E7CA3E9AFC8}"/>
              </a:ext>
            </a:extLst>
          </p:cNvPr>
          <p:cNvSpPr txBox="1"/>
          <p:nvPr/>
        </p:nvSpPr>
        <p:spPr>
          <a:xfrm>
            <a:off x="1970202" y="1134700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b="1" dirty="0">
                <a:solidFill>
                  <a:srgbClr val="FF0000"/>
                </a:solidFill>
                <a:latin typeface="LM Mono 10" pitchFamily="49" charset="77"/>
                <a:ea typeface="CMU Sans Serif" panose="02000603000000000000" pitchFamily="2" charset="0"/>
                <a:cs typeface="CMU Sans Serif" panose="02000603000000000000" pitchFamily="2" charset="0"/>
              </a:rPr>
              <a:t>2        10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91D5A-6ADF-473C-3C80-B8BE866E622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6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5E394-07FE-1B44-9330-6A59C04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DC07-3A9F-AD4D-9948-228DC283D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Decomposition principle:</a:t>
            </a:r>
            <a:r>
              <a:rPr lang="en-GB" dirty="0"/>
              <a:t> different devices work together to achieve an end goal</a:t>
            </a:r>
            <a:endParaRPr lang="en-CH" dirty="0"/>
          </a:p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CH" dirty="0"/>
              <a:t>To build a sound system: interconnect</a:t>
            </a:r>
          </a:p>
          <a:p>
            <a:pPr lvl="1"/>
            <a:r>
              <a:rPr lang="en-CH" dirty="0"/>
              <a:t>an internet connection box</a:t>
            </a:r>
          </a:p>
          <a:p>
            <a:pPr lvl="1"/>
            <a:r>
              <a:rPr lang="en-CH" dirty="0"/>
              <a:t>an MP3 player</a:t>
            </a:r>
          </a:p>
          <a:p>
            <a:pPr lvl="1"/>
            <a:r>
              <a:rPr lang="en-CH" dirty="0"/>
              <a:t>one or more bluetooth speakers</a:t>
            </a:r>
          </a:p>
          <a:p>
            <a:pPr lvl="1"/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94E34-A351-7E4C-812E-9CA560A7CD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9EC9F-CD8C-8B47-A93A-670E8985215D}"/>
              </a:ext>
            </a:extLst>
          </p:cNvPr>
          <p:cNvSpPr/>
          <p:nvPr/>
        </p:nvSpPr>
        <p:spPr>
          <a:xfrm>
            <a:off x="5908801" y="2324789"/>
            <a:ext cx="2766254" cy="2549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2B990-5860-5B42-BBAD-F07416FB9BD2}"/>
              </a:ext>
            </a:extLst>
          </p:cNvPr>
          <p:cNvSpPr txBox="1"/>
          <p:nvPr/>
        </p:nvSpPr>
        <p:spPr>
          <a:xfrm>
            <a:off x="6707478" y="4536004"/>
            <a:ext cx="1367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Sound system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F6657E-8010-404A-A2C5-2831DADFA4D1}"/>
              </a:ext>
            </a:extLst>
          </p:cNvPr>
          <p:cNvSpPr/>
          <p:nvPr/>
        </p:nvSpPr>
        <p:spPr>
          <a:xfrm>
            <a:off x="7260182" y="3282161"/>
            <a:ext cx="1221888" cy="6093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MP3 player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0F5B3-1690-7841-ACC1-0C69764B52DF}"/>
              </a:ext>
            </a:extLst>
          </p:cNvPr>
          <p:cNvSpPr/>
          <p:nvPr/>
        </p:nvSpPr>
        <p:spPr>
          <a:xfrm>
            <a:off x="6226542" y="2497014"/>
            <a:ext cx="1361220" cy="60930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Internet Box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7AAF3B-3F52-EC42-85BC-326E68BE18F0}"/>
              </a:ext>
            </a:extLst>
          </p:cNvPr>
          <p:cNvSpPr/>
          <p:nvPr/>
        </p:nvSpPr>
        <p:spPr>
          <a:xfrm>
            <a:off x="6084650" y="3780747"/>
            <a:ext cx="1003538" cy="6093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Speaker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B7B7898-736E-2502-6AB8-A8265D9928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426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A71D9-C73A-7E48-9B0D-954AC696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61D6-5C72-4D41-B562-07D931E3B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Functions are used to</a:t>
            </a:r>
          </a:p>
          <a:p>
            <a:r>
              <a:rPr lang="en-US" dirty="0"/>
              <a:t>Write an algorithm once and use it in several places</a:t>
            </a:r>
          </a:p>
          <a:p>
            <a:r>
              <a:rPr lang="en-US" dirty="0"/>
              <a:t>Decompose problems in smaller parts</a:t>
            </a:r>
          </a:p>
          <a:p>
            <a:r>
              <a:rPr lang="en-US" dirty="0"/>
              <a:t>Or create more complex behaviors by composition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Functions execute in a local environment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CE6D3-E208-0343-8CF2-F931AFE98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676FC-1623-1FD0-ACAE-0612E64D53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7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6556-AEE3-794F-B724-2057A4E2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In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C1EF-C34B-A441-B382-F1B15154D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H" dirty="0"/>
              <a:t>Two types of abstractions</a:t>
            </a:r>
          </a:p>
          <a:p>
            <a:endParaRPr lang="en-CH" dirty="0"/>
          </a:p>
          <a:p>
            <a:pPr marL="457200" lvl="1" indent="0">
              <a:buNone/>
            </a:pPr>
            <a:r>
              <a:rPr lang="en-CH" b="1" dirty="0"/>
              <a:t>Functions</a:t>
            </a:r>
            <a:r>
              <a:rPr lang="en-CH" dirty="0"/>
              <a:t>: </a:t>
            </a:r>
          </a:p>
          <a:p>
            <a:pPr lvl="2"/>
            <a:r>
              <a:rPr lang="en-CH" dirty="0"/>
              <a:t>procedural abstraction</a:t>
            </a:r>
          </a:p>
          <a:p>
            <a:pPr lvl="1"/>
            <a:endParaRPr lang="en-CH" dirty="0"/>
          </a:p>
          <a:p>
            <a:pPr marL="457200" lvl="1" indent="0">
              <a:buNone/>
            </a:pPr>
            <a:r>
              <a:rPr lang="en-CH" dirty="0"/>
              <a:t>Classes: </a:t>
            </a:r>
          </a:p>
          <a:p>
            <a:pPr lvl="2"/>
            <a:r>
              <a:rPr lang="en-CH" dirty="0"/>
              <a:t>data type abstraction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89070-173B-BA46-8EC4-F8F22ACE08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E6688-BA1D-891E-FC92-C959B8475F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9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F6CC-C8AA-844E-A58D-A517D43D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Functional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F9257-86D1-B04E-AFA7-D95A5A977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 dirty="0"/>
          </a:p>
          <a:p>
            <a:pPr marL="0" indent="0">
              <a:buNone/>
            </a:pPr>
            <a:r>
              <a:rPr lang="en-CH" dirty="0"/>
              <a:t>a function encapsulate a part of the computation </a:t>
            </a:r>
          </a:p>
          <a:p>
            <a:pPr marL="0" indent="0">
              <a:buNone/>
            </a:pPr>
            <a:endParaRPr lang="en-CH" dirty="0"/>
          </a:p>
          <a:p>
            <a:pPr lvl="1"/>
            <a:r>
              <a:rPr lang="en-CH" dirty="0"/>
              <a:t>a piece of code that is a black box</a:t>
            </a:r>
          </a:p>
          <a:p>
            <a:pPr lvl="1"/>
            <a:r>
              <a:rPr lang="en-CH" dirty="0"/>
              <a:t>can be used without knowing the details</a:t>
            </a:r>
          </a:p>
          <a:p>
            <a:endParaRPr lang="en-CH" dirty="0"/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836D0-DF36-D746-AA0C-029C373F43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6347C-0DC0-BFFB-A7E1-AB0360BA13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25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46D9-ED54-332D-2D72-E0857360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in Python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EB02A-5B0F-1078-A82F-7DDE8ED17A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def</a:t>
                </a:r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𝑓𝑢𝑛𝑐𝑡𝑖𝑜𝑛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𝑛𝑎𝑚𝑒</m:t>
                    </m:r>
                  </m:oMath>
                </a14:m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𝑝𝑎𝑟𝑎𝑚𝑒𝑡𝑒𝑟</m:t>
                    </m:r>
                  </m:oMath>
                </a14:m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𝑡𝑦𝑝𝑒</m:t>
                    </m:r>
                  </m:oMath>
                </a14:m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, ...) -&gt;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𝑟𝑒𝑠𝑢𝑙𝑡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𝑡𝑦𝑝𝑒</m:t>
                    </m:r>
                  </m:oMath>
                </a14:m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</a:t>
                </a: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"""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𝑑𝑒𝑠𝑐𝑟𝑖𝑝𝑡𝑖𝑜𝑛</m:t>
                    </m:r>
                  </m:oMath>
                </a14:m>
                <a:endParaRPr lang="en-US" dirty="0">
                  <a:solidFill>
                    <a:srgbClr val="00B050"/>
                  </a:solidFill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"""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MU Typewriter Text" panose="02000609000000000000" pitchFamily="49" charset="0"/>
                    <a:ea typeface="CMU Typewriter Text" panose="02000609000000000000" pitchFamily="49" charset="0"/>
                    <a:cs typeface="CMU Typewriter Text" panose="02000609000000000000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Typewriter Text" panose="02000609000000000000" pitchFamily="49" charset="0"/>
                        <a:cs typeface="CMU Typewriter Text" panose="02000609000000000000" pitchFamily="49" charset="0"/>
                      </a:rPr>
                      <m:t>𝑖𝑛𝑠𝑡𝑟𝑢𝑐𝑡𝑖𝑜𝑛𝑠</m:t>
                    </m:r>
                  </m:oMath>
                </a14:m>
                <a:endParaRPr lang="en-US" dirty="0">
                  <a:latin typeface="CMU Typewriter Text" panose="02000609000000000000" pitchFamily="49" charset="0"/>
                  <a:ea typeface="CMU Typewriter Text" panose="02000609000000000000" pitchFamily="49" charset="0"/>
                  <a:cs typeface="CMU Typewriter Text" panose="02000609000000000000" pitchFamily="49" charset="0"/>
                </a:endParaRPr>
              </a:p>
              <a:p>
                <a:endParaRPr lang="en-CH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EB02A-5B0F-1078-A82F-7DDE8ED17A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3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B9697-EDC6-006F-ABBC-DE5897E41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AAC95-ADFB-44F1-C7F8-A1CE22A6A3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© UNIGE - G. Falquet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4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solidFill>
              <a:schemeClr val="tx1"/>
            </a:solidFill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58796</TotalTime>
  <Words>4674</Words>
  <Application>Microsoft Macintosh PowerPoint</Application>
  <PresentationFormat>On-screen Show (16:9)</PresentationFormat>
  <Paragraphs>665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Arial</vt:lpstr>
      <vt:lpstr>Cambria Math</vt:lpstr>
      <vt:lpstr>CMU SANS SERIF</vt:lpstr>
      <vt:lpstr>CMU SANS SERIF</vt:lpstr>
      <vt:lpstr>CMU Typewriter Text</vt:lpstr>
      <vt:lpstr>Dijkstra</vt:lpstr>
      <vt:lpstr>LM Mono 10</vt:lpstr>
      <vt:lpstr>Lucida Grande</vt:lpstr>
      <vt:lpstr>Menlo</vt:lpstr>
      <vt:lpstr>Times New Roman</vt:lpstr>
      <vt:lpstr>Verdana</vt:lpstr>
      <vt:lpstr>Office Theme</vt:lpstr>
      <vt:lpstr>Programming with Functions</vt:lpstr>
      <vt:lpstr>PowerPoint Presentation</vt:lpstr>
      <vt:lpstr>PowerPoint Presentation</vt:lpstr>
      <vt:lpstr>To make programs more understandable:  use decomposition and abstraction</vt:lpstr>
      <vt:lpstr>Example: an MP3 player</vt:lpstr>
      <vt:lpstr>PowerPoint Presentation</vt:lpstr>
      <vt:lpstr>In computing</vt:lpstr>
      <vt:lpstr>Functional abstraction</vt:lpstr>
      <vt:lpstr>in Python</vt:lpstr>
      <vt:lpstr>in Python</vt:lpstr>
      <vt:lpstr>in Python, with the implementation</vt:lpstr>
      <vt:lpstr>Function invocation (function call)</vt:lpstr>
      <vt:lpstr>A function can call another function</vt:lpstr>
      <vt:lpstr>Result = the value of the return statement</vt:lpstr>
      <vt:lpstr>GCD as a function</vt:lpstr>
      <vt:lpstr>GCD as a function – another implementation</vt:lpstr>
      <vt:lpstr>Writing good documentation: the pre/post technique</vt:lpstr>
      <vt:lpstr>Example: the min specification made very precise</vt:lpstr>
      <vt:lpstr>Example</vt:lpstr>
      <vt:lpstr>Functions and problem decomposition</vt:lpstr>
      <vt:lpstr>Top down decomposition for a word counting problem</vt:lpstr>
      <vt:lpstr>Algorithm (abstract)</vt:lpstr>
      <vt:lpstr>Algorithm (more concrete)</vt:lpstr>
      <vt:lpstr>in Python (still abstract)</vt:lpstr>
      <vt:lpstr>Example: primality test</vt:lpstr>
      <vt:lpstr>Example: primality test</vt:lpstr>
      <vt:lpstr>Example: primality test</vt:lpstr>
      <vt:lpstr>Decomposition and dependencies</vt:lpstr>
      <vt:lpstr>The Standard Python Library</vt:lpstr>
      <vt:lpstr>Non-Functional Functions = Procedures</vt:lpstr>
      <vt:lpstr>PowerPoint Presentation</vt:lpstr>
      <vt:lpstr>Without explicit return statement a function returns None</vt:lpstr>
      <vt:lpstr>Local variables and execution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With this technique, functions can call themselves (recursion)</vt:lpstr>
      <vt:lpstr>in Python</vt:lpstr>
      <vt:lpstr>Execution for power(2, 10)</vt:lpstr>
      <vt:lpstr>in power(2, 5)</vt:lpstr>
      <vt:lpstr>in power(2, 2)</vt:lpstr>
      <vt:lpstr>in power(2, 1)</vt:lpstr>
      <vt:lpstr>in power(2, 0)</vt:lpstr>
      <vt:lpstr>back in power(2, 1)</vt:lpstr>
      <vt:lpstr>back in power(2, 1)</vt:lpstr>
      <vt:lpstr>back in power(2, 2)</vt:lpstr>
      <vt:lpstr>back in power(2, 2)</vt:lpstr>
      <vt:lpstr>back in power(2, 5)</vt:lpstr>
      <vt:lpstr>back in power(2, 5)</vt:lpstr>
      <vt:lpstr>back in power(2, 10)</vt:lpstr>
      <vt:lpstr>back in power(2, 10)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Graphes</dc:title>
  <dc:creator>AK</dc:creator>
  <cp:lastModifiedBy>Gilles Falquet</cp:lastModifiedBy>
  <cp:revision>412</cp:revision>
  <cp:lastPrinted>2021-09-28T17:52:37Z</cp:lastPrinted>
  <dcterms:created xsi:type="dcterms:W3CDTF">2010-04-16T08:18:16Z</dcterms:created>
  <dcterms:modified xsi:type="dcterms:W3CDTF">2023-06-20T14:05:32Z</dcterms:modified>
</cp:coreProperties>
</file>