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674" r:id="rId3"/>
    <p:sldId id="655" r:id="rId4"/>
    <p:sldId id="665" r:id="rId5"/>
    <p:sldId id="663" r:id="rId6"/>
    <p:sldId id="666" r:id="rId7"/>
    <p:sldId id="672" r:id="rId8"/>
    <p:sldId id="651" r:id="rId9"/>
    <p:sldId id="652" r:id="rId10"/>
    <p:sldId id="671" r:id="rId11"/>
    <p:sldId id="675" r:id="rId12"/>
    <p:sldId id="678" r:id="rId13"/>
    <p:sldId id="679" r:id="rId14"/>
  </p:sldIdLst>
  <p:sldSz cx="9144000" cy="5715000" type="screen16x10"/>
  <p:notesSz cx="6858000" cy="9199563"/>
  <p:defaultTextStyle>
    <a:defPPr>
      <a:defRPr lang="fr-FR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4A97FC-DCD3-F741-80DC-2051B3137066}">
          <p14:sldIdLst>
            <p14:sldId id="256"/>
            <p14:sldId id="674"/>
            <p14:sldId id="655"/>
            <p14:sldId id="665"/>
            <p14:sldId id="663"/>
            <p14:sldId id="666"/>
            <p14:sldId id="672"/>
            <p14:sldId id="651"/>
            <p14:sldId id="652"/>
            <p14:sldId id="671"/>
            <p14:sldId id="675"/>
            <p14:sldId id="678"/>
            <p14:sldId id="6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25695"/>
    <a:srgbClr val="000000"/>
    <a:srgbClr val="0B8658"/>
    <a:srgbClr val="C32630"/>
    <a:srgbClr val="0D56A6"/>
    <a:srgbClr val="74F775"/>
    <a:srgbClr val="C3FFC7"/>
    <a:srgbClr val="C6F7ED"/>
    <a:srgbClr val="FEEC8B"/>
    <a:srgbClr val="A12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90" autoAdjust="0"/>
    <p:restoredTop sz="96785" autoAdjust="0"/>
  </p:normalViewPr>
  <p:slideViewPr>
    <p:cSldViewPr snapToGrid="0" snapToObjects="1">
      <p:cViewPr varScale="1">
        <p:scale>
          <a:sx n="109" d="100"/>
          <a:sy n="109" d="100"/>
        </p:scale>
        <p:origin x="184" y="7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6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0"/>
    </p:cViewPr>
  </p:sorterViewPr>
  <p:notesViewPr>
    <p:cSldViewPr snapToGrid="0" snapToObjects="1">
      <p:cViewPr varScale="1">
        <p:scale>
          <a:sx n="55" d="100"/>
          <a:sy n="55" d="100"/>
        </p:scale>
        <p:origin x="-1734" y="-72"/>
      </p:cViewPr>
      <p:guideLst>
        <p:guide orient="horz" pos="28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E942C9DB-F69D-4445-8184-689C3AF6DB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20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690563"/>
            <a:ext cx="5519737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B978A324-D87C-AD45-9582-E70C82C720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8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996169"/>
            <a:ext cx="7772400" cy="1048053"/>
          </a:xfrm>
        </p:spPr>
        <p:txBody>
          <a:bodyPr/>
          <a:lstStyle>
            <a:lvl1pPr>
              <a:defRPr sz="3667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741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758283"/>
            <a:ext cx="6400800" cy="1460500"/>
          </a:xfrm>
        </p:spPr>
        <p:txBody>
          <a:bodyPr/>
          <a:lstStyle>
            <a:lvl1pPr marL="0" indent="0">
              <a:defRPr sz="225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 sz="1167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  <a:noFill/>
        </p:spPr>
        <p:txBody>
          <a:bodyPr/>
          <a:lstStyle>
            <a:lvl1pPr>
              <a:defRPr sz="1167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</a:lstStyle>
          <a:p>
            <a:fld id="{F79DC556-E922-2F4D-B5A5-2F71A369DC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F87A-54FD-D244-9367-BD6B3C0301DC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1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30913" y="42333"/>
            <a:ext cx="1928812" cy="495300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13" y="42333"/>
            <a:ext cx="5638800" cy="495300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5022-EC8D-DD44-8254-96B461DA246B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204647"/>
            <a:ext cx="7488237" cy="618313"/>
          </a:xfrm>
        </p:spPr>
        <p:txBody>
          <a:bodyPr/>
          <a:lstStyle>
            <a:lvl1pPr>
              <a:defRPr>
                <a:solidFill>
                  <a:srgbClr val="0D56A6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4525" y="1280160"/>
            <a:ext cx="7315200" cy="3715174"/>
          </a:xfrm>
        </p:spPr>
        <p:txBody>
          <a:bodyPr lIns="90000" anchor="ctr" anchorCtr="0"/>
          <a:lstStyle>
            <a:lvl1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C0365CE-E03E-D242-B5F2-831295D49D98}" type="slidenum">
              <a:rPr lang="fr-FR" smtClean="0"/>
              <a:pPr/>
              <a:t>‹#›</a:t>
            </a:fld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94661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333" b="0" cap="none"/>
            </a:lvl1pPr>
          </a:lstStyle>
          <a:p>
            <a:r>
              <a:rPr lang="fr-CH" dirty="0"/>
              <a:t>Click to edit Master title style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B373A-7DB5-2240-A9EC-3CE30F91264B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053042"/>
            <a:ext cx="3581400" cy="394229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8325" y="1053042"/>
            <a:ext cx="3581400" cy="394229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D970-6787-7348-9D88-6DB0E6976FE2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6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6A07-06D0-7141-B4E7-796088A3E3A8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BBAC-81C0-5F40-BCDA-1F4EA758B5F9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68B-E061-B84E-8153-0965F95A7594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/>
          <a:lstStyle>
            <a:lvl1pPr algn="l">
              <a:defRPr sz="1667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6740-BCBA-AB46-87C1-0370E0890DFD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/>
          <a:lstStyle>
            <a:lvl1pPr algn="l">
              <a:defRPr sz="1667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BF62-01A3-AB4E-94CC-317A55B77411}" type="slidenum">
              <a:rPr lang="fr-FR"/>
              <a:pPr/>
              <a:t>‹#›</a:t>
            </a:fld>
            <a:endParaRPr lang="fr-FR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004836"/>
            <a:ext cx="7315200" cy="399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2600" y="5397181"/>
            <a:ext cx="3149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>
                <a:solidFill>
                  <a:srgbClr val="000090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Sets, Dictionaries, Functional Operations</a:t>
            </a: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44528" y="182797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et modifiez le titre</a:t>
            </a:r>
          </a:p>
        </p:txBody>
      </p:sp>
      <p:sp>
        <p:nvSpPr>
          <p:cNvPr id="473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439514"/>
            <a:ext cx="2971800" cy="2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000">
                <a:solidFill>
                  <a:srgbClr val="000090"/>
                </a:solidFill>
                <a:latin typeface="Tahoma" charset="0"/>
              </a:defRPr>
            </a:lvl1pPr>
          </a:lstStyle>
          <a:p>
            <a:r>
              <a:rPr lang="de-CH"/>
              <a:t>© UNIGE - G. Falquet</a:t>
            </a:r>
            <a:endParaRPr lang="fr-FR" sz="1167" dirty="0"/>
          </a:p>
        </p:txBody>
      </p:sp>
      <p:sp>
        <p:nvSpPr>
          <p:cNvPr id="4730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100" y="5291421"/>
            <a:ext cx="2051400" cy="42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667">
                <a:solidFill>
                  <a:srgbClr val="0000FF"/>
                </a:solidFill>
              </a:defRPr>
            </a:lvl1pPr>
          </a:lstStyle>
          <a:p>
            <a:fld id="{5178A1D9-FE01-9845-AD20-835F6F8A7B7B}" type="slidenum">
              <a:rPr lang="fr-FR" smtClean="0"/>
              <a:pPr/>
              <a:t>‹#›</a:t>
            </a:fld>
            <a:endParaRPr lang="fr-FR" sz="2333" dirty="0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5153025" y="214314"/>
            <a:ext cx="3036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fr-CA" sz="2333" b="1">
              <a:solidFill>
                <a:schemeClr val="bg1"/>
              </a:solidFill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7008813" y="45444"/>
            <a:ext cx="1847850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 sz="1667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1" name="Text Box 13"/>
          <p:cNvSpPr txBox="1">
            <a:spLocks noChangeArrowheads="1"/>
          </p:cNvSpPr>
          <p:nvPr userDrawn="1"/>
        </p:nvSpPr>
        <p:spPr bwMode="auto">
          <a:xfrm>
            <a:off x="7048500" y="39874"/>
            <a:ext cx="1847850" cy="34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 sz="1667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4" name="Line 16"/>
          <p:cNvSpPr>
            <a:spLocks noChangeShapeType="1"/>
          </p:cNvSpPr>
          <p:nvPr userDrawn="1"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 sz="1667">
              <a:latin typeface="Trebuchet MS" pitchFamily="-111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333" b="0">
          <a:solidFill>
            <a:srgbClr val="0D56A6"/>
          </a:solidFill>
          <a:latin typeface="Helvetica"/>
          <a:ea typeface="ＭＳ Ｐゴシック" pitchFamily="-111" charset="-128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380985" algn="l" rtl="0" fontAlgn="base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</a:defRPr>
      </a:lvl6pPr>
      <a:lvl7pPr marL="761970" algn="l" rtl="0" fontAlgn="base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</a:defRPr>
      </a:lvl7pPr>
      <a:lvl8pPr marL="1142954" algn="l" rtl="0" fontAlgn="base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</a:defRPr>
      </a:lvl8pPr>
      <a:lvl9pPr marL="1523939" algn="l" rtl="0" fontAlgn="base">
        <a:spcBef>
          <a:spcPct val="0"/>
        </a:spcBef>
        <a:spcAft>
          <a:spcPct val="0"/>
        </a:spcAft>
        <a:defRPr sz="2333" b="1">
          <a:solidFill>
            <a:schemeClr val="bg1"/>
          </a:solidFill>
          <a:latin typeface="Trebuchet MS" pitchFamily="-111" charset="0"/>
        </a:defRPr>
      </a:lvl9pPr>
    </p:titleStyle>
    <p:bodyStyle>
      <a:lvl1pPr marL="285739" indent="-285739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1800">
          <a:solidFill>
            <a:srgbClr val="000000"/>
          </a:solidFill>
          <a:latin typeface="LM Sans 10" pitchFamily="2" charset="77"/>
          <a:ea typeface="ＭＳ Ｐゴシック" pitchFamily="-111" charset="-128"/>
          <a:cs typeface="Lucida Grande"/>
        </a:defRPr>
      </a:lvl1pPr>
      <a:lvl2pPr marL="518563" indent="-21959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4000"/>
        <a:buFont typeface="Wingdings" charset="2"/>
        <a:buChar char="§"/>
        <a:defRPr sz="1800">
          <a:solidFill>
            <a:srgbClr val="000000"/>
          </a:solidFill>
          <a:latin typeface="LM Sans 10" pitchFamily="2" charset="77"/>
          <a:ea typeface="ＭＳ Ｐゴシック" pitchFamily="-111" charset="-128"/>
          <a:cs typeface="Lucida Grande"/>
        </a:defRPr>
      </a:lvl2pPr>
      <a:lvl3pPr marL="746095" indent="-190492" algn="l" rtl="0" eaLnBrk="0" fontAlgn="base" hangingPunct="0">
        <a:spcBef>
          <a:spcPct val="20000"/>
        </a:spcBef>
        <a:spcAft>
          <a:spcPct val="0"/>
        </a:spcAft>
        <a:buClr>
          <a:srgbClr val="74F775"/>
        </a:buClr>
        <a:buFont typeface="Times" charset="0"/>
        <a:buChar char="•"/>
        <a:defRPr sz="1800">
          <a:solidFill>
            <a:srgbClr val="000000"/>
          </a:solidFill>
          <a:latin typeface="LM Sans 10" pitchFamily="2" charset="77"/>
          <a:ea typeface="ＭＳ Ｐゴシック" pitchFamily="-111" charset="-128"/>
          <a:cs typeface="Lucida Grande"/>
        </a:defRPr>
      </a:lvl3pPr>
      <a:lvl4pPr marL="1095331" indent="-190492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1800">
          <a:solidFill>
            <a:srgbClr val="000000"/>
          </a:solidFill>
          <a:latin typeface="LM Sans 10" pitchFamily="2" charset="77"/>
          <a:ea typeface="ＭＳ Ｐゴシック" pitchFamily="-111" charset="-128"/>
          <a:cs typeface="Lucida Grande"/>
        </a:defRPr>
      </a:lvl4pPr>
      <a:lvl5pPr marL="1444567" indent="-190492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charset="0"/>
        <a:buChar char="•"/>
        <a:defRPr sz="1800">
          <a:solidFill>
            <a:srgbClr val="000000"/>
          </a:solidFill>
          <a:latin typeface="LM Sans 10" pitchFamily="2" charset="77"/>
          <a:ea typeface="ＭＳ Ｐゴシック" pitchFamily="-111" charset="-128"/>
          <a:cs typeface="Lucida Grande"/>
        </a:defRPr>
      </a:lvl5pPr>
      <a:lvl6pPr marL="1825552" indent="-190492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6pPr>
      <a:lvl7pPr marL="2206537" indent="-190492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7pPr>
      <a:lvl8pPr marL="2587521" indent="-190492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8pPr>
      <a:lvl9pPr marL="2968506" indent="-190492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H" dirty="0"/>
              <a:t>Functional programming on collections</a:t>
            </a:r>
            <a:endParaRPr lang="fr-CA" sz="3000" dirty="0">
              <a:solidFill>
                <a:srgbClr val="025695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None/>
            </a:pPr>
            <a:endParaRPr lang="fr-CA" sz="1417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</a:pPr>
            <a:r>
              <a:rPr lang="fr-CA" sz="1417" dirty="0">
                <a:solidFill>
                  <a:srgbClr val="0D56A6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Gilles Falquet</a:t>
            </a:r>
          </a:p>
          <a:p>
            <a:pPr eaLnBrk="1" hangingPunct="1">
              <a:buNone/>
            </a:pPr>
            <a:endParaRPr lang="fr-CA" sz="1417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</a:pPr>
            <a:endParaRPr lang="fr-CA" sz="1417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</a:pPr>
            <a:r>
              <a:rPr lang="fr-CA" sz="1417" dirty="0">
                <a:solidFill>
                  <a:schemeClr val="bg1">
                    <a:lumMod val="50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Université de Genève/GSEM </a:t>
            </a:r>
            <a:r>
              <a:rPr lang="fr-CA" sz="1417" dirty="0" err="1">
                <a:solidFill>
                  <a:schemeClr val="bg1">
                    <a:lumMod val="50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MSc</a:t>
            </a:r>
            <a:r>
              <a:rPr lang="fr-CA" sz="1417" dirty="0">
                <a:solidFill>
                  <a:schemeClr val="bg1">
                    <a:lumMod val="50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. Business </a:t>
            </a:r>
            <a:r>
              <a:rPr lang="fr-CA" sz="1417" dirty="0" err="1">
                <a:solidFill>
                  <a:schemeClr val="bg1">
                    <a:lumMod val="50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Analytics</a:t>
            </a:r>
            <a:endParaRPr lang="fr-CA" sz="1417" dirty="0">
              <a:solidFill>
                <a:schemeClr val="bg1">
                  <a:lumMod val="50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</a:pPr>
            <a:endParaRPr lang="fr-CA" sz="1417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fr-CA" sz="1417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1BCEC5-7FD2-1C4B-B323-DC3DC81129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B895958-0E8B-C74A-A1E7-E4EB92446E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8175" y="806824"/>
            <a:ext cx="8505825" cy="4484314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sieve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max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GB" sz="14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""" find all the primer between 2 and max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A31515"/>
                </a:solidFill>
                <a:latin typeface="Menlo" panose="020B0609030804020204" pitchFamily="49" charset="0"/>
              </a:rPr>
              <a:t>      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with Eratosthenes method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""" 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n = [x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max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)]   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(2, 3, 4, ..., max)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primes = []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(n) &gt;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p = n[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not_multiple_of_p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-&gt;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bool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% p !=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n =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filter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not_multiple_of_p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n))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primes.append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(primes)</a:t>
            </a:r>
          </a:p>
        </p:txBody>
      </p:sp>
    </p:spTree>
    <p:extLst>
      <p:ext uri="{BB962C8B-B14F-4D97-AF65-F5344CB8AC3E}">
        <p14:creationId xmlns:p14="http://schemas.microsoft.com/office/powerpoint/2010/main" val="110755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2E56-045F-A74C-8517-AA93A2373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zipping two or more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05E-D615-574D-A659-19512D1B0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5" y="1280160"/>
            <a:ext cx="7315200" cy="387454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zip(a, b): Iterate over a and b in parallel, producing pairs (2-tuples) with an item from each one.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 = 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y = 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7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77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777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z =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zip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x,y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		⇒ z = [(1, 7), (2, 77), (3, 777)]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CAC6D-CBF0-424E-9987-AB026A3A3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8CBC9-97A3-2A44-855C-02ADA02334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B7E99-529B-8B47-86DB-3A539BD1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11</a:t>
            </a:fld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98835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596A-8575-5AD0-4DB0-0AD64C46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Weighted sum with zip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A84B-AB17-C85D-D9D9-B5DB9619E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280160"/>
            <a:ext cx="8042275" cy="3715174"/>
          </a:xfrm>
        </p:spPr>
        <p:txBody>
          <a:bodyPr/>
          <a:lstStyle/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weights = 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1.0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0.5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values = 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8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8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7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wsum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sum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map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lambda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pair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pair[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* pair[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</a:p>
          <a:p>
            <a:pPr marL="0" indent="0">
              <a:buNone/>
            </a:pPr>
            <a:r>
              <a:rPr lang="en-GB" sz="1600" dirty="0">
                <a:latin typeface="Menlo" panose="020B0609030804020204" pitchFamily="49" charset="0"/>
              </a:rPr>
              <a:t>              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zip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(weights, values)))</a:t>
            </a:r>
          </a:p>
          <a:p>
            <a:pPr marL="0" indent="0">
              <a:buNone/>
            </a:pPr>
            <a:b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C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D1945-941A-01AF-1390-6CED4C9339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EEAFC-30D4-994C-AD07-DAE1954A60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94F9A-9CF6-A11F-F3FF-99283E8F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12</a:t>
            </a:fld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188366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0D72-3161-C9E7-CE08-182E76E3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Why use functional constructs?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D4B26-1E9E-855F-7C54-00928DC1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Avoid programming explicit iterations (while …, for …)</a:t>
            </a:r>
          </a:p>
          <a:p>
            <a:pPr lvl="1"/>
            <a:r>
              <a:rPr lang="en-CH" dirty="0"/>
              <a:t>no index manipulation</a:t>
            </a:r>
          </a:p>
          <a:p>
            <a:pPr lvl="1"/>
            <a:r>
              <a:rPr lang="en-CH" dirty="0"/>
              <a:t>less instructions ⇒ less potential programming errors</a:t>
            </a:r>
          </a:p>
          <a:p>
            <a:pPr lvl="1"/>
            <a:endParaRPr lang="en-CH" dirty="0"/>
          </a:p>
          <a:p>
            <a:r>
              <a:rPr lang="en-CH" dirty="0"/>
              <a:t>Functional constructs can be executed more efficiently</a:t>
            </a:r>
          </a:p>
          <a:p>
            <a:pPr lvl="1"/>
            <a:r>
              <a:rPr lang="en-CH" dirty="0"/>
              <a:t>in parallel if multiple processors are available</a:t>
            </a:r>
          </a:p>
          <a:p>
            <a:pPr lvl="1"/>
            <a:endParaRPr lang="en-CH" dirty="0"/>
          </a:p>
          <a:p>
            <a:pPr lvl="1"/>
            <a:endParaRPr lang="en-C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5C11E-CD49-55B6-D73C-0A38B1B74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03737-0665-308D-8A1D-BAFEEC1EDD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597BB-8A9B-265B-0364-3016D4B7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13</a:t>
            </a:fld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26155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7751-CA45-7E4E-8681-45B4F217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B05AB-ABC7-904E-B288-10C048DFE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H" dirty="0"/>
              <a:t>Many tasks on collections (lists, sets, dictionaries) can be expressed as combinations of</a:t>
            </a:r>
          </a:p>
          <a:p>
            <a:pPr marL="0" indent="0">
              <a:buNone/>
            </a:pPr>
            <a:endParaRPr lang="en-CH" dirty="0"/>
          </a:p>
          <a:p>
            <a:pPr lvl="1"/>
            <a:r>
              <a:rPr lang="en-CH" b="1" dirty="0"/>
              <a:t>mapping:</a:t>
            </a:r>
            <a:r>
              <a:rPr lang="en-CH" dirty="0"/>
              <a:t> applying a function to every member of the collection</a:t>
            </a:r>
          </a:p>
          <a:p>
            <a:pPr lvl="1"/>
            <a:r>
              <a:rPr lang="en-CH" b="1" dirty="0"/>
              <a:t>reducing:</a:t>
            </a:r>
            <a:r>
              <a:rPr lang="en-CH" dirty="0"/>
              <a:t> applying a binary operation between the members</a:t>
            </a:r>
          </a:p>
          <a:p>
            <a:pPr lvl="1"/>
            <a:r>
              <a:rPr lang="en-CH" b="1" dirty="0"/>
              <a:t>filtering: </a:t>
            </a:r>
            <a:r>
              <a:rPr lang="en-CH" dirty="0"/>
              <a:t>selecting members that satisfy a condition</a:t>
            </a:r>
          </a:p>
          <a:p>
            <a:pPr lvl="1"/>
            <a:r>
              <a:rPr lang="en-CH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010BB-9AE4-DD47-A119-B3F8D0B9D6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D0C-0E50-854F-8B23-5896627BE14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5226-6A52-FC4E-BBB3-7A1C2FD4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</a:t>
            </a:fld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6690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EDCB-36CB-E14D-BCFA-D8AA3921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92A5C-FCC6-A24F-87C1-C5A81CC18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280160"/>
            <a:ext cx="8213725" cy="371517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map</a:t>
            </a:r>
            <a:r>
              <a:rPr lang="en-US" dirty="0"/>
              <a:t>(</a:t>
            </a:r>
            <a:r>
              <a:rPr lang="en-US" i="1" dirty="0"/>
              <a:t>function</a:t>
            </a:r>
            <a:r>
              <a:rPr lang="en-US" dirty="0"/>
              <a:t>, </a:t>
            </a:r>
            <a:r>
              <a:rPr lang="en-US" i="1" dirty="0"/>
              <a:t>collection</a:t>
            </a:r>
            <a:r>
              <a:rPr lang="en-US" dirty="0"/>
              <a:t>) : applies a function to each element of a collection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-&gt;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%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</a:p>
          <a:p>
            <a:pPr marL="0" indent="0">
              <a:buNone/>
            </a:pPr>
            <a:endParaRPr lang="en-GB" sz="1600" dirty="0">
              <a:solidFill>
                <a:srgbClr val="098658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= 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 =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map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(f, s))</a:t>
            </a:r>
          </a:p>
          <a:p>
            <a:pPr marL="0" indent="0">
              <a:buNone/>
            </a:pPr>
            <a:r>
              <a:rPr lang="en-GB" sz="1600" dirty="0">
                <a:latin typeface="Menlo" panose="020B0609030804020204" pitchFamily="49" charset="0"/>
              </a:rPr>
              <a:t>	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dirty="0">
                <a:solidFill>
                  <a:srgbClr val="008000"/>
                </a:solidFill>
                <a:latin typeface="Menlo" panose="020B0609030804020204" pitchFamily="49" charset="0"/>
              </a:rPr>
              <a:t>		</a:t>
            </a:r>
            <a:r>
              <a:rPr lang="en-GB" sz="1600" b="0" dirty="0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⇒ [1, 0, 1, 1, 0, 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!! produces a 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&lt;map object&gt;</a:t>
            </a:r>
            <a:r>
              <a:rPr lang="en-US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, not a collection, must be converted to a list, set, </a:t>
            </a:r>
            <a:r>
              <a:rPr lang="en-US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dict</a:t>
            </a:r>
            <a:r>
              <a:rPr lang="en-US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</a:t>
            </a:r>
            <a:r>
              <a:rPr lang="en-US" dirty="0"/>
              <a:t>			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D9477-14AF-3645-B23F-44B44953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</a:t>
            </a:fld>
            <a:endParaRPr lang="fr-FR" sz="15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C5FB-B351-6F40-97B0-266A67C19E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65A2B-CD5F-E642-AB8A-A28EF3068A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414640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EDCB-36CB-E14D-BCFA-D8AA3921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on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92A5C-FCC6-A24F-87C1-C5A81CC18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8" y="1280160"/>
            <a:ext cx="8594912" cy="371517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 </a:t>
            </a:r>
          </a:p>
          <a:p>
            <a:pPr marL="0" indent="0">
              <a:buNone/>
            </a:pPr>
            <a:r>
              <a:rPr lang="en-GB" sz="1600" dirty="0">
                <a:latin typeface="Menlo" panose="020B0609030804020204" pitchFamily="49" charset="0"/>
              </a:rPr>
              <a:t>   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(x)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word_sizes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set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map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(f , 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"you"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"will"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"find"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"the"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"details"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})) 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GB" sz="1600" b="0" dirty="0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⇒ </a:t>
            </a:r>
            <a:r>
              <a:rPr lang="en-GB" sz="1600" b="0" dirty="0" err="1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word_sizes</a:t>
            </a:r>
            <a:r>
              <a:rPr lang="en-GB" sz="1600" b="0" dirty="0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 = {3, 4, 7}</a:t>
            </a:r>
          </a:p>
          <a:p>
            <a:pPr marL="0" indent="0">
              <a:buNone/>
            </a:pPr>
            <a:r>
              <a:rPr lang="en-US" dirty="0"/>
              <a:t>			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D9477-14AF-3645-B23F-44B44953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</a:t>
            </a:fld>
            <a:endParaRPr lang="fr-FR" sz="15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FB2D7-8424-7148-9095-4BC9054C4F9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26DB3-D2CF-7447-8D15-EEF5D8BEF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294511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C786-AC24-2D41-A00B-91620700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Operations : Reduce</a:t>
            </a:r>
            <a:endParaRPr lang="en-CH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513F6E-51BE-B844-B511-CBE5E2A854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H" dirty="0"/>
                  <a:t>Combines the elements of a set using a binary operator / function</a:t>
                </a:r>
              </a:p>
              <a:p>
                <a:pPr marL="0" indent="0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if </a:t>
                </a: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CH" i="1" dirty="0" smtClean="0">
                        <a:latin typeface="Cambria Math" panose="02040503050406030204" pitchFamily="18" charset="0"/>
                      </a:rPr>
                      <m:t> = {</m:t>
                    </m:r>
                    <m:r>
                      <a:rPr lang="en-CH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CH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CH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CH" i="1" baseline="-250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𝑠𝑛</m:t>
                    </m:r>
                    <m:r>
                      <a:rPr lang="en-CH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H" dirty="0"/>
              </a:p>
              <a:p>
                <a:endParaRPr lang="en-CH" dirty="0"/>
              </a:p>
              <a:p>
                <a:pPr marL="0" indent="0" algn="ctr">
                  <a:buNone/>
                </a:pPr>
                <a:r>
                  <a:rPr lang="en-CH" dirty="0"/>
                  <a:t>reduce(</a:t>
                </a: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H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H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H" dirty="0"/>
                  <a:t>)</a:t>
                </a:r>
              </a:p>
              <a:p>
                <a:pPr marL="0" indent="0">
                  <a:buNone/>
                </a:pPr>
                <a:r>
                  <a:rPr lang="en-CH" dirty="0"/>
                  <a:t>produces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H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CH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CH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CH" i="1" baseline="-25000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, … ,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𝑠𝑛</m:t>
                      </m:r>
                      <m:r>
                        <a:rPr lang="en-CH" i="1" baseline="-25000" dirty="0">
                          <a:latin typeface="Cambria Math" panose="02040503050406030204" pitchFamily="18" charset="0"/>
                        </a:rPr>
                        <m:t>−1, 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𝑠𝑛</m:t>
                      </m:r>
                      <m:r>
                        <a:rPr lang="en-CH" i="1" dirty="0">
                          <a:latin typeface="Cambria Math" panose="02040503050406030204" pitchFamily="18" charset="0"/>
                        </a:rPr>
                        <m:t>) …)))</m:t>
                      </m:r>
                    </m:oMath>
                  </m:oMathPara>
                </a14:m>
                <a:endParaRPr lang="en-CH" dirty="0"/>
              </a:p>
              <a:p>
                <a:pPr marL="0" indent="0" algn="ctr">
                  <a:buNone/>
                </a:pPr>
                <a:endParaRPr lang="en-CH" dirty="0"/>
              </a:p>
              <a:p>
                <a:r>
                  <a:rPr lang="en-CH" dirty="0"/>
                  <a:t>for sets the order is arbitrary ⇒ the operator must be associative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513F6E-51BE-B844-B511-CBE5E2A85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3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4564C-2EEA-964C-84FB-B19018AA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5</a:t>
            </a:fld>
            <a:endParaRPr lang="fr-FR" sz="15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9EC72-095A-8847-B662-2B6067C92A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B67C3-E135-9B4C-9D67-FABF4FEFD1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149981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C786-AC24-2D41-A00B-91620700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Operations on Sets: Reduce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3F6E-51BE-B844-B511-CBE5E2A85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functools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reduce</a:t>
            </a: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 </a:t>
            </a:r>
            <a:r>
              <a:rPr lang="en-GB" sz="1600" dirty="0"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+ y</a:t>
            </a:r>
          </a:p>
          <a:p>
            <a:pPr marL="0" indent="0">
              <a:buNone/>
            </a:pP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reduce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(f, {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16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25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})</a:t>
            </a:r>
          </a:p>
          <a:p>
            <a:pPr marL="0" indent="0">
              <a:buNone/>
            </a:pP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CH" dirty="0">
                <a:solidFill>
                  <a:srgbClr val="025695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⇒ 55</a:t>
            </a:r>
          </a:p>
          <a:p>
            <a:pPr marL="0" indent="0">
              <a:buNone/>
            </a:pP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CH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alternatively, with a </a:t>
            </a:r>
            <a:r>
              <a:rPr lang="en-CH" i="1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lambda expression</a:t>
            </a:r>
            <a:r>
              <a:rPr lang="en-CH" dirty="0">
                <a:latin typeface="Lucida Sans" panose="020B0602030504020204" pitchFamily="34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(anonymous function) :</a:t>
            </a:r>
          </a:p>
          <a:p>
            <a:pPr marL="0" indent="0">
              <a:buNone/>
            </a:pPr>
            <a:endParaRPr lang="en-CH" dirty="0">
              <a:latin typeface="Lucida Sans" panose="020B0602030504020204" pitchFamily="34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reduce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lambda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x+y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{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9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16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25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4564C-2EEA-964C-84FB-B19018AA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6</a:t>
            </a:fld>
            <a:endParaRPr lang="fr-FR" sz="15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A99ED-C55F-0A44-AE72-2850725FDE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064C-1B34-FC40-9FB5-7A8EFDE5AB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276868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C786-AC24-2D41-A00B-91620700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+ Reduce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3F6E-51BE-B844-B511-CBE5E2A85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functools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reduce</a:t>
            </a: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square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* x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sum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+ y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sum_of_squares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v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list[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-&gt;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reduce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sum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map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square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v))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=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sum_of_squares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([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</a:p>
          <a:p>
            <a:pPr marL="0" indent="0">
              <a:buNone/>
            </a:pPr>
            <a:r>
              <a:rPr lang="en-CH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en-CH" sz="1800" dirty="0">
                <a:solidFill>
                  <a:srgbClr val="025695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30</a:t>
            </a:r>
            <a:endParaRPr lang="en-CH" dirty="0">
              <a:solidFill>
                <a:srgbClr val="025695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4564C-2EEA-964C-84FB-B19018AA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7</a:t>
            </a:fld>
            <a:endParaRPr lang="fr-FR" sz="15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0AF1E-7FEF-A348-9740-32DA59C172E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E8483-E7A1-9142-8E32-D8F7864D66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36011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LM Sans 10" pitchFamily="2" charset="77"/>
              </a:rPr>
              <a:t>Select the elements of a collection that satisfy a condition (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LM Sans 10" pitchFamily="2" charset="77"/>
              </a:rPr>
              <a:t>boolean</a:t>
            </a:r>
            <a:r>
              <a:rPr lang="en-GB" sz="1800" b="0" dirty="0">
                <a:solidFill>
                  <a:srgbClr val="000000"/>
                </a:solidFill>
                <a:effectLst/>
                <a:latin typeface="LM Sans 10" pitchFamily="2" charset="77"/>
              </a:rPr>
              <a:t> function)</a:t>
            </a:r>
          </a:p>
          <a:p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 = 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colorless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"green"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"ideas"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"sleep"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"furiously"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ends_with_s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-&gt;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bool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</a:p>
          <a:p>
            <a:pPr marL="0" indent="0">
              <a:buNone/>
            </a:pPr>
            <a:r>
              <a:rPr lang="en-GB" sz="1600" dirty="0">
                <a:latin typeface="Menlo" panose="020B0609030804020204" pitchFamily="49" charset="0"/>
              </a:rPr>
              <a:t>   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x[-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==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"s"</a:t>
            </a:r>
            <a:endParaRPr lang="en-GB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=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set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filter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ends_with_s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v))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GB" sz="1600" b="0" dirty="0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⇒ {"</a:t>
            </a:r>
            <a:r>
              <a:rPr lang="en-GB" sz="1600" b="0" dirty="0" err="1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colorless</a:t>
            </a:r>
            <a:r>
              <a:rPr lang="en-GB" sz="1600" b="0" dirty="0">
                <a:solidFill>
                  <a:srgbClr val="025695"/>
                </a:solidFill>
                <a:effectLst/>
                <a:latin typeface="Menlo" panose="020B0609030804020204" pitchFamily="49" charset="0"/>
              </a:rPr>
              <a:t>", "ideas"}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9D618-CEE2-9A4D-87EB-140C8AD756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CA68B-F392-D747-B373-55963227B7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348156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10" y="569994"/>
            <a:ext cx="5046252" cy="457200"/>
          </a:xfrm>
        </p:spPr>
        <p:txBody>
          <a:bodyPr/>
          <a:lstStyle/>
          <a:p>
            <a:r>
              <a:rPr lang="en-US" dirty="0"/>
              <a:t>Example: the sieve of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10" y="1190104"/>
            <a:ext cx="5236745" cy="41013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find the prime numbers between 2 and k</a:t>
            </a:r>
          </a:p>
          <a:p>
            <a:pPr marL="0" indent="0">
              <a:buNone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make a list 2, 3, 4 …, k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while the list is not empty</a:t>
            </a:r>
          </a:p>
          <a:p>
            <a:pPr marL="641868" lvl="1" indent="-342900">
              <a:buFont typeface="+mj-lt"/>
              <a:buAutoNum type="arabicPeriod"/>
            </a:pPr>
            <a:r>
              <a:rPr lang="en-US" dirty="0"/>
              <a:t>put the first element of the list in the list of primes</a:t>
            </a:r>
          </a:p>
          <a:p>
            <a:pPr marL="641868" lvl="1" indent="-342900">
              <a:buFont typeface="+mj-lt"/>
              <a:buAutoNum type="arabicPeriod"/>
            </a:pPr>
            <a:r>
              <a:rPr lang="en-US" dirty="0"/>
              <a:t>remove all the multiples of the first element (including itself) from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7473" y="1038098"/>
            <a:ext cx="412292" cy="4444294"/>
          </a:xfrm>
          <a:prstGeom prst="rect">
            <a:avLst/>
          </a:prstGeom>
          <a:noFill/>
          <a:ln>
            <a:solidFill>
              <a:schemeClr val="accent5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Lucida Grande"/>
                <a:cs typeface="Lucida Grande"/>
              </a:rPr>
              <a:t>2</a:t>
            </a:r>
          </a:p>
          <a:p>
            <a:r>
              <a:rPr lang="en-US" sz="1400" dirty="0">
                <a:latin typeface="Lucida Grande"/>
                <a:cs typeface="Lucida Grande"/>
              </a:rPr>
              <a:t>3</a:t>
            </a:r>
          </a:p>
          <a:p>
            <a:r>
              <a:rPr lang="en-US" sz="1400" dirty="0">
                <a:latin typeface="Lucida Grande"/>
                <a:cs typeface="Lucida Grande"/>
              </a:rPr>
              <a:t>4</a:t>
            </a:r>
          </a:p>
          <a:p>
            <a:r>
              <a:rPr lang="en-US" sz="1400" dirty="0">
                <a:latin typeface="Lucida Grande"/>
                <a:cs typeface="Lucida Grande"/>
              </a:rPr>
              <a:t>5</a:t>
            </a:r>
          </a:p>
          <a:p>
            <a:r>
              <a:rPr lang="en-US" sz="1400" dirty="0">
                <a:latin typeface="Lucida Grande"/>
                <a:cs typeface="Lucida Grande"/>
              </a:rPr>
              <a:t>6</a:t>
            </a:r>
          </a:p>
          <a:p>
            <a:r>
              <a:rPr lang="en-US" sz="1400" dirty="0">
                <a:latin typeface="Lucida Grande"/>
                <a:cs typeface="Lucida Grande"/>
              </a:rPr>
              <a:t>7</a:t>
            </a:r>
          </a:p>
          <a:p>
            <a:r>
              <a:rPr lang="en-US" sz="1400" dirty="0">
                <a:latin typeface="Lucida Grande"/>
                <a:cs typeface="Lucida Grande"/>
              </a:rPr>
              <a:t>8</a:t>
            </a:r>
          </a:p>
          <a:p>
            <a:r>
              <a:rPr lang="en-US" sz="1400" dirty="0">
                <a:latin typeface="Lucida Grande"/>
                <a:cs typeface="Lucida Grande"/>
              </a:rPr>
              <a:t>9</a:t>
            </a:r>
          </a:p>
          <a:p>
            <a:r>
              <a:rPr lang="en-US" sz="1400" dirty="0">
                <a:latin typeface="Lucida Grande"/>
                <a:cs typeface="Lucida Grande"/>
              </a:rPr>
              <a:t>10</a:t>
            </a:r>
          </a:p>
          <a:p>
            <a:r>
              <a:rPr lang="en-US" sz="1400" dirty="0">
                <a:latin typeface="Lucida Grande"/>
                <a:cs typeface="Lucida Grande"/>
              </a:rPr>
              <a:t>11</a:t>
            </a:r>
          </a:p>
          <a:p>
            <a:r>
              <a:rPr lang="en-US" sz="1400" dirty="0">
                <a:latin typeface="Lucida Grande"/>
                <a:cs typeface="Lucida Grande"/>
              </a:rPr>
              <a:t>12</a:t>
            </a:r>
          </a:p>
          <a:p>
            <a:r>
              <a:rPr lang="en-US" sz="1400" dirty="0">
                <a:latin typeface="Lucida Grande"/>
                <a:cs typeface="Lucida Grande"/>
              </a:rPr>
              <a:t>13</a:t>
            </a:r>
          </a:p>
          <a:p>
            <a:r>
              <a:rPr lang="en-US" sz="1400" dirty="0">
                <a:latin typeface="Lucida Grande"/>
                <a:cs typeface="Lucida Grande"/>
              </a:rPr>
              <a:t>14</a:t>
            </a:r>
          </a:p>
          <a:p>
            <a:r>
              <a:rPr lang="en-US" sz="1400" dirty="0">
                <a:latin typeface="Lucida Grande"/>
                <a:cs typeface="Lucida Grande"/>
              </a:rPr>
              <a:t>15</a:t>
            </a:r>
          </a:p>
          <a:p>
            <a:r>
              <a:rPr lang="en-US" sz="1400" dirty="0">
                <a:latin typeface="Lucida Grande"/>
                <a:cs typeface="Lucida Grande"/>
              </a:rPr>
              <a:t>16</a:t>
            </a:r>
          </a:p>
          <a:p>
            <a:r>
              <a:rPr lang="en-US" sz="1400" dirty="0">
                <a:latin typeface="Lucida Grande"/>
                <a:cs typeface="Lucida Grande"/>
              </a:rPr>
              <a:t>17</a:t>
            </a:r>
          </a:p>
          <a:p>
            <a:r>
              <a:rPr lang="mr-IN" sz="1400" dirty="0">
                <a:latin typeface="Lucida Grande"/>
                <a:cs typeface="Lucida Grande"/>
              </a:rPr>
              <a:t>…</a:t>
            </a:r>
            <a:endParaRPr lang="en-US" sz="1400" dirty="0">
              <a:latin typeface="Lucida Grande"/>
              <a:cs typeface="Lucida Grand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1946" y="1038099"/>
            <a:ext cx="412292" cy="2376035"/>
          </a:xfrm>
          <a:prstGeom prst="rect">
            <a:avLst/>
          </a:prstGeom>
          <a:noFill/>
          <a:ln>
            <a:solidFill>
              <a:schemeClr val="accent5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Lucida Grande"/>
                <a:cs typeface="Lucida Grande"/>
              </a:rPr>
              <a:t>3</a:t>
            </a:r>
          </a:p>
          <a:p>
            <a:r>
              <a:rPr lang="en-US" sz="1400" dirty="0">
                <a:latin typeface="Lucida Grande"/>
                <a:cs typeface="Lucida Grande"/>
              </a:rPr>
              <a:t>5</a:t>
            </a:r>
          </a:p>
          <a:p>
            <a:r>
              <a:rPr lang="en-US" sz="1400" dirty="0">
                <a:latin typeface="Lucida Grande"/>
                <a:cs typeface="Lucida Grande"/>
              </a:rPr>
              <a:t>7</a:t>
            </a:r>
          </a:p>
          <a:p>
            <a:r>
              <a:rPr lang="en-US" sz="1400" dirty="0">
                <a:latin typeface="Lucida Grande"/>
                <a:cs typeface="Lucida Grande"/>
              </a:rPr>
              <a:t>9</a:t>
            </a:r>
          </a:p>
          <a:p>
            <a:r>
              <a:rPr lang="en-US" sz="1400" dirty="0">
                <a:latin typeface="Lucida Grande"/>
                <a:cs typeface="Lucida Grande"/>
              </a:rPr>
              <a:t>11</a:t>
            </a:r>
          </a:p>
          <a:p>
            <a:r>
              <a:rPr lang="en-US" sz="1400" dirty="0">
                <a:latin typeface="Lucida Grande"/>
                <a:cs typeface="Lucida Grande"/>
              </a:rPr>
              <a:t>13</a:t>
            </a:r>
          </a:p>
          <a:p>
            <a:r>
              <a:rPr lang="en-US" sz="1400" dirty="0">
                <a:latin typeface="Lucida Grande"/>
                <a:cs typeface="Lucida Grande"/>
              </a:rPr>
              <a:t>15</a:t>
            </a:r>
          </a:p>
          <a:p>
            <a:r>
              <a:rPr lang="en-US" sz="1400" dirty="0">
                <a:latin typeface="Lucida Grande"/>
                <a:cs typeface="Lucida Grande"/>
              </a:rPr>
              <a:t>17</a:t>
            </a:r>
          </a:p>
          <a:p>
            <a:r>
              <a:rPr lang="mr-IN" sz="1400" dirty="0">
                <a:latin typeface="Lucida Grande"/>
                <a:cs typeface="Lucida Grande"/>
              </a:rPr>
              <a:t>…</a:t>
            </a:r>
            <a:endParaRPr lang="en-US" sz="1400" dirty="0">
              <a:latin typeface="Lucida Grande"/>
              <a:cs typeface="Lucida Grand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4544" y="1043549"/>
            <a:ext cx="412292" cy="1600438"/>
          </a:xfrm>
          <a:prstGeom prst="rect">
            <a:avLst/>
          </a:prstGeom>
          <a:noFill/>
          <a:ln>
            <a:solidFill>
              <a:schemeClr val="accent5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Lucida Grande"/>
                <a:cs typeface="Lucida Grande"/>
              </a:rPr>
              <a:t>5</a:t>
            </a:r>
          </a:p>
          <a:p>
            <a:r>
              <a:rPr lang="en-US" sz="1400" dirty="0">
                <a:latin typeface="Lucida Grande"/>
                <a:cs typeface="Lucida Grande"/>
              </a:rPr>
              <a:t>7</a:t>
            </a:r>
          </a:p>
          <a:p>
            <a:r>
              <a:rPr lang="en-US" sz="1400" dirty="0">
                <a:latin typeface="Lucida Grande"/>
                <a:cs typeface="Lucida Grande"/>
              </a:rPr>
              <a:t>11</a:t>
            </a:r>
          </a:p>
          <a:p>
            <a:r>
              <a:rPr lang="en-US" sz="1400" dirty="0">
                <a:latin typeface="Lucida Grande"/>
                <a:cs typeface="Lucida Grande"/>
              </a:rPr>
              <a:t>13</a:t>
            </a:r>
          </a:p>
          <a:p>
            <a:r>
              <a:rPr lang="en-US" sz="1400" dirty="0">
                <a:latin typeface="Lucida Grande"/>
                <a:cs typeface="Lucida Grande"/>
              </a:rPr>
              <a:t>17</a:t>
            </a:r>
          </a:p>
          <a:p>
            <a:r>
              <a:rPr lang="mr-IN" sz="1400" dirty="0">
                <a:latin typeface="Lucida Grande"/>
                <a:cs typeface="Lucida Grande"/>
              </a:rPr>
              <a:t>…</a:t>
            </a:r>
            <a:endParaRPr lang="en-US" sz="1400" dirty="0">
              <a:latin typeface="Lucida Grande"/>
              <a:cs typeface="Lucida Grand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0771" y="1038097"/>
            <a:ext cx="412292" cy="1341906"/>
          </a:xfrm>
          <a:prstGeom prst="rect">
            <a:avLst/>
          </a:prstGeom>
          <a:noFill/>
          <a:ln>
            <a:solidFill>
              <a:schemeClr val="accent5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Lucida Grande"/>
                <a:cs typeface="Lucida Grande"/>
              </a:rPr>
              <a:t>7</a:t>
            </a:r>
          </a:p>
          <a:p>
            <a:r>
              <a:rPr lang="en-US" sz="1400" dirty="0">
                <a:latin typeface="Lucida Grande"/>
                <a:cs typeface="Lucida Grande"/>
              </a:rPr>
              <a:t>11</a:t>
            </a:r>
          </a:p>
          <a:p>
            <a:r>
              <a:rPr lang="en-US" sz="1400" dirty="0">
                <a:latin typeface="Lucida Grande"/>
                <a:cs typeface="Lucida Grande"/>
              </a:rPr>
              <a:t>13</a:t>
            </a:r>
          </a:p>
          <a:p>
            <a:r>
              <a:rPr lang="en-US" sz="1400" dirty="0">
                <a:latin typeface="Lucida Grande"/>
                <a:cs typeface="Lucida Grande"/>
              </a:rPr>
              <a:t>17</a:t>
            </a:r>
          </a:p>
          <a:p>
            <a:r>
              <a:rPr lang="mr-IN" sz="1400" dirty="0">
                <a:latin typeface="Lucida Grande"/>
                <a:cs typeface="Lucida Grande"/>
              </a:rPr>
              <a:t>…</a:t>
            </a:r>
            <a:endParaRPr lang="en-US" sz="1400" dirty="0">
              <a:latin typeface="Lucida Grande"/>
              <a:cs typeface="Lucida Grande"/>
            </a:endParaRP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8F6A9DCB-0349-9C4E-9E59-58E4E6CEDC79}"/>
              </a:ext>
            </a:extLst>
          </p:cNvPr>
          <p:cNvCxnSpPr>
            <a:stCxn id="5" idx="0"/>
          </p:cNvCxnSpPr>
          <p:nvPr/>
        </p:nvCxnSpPr>
        <p:spPr bwMode="auto">
          <a:xfrm rot="5400000" flipH="1" flipV="1">
            <a:off x="6369182" y="675335"/>
            <a:ext cx="457201" cy="268327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15B31BD-D113-F646-9755-2DB314EE8CF5}"/>
              </a:ext>
            </a:extLst>
          </p:cNvPr>
          <p:cNvSpPr txBox="1"/>
          <p:nvPr/>
        </p:nvSpPr>
        <p:spPr>
          <a:xfrm>
            <a:off x="6588317" y="2596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162F0F83-25A0-F74E-A682-1A3AA0785A99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rot="5400000" flipH="1" flipV="1">
            <a:off x="6820665" y="693008"/>
            <a:ext cx="462519" cy="22766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336B51A8-2F76-0549-AAC4-3024AD50C579}"/>
              </a:ext>
            </a:extLst>
          </p:cNvPr>
          <p:cNvCxnSpPr>
            <a:cxnSpLocks/>
            <a:stCxn id="7" idx="0"/>
          </p:cNvCxnSpPr>
          <p:nvPr/>
        </p:nvCxnSpPr>
        <p:spPr bwMode="auto">
          <a:xfrm rot="5400000" flipH="1" flipV="1">
            <a:off x="7269712" y="706425"/>
            <a:ext cx="468102" cy="206147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urved Connector 16">
            <a:extLst>
              <a:ext uri="{FF2B5EF4-FFF2-40B4-BE49-F238E27FC236}">
                <a16:creationId xmlns:a16="http://schemas.microsoft.com/office/drawing/2014/main" id="{3B09DA45-AEA3-6B40-8AF5-BF66300C5021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714930" y="700972"/>
            <a:ext cx="468102" cy="206147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4F4B7D2-1DC5-C348-9F31-75C75AADEA05}"/>
              </a:ext>
            </a:extLst>
          </p:cNvPr>
          <p:cNvSpPr txBox="1"/>
          <p:nvPr/>
        </p:nvSpPr>
        <p:spPr>
          <a:xfrm>
            <a:off x="7017990" y="25708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0BC849-6678-1048-A840-538CA461C250}"/>
              </a:ext>
            </a:extLst>
          </p:cNvPr>
          <p:cNvSpPr txBox="1"/>
          <p:nvPr/>
        </p:nvSpPr>
        <p:spPr>
          <a:xfrm>
            <a:off x="7461081" y="26233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F2D8E1-E0E7-0042-9713-3F6087F9B2D9}"/>
              </a:ext>
            </a:extLst>
          </p:cNvPr>
          <p:cNvSpPr txBox="1"/>
          <p:nvPr/>
        </p:nvSpPr>
        <p:spPr>
          <a:xfrm>
            <a:off x="7913930" y="25708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254B64-A5A0-8546-A6DF-AC100FBD4C8E}"/>
              </a:ext>
            </a:extLst>
          </p:cNvPr>
          <p:cNvSpPr txBox="1"/>
          <p:nvPr/>
        </p:nvSpPr>
        <p:spPr>
          <a:xfrm>
            <a:off x="5701788" y="257081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primes: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1A86DA-DC83-2244-80C5-1632D7DA0702}"/>
              </a:ext>
            </a:extLst>
          </p:cNvPr>
          <p:cNvSpPr txBox="1"/>
          <p:nvPr/>
        </p:nvSpPr>
        <p:spPr>
          <a:xfrm>
            <a:off x="8201188" y="1038097"/>
            <a:ext cx="495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. . 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AC801E-199A-3445-801B-19F8A61E4293}"/>
              </a:ext>
            </a:extLst>
          </p:cNvPr>
          <p:cNvSpPr txBox="1"/>
          <p:nvPr/>
        </p:nvSpPr>
        <p:spPr>
          <a:xfrm>
            <a:off x="8201132" y="268356"/>
            <a:ext cx="495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. . .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08228F7D-060E-1447-A43A-9F9A19D6FA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167">
              <a:solidFill>
                <a:schemeClr val="tx1"/>
              </a:solidFill>
            </a:endParaRP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69D549B6-C92B-A34F-BC47-15566E70E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Sets, Dictionaries, Functional Operations</a:t>
            </a:r>
          </a:p>
        </p:txBody>
      </p:sp>
    </p:spTree>
    <p:extLst>
      <p:ext uri="{BB962C8B-B14F-4D97-AF65-F5344CB8AC3E}">
        <p14:creationId xmlns:p14="http://schemas.microsoft.com/office/powerpoint/2010/main" val="354945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01_intro_si_case_util">
  <a:themeElements>
    <a:clrScheme name="01_intro_si_case_util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01_intro_si_case_ut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txDef>
  </a:objectDefaults>
  <a:extraClrSchemeLst>
    <a:extraClrScheme>
      <a:clrScheme name="01_intro_si_case_util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HD:Users:gilles:__Preparation__:isi-cours:01_intro_si_case_util.ppt</Template>
  <TotalTime>137975</TotalTime>
  <Words>1090</Words>
  <Application>Microsoft Macintosh PowerPoint</Application>
  <PresentationFormat>On-screen Show (16:10)</PresentationFormat>
  <Paragraphs>193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Cambria Math</vt:lpstr>
      <vt:lpstr>CMU Sans Serif</vt:lpstr>
      <vt:lpstr>CMU Sans Serif</vt:lpstr>
      <vt:lpstr>CMU Typewriter Text</vt:lpstr>
      <vt:lpstr>Helvetica</vt:lpstr>
      <vt:lpstr>LM Sans 10</vt:lpstr>
      <vt:lpstr>Lucida Grande</vt:lpstr>
      <vt:lpstr>Lucida Sans</vt:lpstr>
      <vt:lpstr>Menlo</vt:lpstr>
      <vt:lpstr>Tahoma</vt:lpstr>
      <vt:lpstr>Times</vt:lpstr>
      <vt:lpstr>Times New Roman</vt:lpstr>
      <vt:lpstr>Trebuchet MS</vt:lpstr>
      <vt:lpstr>Wingdings</vt:lpstr>
      <vt:lpstr>01_intro_si_case_util</vt:lpstr>
      <vt:lpstr>Functional programming on collections</vt:lpstr>
      <vt:lpstr>PowerPoint Presentation</vt:lpstr>
      <vt:lpstr>Map</vt:lpstr>
      <vt:lpstr>Map on sets</vt:lpstr>
      <vt:lpstr>Functional Operations : Reduce</vt:lpstr>
      <vt:lpstr>Functional Operations on Sets: Reduce</vt:lpstr>
      <vt:lpstr>Map + Reduce</vt:lpstr>
      <vt:lpstr>Filter</vt:lpstr>
      <vt:lpstr>Example: the sieve of Eratosthenes</vt:lpstr>
      <vt:lpstr>PowerPoint Presentation</vt:lpstr>
      <vt:lpstr>zipping two or more collections</vt:lpstr>
      <vt:lpstr>Weighted sum with zip</vt:lpstr>
      <vt:lpstr>Why use functional constructs?</vt:lpstr>
    </vt:vector>
  </TitlesOfParts>
  <Company>CUI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CLMJ</dc:creator>
  <cp:lastModifiedBy>Gilles Falquet</cp:lastModifiedBy>
  <cp:revision>3032</cp:revision>
  <cp:lastPrinted>2020-10-19T05:57:34Z</cp:lastPrinted>
  <dcterms:created xsi:type="dcterms:W3CDTF">2010-02-25T19:15:51Z</dcterms:created>
  <dcterms:modified xsi:type="dcterms:W3CDTF">2022-11-01T11:36:54Z</dcterms:modified>
</cp:coreProperties>
</file>