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4" r:id="rId1"/>
  </p:sldMasterIdLst>
  <p:notesMasterIdLst>
    <p:notesMasterId r:id="rId45"/>
  </p:notesMasterIdLst>
  <p:handoutMasterIdLst>
    <p:handoutMasterId r:id="rId46"/>
  </p:handoutMasterIdLst>
  <p:sldIdLst>
    <p:sldId id="540" r:id="rId2"/>
    <p:sldId id="541" r:id="rId3"/>
    <p:sldId id="542" r:id="rId4"/>
    <p:sldId id="544" r:id="rId5"/>
    <p:sldId id="553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4" r:id="rId15"/>
    <p:sldId id="573" r:id="rId16"/>
    <p:sldId id="555" r:id="rId17"/>
    <p:sldId id="597" r:id="rId18"/>
    <p:sldId id="556" r:id="rId19"/>
    <p:sldId id="457" r:id="rId20"/>
    <p:sldId id="458" r:id="rId21"/>
    <p:sldId id="459" r:id="rId22"/>
    <p:sldId id="460" r:id="rId23"/>
    <p:sldId id="461" r:id="rId24"/>
    <p:sldId id="485" r:id="rId25"/>
    <p:sldId id="462" r:id="rId26"/>
    <p:sldId id="499" r:id="rId27"/>
    <p:sldId id="599" r:id="rId28"/>
    <p:sldId id="464" r:id="rId29"/>
    <p:sldId id="598" r:id="rId30"/>
    <p:sldId id="465" r:id="rId31"/>
    <p:sldId id="487" r:id="rId32"/>
    <p:sldId id="500" r:id="rId33"/>
    <p:sldId id="466" r:id="rId34"/>
    <p:sldId id="488" r:id="rId35"/>
    <p:sldId id="489" r:id="rId36"/>
    <p:sldId id="490" r:id="rId37"/>
    <p:sldId id="491" r:id="rId38"/>
    <p:sldId id="600" r:id="rId39"/>
    <p:sldId id="607" r:id="rId40"/>
    <p:sldId id="469" r:id="rId41"/>
    <p:sldId id="483" r:id="rId42"/>
    <p:sldId id="471" r:id="rId43"/>
    <p:sldId id="334" r:id="rId4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bw" scaleToFitPaper="1"/>
  <p:clrMru>
    <a:srgbClr val="00FF00"/>
    <a:srgbClr val="3F80C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6299" autoAdjust="0"/>
    <p:restoredTop sz="80216" autoAdjust="0"/>
  </p:normalViewPr>
  <p:slideViewPr>
    <p:cSldViewPr snapToGrid="0" snapToObjects="1">
      <p:cViewPr>
        <p:scale>
          <a:sx n="75" d="100"/>
          <a:sy n="75" d="100"/>
        </p:scale>
        <p:origin x="-128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5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6A9B2-206D-BB48-9120-FFA4EE7682F3}" type="datetimeFigureOut">
              <a:rPr lang="fr-FR"/>
              <a:pPr/>
              <a:t>10/31/14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77136-E08B-7B41-A053-DE9033A25116}" type="slidenum">
              <a:rPr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9487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97C5C-2B3C-D542-A9BD-B938EC33ECF5}" type="datetimeFigureOut">
              <a:rPr lang="fr-FR"/>
              <a:pPr/>
              <a:t>10/31/14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551C-22C6-D647-9212-DD000FEBB753}" type="slidenum">
              <a:rPr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692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Theoritical</a:t>
            </a:r>
            <a:r>
              <a:rPr lang="en-GB" baseline="0" dirty="0" smtClean="0"/>
              <a:t> and practical framework for designing, implementing and validating pervasive applications.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Uniform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s-ES_tradnl" smtClean="0"/>
              <a:pPr/>
              <a:t>2</a:t>
            </a:fld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24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28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30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31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CF REACHING 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AGREEMENT</a:t>
            </a:r>
          </a:p>
          <a:p>
            <a:endParaRPr lang="es-ES_tradnl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s-ES_tradnl" smtClean="0"/>
              <a:pPr/>
              <a:t>32</a:t>
            </a:fld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 do, add references to all title</a:t>
            </a:r>
            <a:r>
              <a:rPr lang="en-GB" baseline="0" dirty="0" smtClean="0"/>
              <a:t> slides</a:t>
            </a:r>
          </a:p>
          <a:p>
            <a:r>
              <a:rPr lang="en-GB" baseline="0" dirty="0" smtClean="0"/>
              <a:t>Add diagrams like in slides 108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2972-E6D5-9A4C-A096-1668E09827B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  <a:p>
            <a:r>
              <a:rPr lang="en-GB" dirty="0" smtClean="0"/>
              <a:t>---deployment</a:t>
            </a:r>
          </a:p>
          <a:p>
            <a:r>
              <a:rPr lang="en-GB" dirty="0" smtClean="0"/>
              <a:t>--</a:t>
            </a:r>
            <a:r>
              <a:rPr lang="en-GB" baseline="0" dirty="0" smtClean="0"/>
              <a:t> testing the middleware in large infrastructures</a:t>
            </a:r>
            <a:endParaRPr lang="en-GB" dirty="0" smtClean="0"/>
          </a:p>
          <a:p>
            <a:r>
              <a:rPr lang="en-GB" dirty="0" smtClean="0"/>
              <a:t>-- for </a:t>
            </a:r>
            <a:r>
              <a:rPr lang="en-GB" dirty="0" err="1" smtClean="0"/>
              <a:t>methdology</a:t>
            </a:r>
            <a:r>
              <a:rPr lang="en-GB" baseline="0" dirty="0" smtClean="0"/>
              <a:t> later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2972-E6D5-9A4C-A096-1668E09827B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36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Dynamic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grqdient</a:t>
            </a:r>
            <a:endParaRPr lang="es-ES_tradnl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37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Connectivity – SNM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Sapere</a:t>
            </a:r>
            <a:r>
              <a:rPr lang="en-GB" baseline="0" dirty="0" smtClean="0"/>
              <a:t> network manager</a:t>
            </a:r>
          </a:p>
          <a:p>
            <a:endParaRPr lang="en-GB" baseline="0" dirty="0" smtClean="0"/>
          </a:p>
          <a:p>
            <a:r>
              <a:rPr lang="en-GB" baseline="0" dirty="0" smtClean="0"/>
              <a:t>Change picture?: Agent -&gt; Application (made of agents) and </a:t>
            </a:r>
            <a:r>
              <a:rPr lang="en-GB" baseline="0" dirty="0" err="1" smtClean="0"/>
              <a:t>Servie</a:t>
            </a:r>
            <a:r>
              <a:rPr lang="en-GB" baseline="0" dirty="0" smtClean="0"/>
              <a:t> (are made </a:t>
            </a:r>
            <a:r>
              <a:rPr lang="en-GB" baseline="0" smtClean="0"/>
              <a:t>of agent)</a:t>
            </a:r>
          </a:p>
          <a:p>
            <a:endParaRPr lang="en-GB" baseline="0" dirty="0" smtClean="0"/>
          </a:p>
          <a:p>
            <a:r>
              <a:rPr lang="en-GB" baseline="0" dirty="0" smtClean="0"/>
              <a:t>Show spreading of gradient on the nodes.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D3FF-E094-AF41-9184-4A96D4ABD0A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Showcase three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sapere</a:t>
            </a:r>
            <a:r>
              <a:rPr lang="en-GB" baseline="0" dirty="0" smtClean="0"/>
              <a:t> concepts: diffusion, aggregation, evaporation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40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separate functionality of an application from the underlying mechanisms it uses: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Selforganising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mechanisms, initially identified as building blocks from which higher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 and applications can be constructed [FMDMSM+12],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 as (reusable) services [DMSFM13].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Besides separating concerns at the spatial structures level, the SAPERE approach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allows to separate the concerns related to context- and situation-awareness, since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reasoning entities are in charge of those tasks.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separate functionality from non-functional aspects: Self-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services manage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own non-functional aspects independently from their intended functionality (e.g.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Gradient service self-manages the number of messages sent to maintain the gradient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 of the actual values spread across the network) [FMSY+13];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separate self-management from control: Any application requiring the use of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selforganising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 requests that service specifying an expected Quality of Service (i.e.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exercising a form of control over that service). It relies on that service to self-manage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to provide the Quality of Service corresponding to the application’s requirement;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delegate self-management of low-level services to the underlying environment: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lowlevel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 (e.g. an eco-law) relies on its operating environment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 part of its non-functional and self-managing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[FMSY+13].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Cohesion, separation, </a:t>
            </a:r>
            <a:r>
              <a:rPr lang="en-GB" dirty="0" err="1" smtClean="0"/>
              <a:t>alignement</a:t>
            </a:r>
            <a:r>
              <a:rPr lang="en-GB" dirty="0" smtClean="0"/>
              <a:t>, objective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Self-organizing design patterns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Execution models for engineering self-organizing systems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an outline and repeat the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51C-22C6-D647-9212-DD000FEBB75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7F24AEE4-11DC-E143-99C2-E8720BB96C1B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20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endParaRPr lang="es-ES_tradnl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21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endParaRPr lang="es-ES_tradnl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22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endParaRPr lang="es-ES_tradnl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84" charset="2"/>
              <a:buNone/>
            </a:pPr>
            <a:fld id="{8F6BE16F-5508-1C4C-9B14-13D837477C73}" type="slidenum">
              <a:rPr lang="en-GB">
                <a:latin typeface="Times New Roman" pitchFamily="-84" charset="0"/>
              </a:rPr>
              <a:pPr>
                <a:buFont typeface="Wingdings" pitchFamily="-84" charset="2"/>
                <a:buNone/>
              </a:pPr>
              <a:t>23</a:t>
            </a:fld>
            <a:endParaRPr lang="en-GB">
              <a:latin typeface="Times New Roman" pitchFamily="-84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es-ES_tradnl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1.-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Mainly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biological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providing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emergent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complex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interaction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Distributed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taking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from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orden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as,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search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pattern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formation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syncronization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coordinated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navegation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result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thousand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based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limit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intelligence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”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behaviours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Fascinating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Bacteria (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lookig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preparing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attack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),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steam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cells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2.-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spicies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only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rules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Bio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inspired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demonstrate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perform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very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good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their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perfectly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tunned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However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paramenters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dependent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Some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examples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are ACO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used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different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for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each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PSO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have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been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changing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its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during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last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maximum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number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optimization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problems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Also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occur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Genetic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whatever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self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organising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algorithm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exist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  How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optimise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open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issue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look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at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nature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see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parameters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evolve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ensure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survivance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species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,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but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cost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years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evolution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and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dead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of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many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individuals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that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were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properly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adapted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We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can’t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not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afford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this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solution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 in real time </a:t>
            </a:r>
            <a:r>
              <a:rPr lang="es-ES_tradnl" baseline="0" dirty="0" err="1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systems</a:t>
            </a:r>
            <a:r>
              <a:rPr lang="es-ES_tradnl" baseline="0" dirty="0" smtClean="0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. </a:t>
            </a: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endParaRPr lang="es-ES_tradnl" baseline="0" dirty="0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50405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76092"/>
                </a:solidFill>
                <a:latin typeface="+mj-lt"/>
              </a:defRPr>
            </a:lvl1pPr>
          </a:lstStyle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979712" y="404665"/>
            <a:ext cx="71243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badi MT Condensed Extra Bold"/>
              </a:defRPr>
            </a:lvl1pPr>
          </a:lstStyle>
          <a:p>
            <a:endParaRPr lang="it-IT" sz="2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504056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94AE-AFFC-994D-8027-A3C4A8BF00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1803400" y="279400"/>
            <a:ext cx="7200900" cy="825500"/>
          </a:xfrm>
          <a:prstGeom prst="rect">
            <a:avLst/>
          </a:prstGeom>
        </p:spPr>
        <p:txBody>
          <a:bodyPr vert="horz"/>
          <a:lstStyle>
            <a:lvl1pPr>
              <a:defRPr sz="4000"/>
            </a:lvl1pPr>
          </a:lstStyle>
          <a:p>
            <a:pPr marL="0" indent="0"/>
            <a:r>
              <a:rPr lang="it-IT" dirty="0" smtClean="0"/>
              <a:t>Slide Title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87400" y="1968500"/>
            <a:ext cx="7937500" cy="4064000"/>
          </a:xfrm>
          <a:prstGeom prst="rect">
            <a:avLst/>
          </a:prstGeom>
        </p:spPr>
        <p:txBody>
          <a:bodyPr vert="horz"/>
          <a:lstStyle>
            <a:lvl1pPr>
              <a:defRPr sz="2500" baseline="0"/>
            </a:lvl1pPr>
            <a:lvl2pPr>
              <a:defRPr sz="2200" baseline="0"/>
            </a:lvl2pPr>
            <a:lvl3pPr>
              <a:defRPr sz="1800"/>
            </a:lvl3pPr>
          </a:lstStyle>
          <a:p>
            <a:pPr lvl="0"/>
            <a:r>
              <a:rPr lang="it-IT" dirty="0" smtClean="0"/>
              <a:t>Slide </a:t>
            </a:r>
            <a:r>
              <a:rPr lang="it-IT" dirty="0" err="1" smtClean="0"/>
              <a:t>content</a:t>
            </a:r>
            <a:r>
              <a:rPr lang="it-IT" dirty="0" smtClean="0"/>
              <a:t>, first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1"/>
            <a:r>
              <a:rPr lang="en-US" dirty="0" smtClean="0"/>
              <a:t>S</a:t>
            </a:r>
            <a:r>
              <a:rPr lang="it-IT" dirty="0" err="1" smtClean="0"/>
              <a:t>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en-US" dirty="0" smtClean="0"/>
              <a:t>T</a:t>
            </a:r>
            <a:r>
              <a:rPr lang="it-IT" dirty="0" err="1" smtClean="0"/>
              <a:t>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56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467072" cy="365125"/>
          </a:xfrm>
          <a:prstGeom prst="rect">
            <a:avLst/>
          </a:prstGeom>
        </p:spPr>
        <p:txBody>
          <a:bodyPr/>
          <a:lstStyle/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7164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Title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Fare </a:t>
            </a:r>
            <a:r>
              <a:rPr lang="en-GB" noProof="0" dirty="0" err="1" smtClean="0"/>
              <a:t>clic</a:t>
            </a:r>
            <a:r>
              <a:rPr lang="en-GB" noProof="0" dirty="0" smtClean="0"/>
              <a:t> per </a:t>
            </a:r>
            <a:r>
              <a:rPr lang="en-GB" noProof="0" dirty="0" err="1" smtClean="0"/>
              <a:t>modificare</a:t>
            </a:r>
            <a:r>
              <a:rPr lang="en-GB" noProof="0" dirty="0" smtClean="0"/>
              <a:t> </a:t>
            </a:r>
            <a:r>
              <a:rPr lang="en-GB" noProof="0" dirty="0" err="1" smtClean="0"/>
              <a:t>stili</a:t>
            </a:r>
            <a:r>
              <a:rPr lang="en-GB" noProof="0" dirty="0" smtClean="0"/>
              <a:t> del </a:t>
            </a:r>
            <a:r>
              <a:rPr lang="en-GB" noProof="0" dirty="0" err="1" smtClean="0"/>
              <a:t>testo</a:t>
            </a:r>
            <a:r>
              <a:rPr lang="en-GB" noProof="0" dirty="0" smtClean="0"/>
              <a:t> </a:t>
            </a:r>
            <a:r>
              <a:rPr lang="en-GB" noProof="0" dirty="0" err="1" smtClean="0"/>
              <a:t>dello</a:t>
            </a:r>
            <a:r>
              <a:rPr lang="en-GB" noProof="0" dirty="0" smtClean="0"/>
              <a:t> schema</a:t>
            </a:r>
          </a:p>
          <a:p>
            <a:pPr lvl="1"/>
            <a:r>
              <a:rPr lang="en-GB" noProof="0" dirty="0" err="1" smtClean="0"/>
              <a:t>Secondo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Terzo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3"/>
            <a:r>
              <a:rPr lang="en-GB" noProof="0" dirty="0" smtClean="0"/>
              <a:t>Quarto </a:t>
            </a:r>
            <a:r>
              <a:rPr lang="en-GB" noProof="0" dirty="0" err="1" smtClean="0"/>
              <a:t>livello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Quinto</a:t>
            </a:r>
            <a:r>
              <a:rPr lang="en-GB" noProof="0" dirty="0" smtClean="0"/>
              <a:t> </a:t>
            </a:r>
            <a:r>
              <a:rPr lang="en-GB" noProof="0" dirty="0" err="1" smtClean="0"/>
              <a:t>livello</a:t>
            </a:r>
            <a:endParaRPr lang="en-GB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237312"/>
            <a:ext cx="2602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62061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3131840" y="6237312"/>
            <a:ext cx="50405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76092"/>
                </a:solidFill>
                <a:latin typeface="+mj-lt"/>
              </a:defRPr>
            </a:lvl1pPr>
          </a:lstStyle>
          <a:p>
            <a:fld id="{9EB1329F-80F7-D341-ACAF-E7150F0134CA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1">
              <a:lumMod val="75000"/>
            </a:schemeClr>
          </a:solidFill>
          <a:latin typeface="+mj-lt"/>
          <a:ea typeface="+mj-ea"/>
          <a:cs typeface="Abadi MT Condensed Extra Bol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pere-project.e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pere-project.e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5" Type="http://schemas.openxmlformats.org/officeDocument/2006/relationships/image" Target="../media/image22.pd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pere-project.eu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sapere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iovannadimarzoserugendo/Documents/Demonstrations/CrowdSteering/CrowdSteeringV3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0.png"/><Relationship Id="rId1" Type="http://schemas.openxmlformats.org/officeDocument/2006/relationships/video" Target="file://localhost/Users/giovannadimarzoserugendo/Documents/Teaching/SASOTutorial2013/Slides/TheOneDynGradient.mov" TargetMode="Externa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sapere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www.sapere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webtv.unige.ch/ses/index.html?emission=parole-de-chercheur&amp;videoID=parole_sapere" TargetMode="External"/><Relationship Id="rId5" Type="http://schemas.openxmlformats.org/officeDocument/2006/relationships/hyperlink" Target="http://www.sapere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dyne.loria.fr/selfman2005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iovanna.Dimarzo@unige.ch" TargetMode="External"/><Relationship Id="rId3" Type="http://schemas.openxmlformats.org/officeDocument/2006/relationships/hyperlink" Target="mailto:Joseluis.Fernandez@unige.ch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915331" y="2461381"/>
            <a:ext cx="7164288" cy="1143000"/>
          </a:xfrm>
        </p:spPr>
        <p:txBody>
          <a:bodyPr/>
          <a:lstStyle/>
          <a:p>
            <a:r>
              <a:rPr lang="en-GB" dirty="0" smtClean="0"/>
              <a:t>SAPERE</a:t>
            </a:r>
            <a:endParaRPr lang="en-GB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Structure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10</a:t>
            </a:fld>
            <a:endParaRPr lang="it-IT"/>
          </a:p>
        </p:txBody>
      </p:sp>
      <p:pic>
        <p:nvPicPr>
          <p:cNvPr id="8" name="Imagen 7" descr="laye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2399505"/>
            <a:ext cx="4310802" cy="2270655"/>
          </a:xfrm>
          <a:prstGeom prst="rect">
            <a:avLst/>
          </a:prstGeom>
        </p:spPr>
      </p:pic>
      <p:sp>
        <p:nvSpPr>
          <p:cNvPr id="9" name="Marcador de contenido 6"/>
          <p:cNvSpPr>
            <a:spLocks noGrp="1"/>
          </p:cNvSpPr>
          <p:nvPr>
            <p:ph idx="1"/>
          </p:nvPr>
        </p:nvSpPr>
        <p:spPr>
          <a:xfrm>
            <a:off x="5967441" y="4151577"/>
            <a:ext cx="2608850" cy="5185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Eco-laws</a:t>
            </a:r>
          </a:p>
        </p:txBody>
      </p:sp>
      <p:sp>
        <p:nvSpPr>
          <p:cNvPr id="11" name="Marcador de contenido 6"/>
          <p:cNvSpPr txBox="1">
            <a:spLocks/>
          </p:cNvSpPr>
          <p:nvPr/>
        </p:nvSpPr>
        <p:spPr>
          <a:xfrm>
            <a:off x="5646151" y="3306234"/>
            <a:ext cx="2608850" cy="51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LSA’s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Space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Marcador de contenido 6"/>
          <p:cNvSpPr txBox="1">
            <a:spLocks/>
          </p:cNvSpPr>
          <p:nvPr/>
        </p:nvSpPr>
        <p:spPr>
          <a:xfrm>
            <a:off x="5364191" y="2561167"/>
            <a:ext cx="2608850" cy="51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External Libraries</a:t>
            </a:r>
          </a:p>
        </p:txBody>
      </p:sp>
      <p:sp>
        <p:nvSpPr>
          <p:cNvPr id="13" name="Marcador de contenido 6"/>
          <p:cNvSpPr txBox="1">
            <a:spLocks/>
          </p:cNvSpPr>
          <p:nvPr/>
        </p:nvSpPr>
        <p:spPr>
          <a:xfrm>
            <a:off x="5808691" y="1880922"/>
            <a:ext cx="2608850" cy="51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Applications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Structure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11</a:t>
            </a:fld>
            <a:endParaRPr lang="it-IT"/>
          </a:p>
        </p:txBody>
      </p:sp>
      <p:sp>
        <p:nvSpPr>
          <p:cNvPr id="9" name="Marcador de contenido 6"/>
          <p:cNvSpPr>
            <a:spLocks noGrp="1"/>
          </p:cNvSpPr>
          <p:nvPr>
            <p:ph idx="1"/>
          </p:nvPr>
        </p:nvSpPr>
        <p:spPr>
          <a:xfrm>
            <a:off x="450982" y="1729317"/>
            <a:ext cx="7257918" cy="425238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Eco-laws:</a:t>
            </a:r>
          </a:p>
          <a:p>
            <a:pPr lvl="1"/>
            <a:r>
              <a:rPr lang="en-GB" b="1" dirty="0" smtClean="0"/>
              <a:t>Propagation</a:t>
            </a:r>
            <a:r>
              <a:rPr lang="en-GB" dirty="0" smtClean="0"/>
              <a:t>: Spreads an LSA to one or all neighbouring </a:t>
            </a:r>
            <a:r>
              <a:rPr lang="en-GB" dirty="0" err="1" smtClean="0"/>
              <a:t>LSA’s</a:t>
            </a:r>
            <a:r>
              <a:rPr lang="en-GB" dirty="0" smtClean="0"/>
              <a:t> spaces. </a:t>
            </a:r>
          </a:p>
          <a:p>
            <a:pPr lvl="1"/>
            <a:r>
              <a:rPr lang="en-GB" b="1" dirty="0" smtClean="0"/>
              <a:t>Aggregation</a:t>
            </a:r>
            <a:r>
              <a:rPr lang="en-GB" dirty="0" smtClean="0"/>
              <a:t>: Reduces the amount of </a:t>
            </a:r>
            <a:r>
              <a:rPr lang="en-GB" dirty="0" err="1" smtClean="0"/>
              <a:t>LSA’s</a:t>
            </a:r>
            <a:r>
              <a:rPr lang="en-GB" dirty="0" smtClean="0"/>
              <a:t> in the LSA space by extracting meaningful information.</a:t>
            </a:r>
          </a:p>
          <a:p>
            <a:pPr lvl="1"/>
            <a:r>
              <a:rPr lang="en-GB" b="1" dirty="0" smtClean="0"/>
              <a:t>Evaporation</a:t>
            </a:r>
            <a:r>
              <a:rPr lang="en-GB" dirty="0" smtClean="0"/>
              <a:t>: Reduces the relevance of an LSA. If relevance is zero the LSA is automatically removed. </a:t>
            </a:r>
          </a:p>
          <a:p>
            <a:pPr lvl="1"/>
            <a:r>
              <a:rPr lang="en-GB" b="1" dirty="0" smtClean="0"/>
              <a:t>Gradient</a:t>
            </a:r>
            <a:r>
              <a:rPr lang="en-GB" dirty="0" smtClean="0"/>
              <a:t>: creates a gradient structure, providing information about the distance and direction of the node source. </a:t>
            </a:r>
          </a:p>
          <a:p>
            <a:pPr lvl="1"/>
            <a:r>
              <a:rPr lang="en-GB" b="1" dirty="0" smtClean="0"/>
              <a:t>Bonding</a:t>
            </a:r>
            <a:r>
              <a:rPr lang="en-GB" dirty="0" smtClean="0"/>
              <a:t>: creates links (references) between </a:t>
            </a:r>
            <a:r>
              <a:rPr lang="en-GB" dirty="0" err="1" smtClean="0"/>
              <a:t>LSAs</a:t>
            </a:r>
            <a:r>
              <a:rPr lang="en-GB" dirty="0" smtClean="0"/>
              <a:t> in order to determine the visibility of the </a:t>
            </a:r>
            <a:r>
              <a:rPr lang="en-GB" dirty="0" err="1" smtClean="0"/>
              <a:t>LSAs</a:t>
            </a:r>
            <a:r>
              <a:rPr lang="en-GB" dirty="0" smtClean="0"/>
              <a:t>, i.e., an agent can see an LSA if its own LSA is bound to that information.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31900" y="224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>
              <a:hlinkClick r:id="rId2"/>
            </a:endParaRPr>
          </a:p>
        </p:txBody>
      </p:sp>
      <p:pic>
        <p:nvPicPr>
          <p:cNvPr id="15" name="Imagen 14" descr="layers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338868" y="1024467"/>
            <a:ext cx="1601932" cy="1409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Structure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12</a:t>
            </a:fld>
            <a:endParaRPr lang="it-IT"/>
          </a:p>
        </p:txBody>
      </p:sp>
      <p:sp>
        <p:nvSpPr>
          <p:cNvPr id="11" name="Marcador de contenido 6"/>
          <p:cNvSpPr txBox="1">
            <a:spLocks/>
          </p:cNvSpPr>
          <p:nvPr/>
        </p:nvSpPr>
        <p:spPr>
          <a:xfrm>
            <a:off x="457200" y="2098649"/>
            <a:ext cx="7055374" cy="364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LSA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Space:</a:t>
            </a:r>
          </a:p>
          <a:p>
            <a:pPr marL="800100" lvl="1" indent="-342900" defTabSz="91440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LSA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Space is a </a:t>
            </a:r>
            <a:r>
              <a:rPr lang="en-GB" sz="2400" dirty="0" smtClean="0">
                <a:solidFill>
                  <a:srgbClr val="FF0000"/>
                </a:solidFill>
                <a:latin typeface="+mj-lt"/>
              </a:rPr>
              <a:t>blackboard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where all entities in the system are represented by an LSA. </a:t>
            </a:r>
          </a:p>
          <a:p>
            <a:pPr marL="800100" lvl="1" indent="-342900" defTabSz="91440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context is defined and represented  as the set of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LSAs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stored in a given locality (i.e. LSA space)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231900" y="224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>
              <a:hlinkClick r:id="rId2"/>
            </a:endParaRPr>
          </a:p>
        </p:txBody>
      </p:sp>
      <p:pic>
        <p:nvPicPr>
          <p:cNvPr id="16" name="Imagen 15" descr="layers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67515" y="1363107"/>
            <a:ext cx="1671685" cy="14710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Structure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13</a:t>
            </a:fld>
            <a:endParaRPr lang="it-IT"/>
          </a:p>
        </p:txBody>
      </p:sp>
      <p:sp>
        <p:nvSpPr>
          <p:cNvPr id="12" name="Marcador de contenido 6"/>
          <p:cNvSpPr txBox="1">
            <a:spLocks/>
          </p:cNvSpPr>
          <p:nvPr/>
        </p:nvSpPr>
        <p:spPr>
          <a:xfrm>
            <a:off x="112141" y="1729317"/>
            <a:ext cx="2608850" cy="518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External Libraries: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31900" y="2247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>
              <a:hlinkClick r:id="rId2"/>
            </a:endParaRPr>
          </a:p>
        </p:txBody>
      </p:sp>
      <p:sp>
        <p:nvSpPr>
          <p:cNvPr id="16" name="Marcador de contenido 13"/>
          <p:cNvSpPr>
            <a:spLocks noGrp="1"/>
          </p:cNvSpPr>
          <p:nvPr>
            <p:ph idx="1"/>
          </p:nvPr>
        </p:nvSpPr>
        <p:spPr>
          <a:xfrm>
            <a:off x="457200" y="2617232"/>
            <a:ext cx="7124700" cy="332105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Service Self-composition</a:t>
            </a:r>
          </a:p>
          <a:p>
            <a:r>
              <a:rPr lang="en-GB" dirty="0" smtClean="0"/>
              <a:t>Routing implementing </a:t>
            </a:r>
            <a:r>
              <a:rPr lang="en-GB" dirty="0" err="1" smtClean="0"/>
              <a:t>Chemotaxis</a:t>
            </a:r>
            <a:r>
              <a:rPr lang="en-GB" dirty="0" smtClean="0"/>
              <a:t> </a:t>
            </a:r>
          </a:p>
          <a:p>
            <a:r>
              <a:rPr lang="en-GB" dirty="0" smtClean="0"/>
              <a:t>Dynamic Gradients</a:t>
            </a:r>
          </a:p>
          <a:p>
            <a:r>
              <a:rPr lang="en-GB" dirty="0" smtClean="0"/>
              <a:t>Remote data query and aggregation</a:t>
            </a:r>
          </a:p>
          <a:p>
            <a:r>
              <a:rPr lang="en-GB" dirty="0" smtClean="0"/>
              <a:t>Reaching a consensus (Gossip)</a:t>
            </a:r>
          </a:p>
          <a:p>
            <a:r>
              <a:rPr lang="en-GB" dirty="0" smtClean="0"/>
              <a:t>Self-protection (data and services)</a:t>
            </a:r>
          </a:p>
          <a:p>
            <a:r>
              <a:rPr lang="en-GB" dirty="0" smtClean="0"/>
              <a:t>Self-management</a:t>
            </a:r>
          </a:p>
          <a:p>
            <a:r>
              <a:rPr lang="en-GB" dirty="0" smtClean="0"/>
              <a:t>Encryption</a:t>
            </a:r>
          </a:p>
        </p:txBody>
      </p:sp>
      <p:pic>
        <p:nvPicPr>
          <p:cNvPr id="18" name="Imagen 17" descr="layers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98206" y="1417638"/>
            <a:ext cx="1748944" cy="1549400"/>
          </a:xfrm>
          <a:prstGeom prst="rect">
            <a:avLst/>
          </a:prstGeom>
        </p:spPr>
      </p:pic>
      <p:pic>
        <p:nvPicPr>
          <p:cNvPr id="19" name="Imagen 18" descr="layers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267016" y="3708400"/>
            <a:ext cx="1680134" cy="147851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915331" y="2461381"/>
            <a:ext cx="7164288" cy="1143000"/>
          </a:xfrm>
        </p:spPr>
        <p:txBody>
          <a:bodyPr/>
          <a:lstStyle/>
          <a:p>
            <a:r>
              <a:rPr lang="en-GB" dirty="0" smtClean="0"/>
              <a:t>Separation of Concerns</a:t>
            </a:r>
            <a:endParaRPr lang="en-GB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059831" y="6237312"/>
            <a:ext cx="885635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Separation of Concerns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Functionality </a:t>
            </a:r>
            <a:r>
              <a:rPr lang="en-US" dirty="0" err="1" smtClean="0"/>
              <a:t>vs</a:t>
            </a:r>
            <a:r>
              <a:rPr lang="en-US" dirty="0" smtClean="0"/>
              <a:t> Underlying mechanisms</a:t>
            </a:r>
          </a:p>
          <a:p>
            <a:endParaRPr lang="en-US" dirty="0" smtClean="0"/>
          </a:p>
          <a:p>
            <a:r>
              <a:rPr lang="en-US" dirty="0" smtClean="0"/>
              <a:t>Functionality </a:t>
            </a:r>
            <a:r>
              <a:rPr lang="en-US" dirty="0" err="1" smtClean="0"/>
              <a:t>vs</a:t>
            </a:r>
            <a:r>
              <a:rPr lang="en-US" dirty="0" smtClean="0"/>
              <a:t> Non-functional aspects</a:t>
            </a:r>
          </a:p>
          <a:p>
            <a:endParaRPr lang="en-US" dirty="0" smtClean="0"/>
          </a:p>
          <a:p>
            <a:r>
              <a:rPr lang="en-US" dirty="0" smtClean="0"/>
              <a:t>Self-management </a:t>
            </a:r>
            <a:r>
              <a:rPr lang="en-US" dirty="0" err="1" smtClean="0"/>
              <a:t>vs</a:t>
            </a:r>
            <a:r>
              <a:rPr lang="en-US" dirty="0" smtClean="0"/>
              <a:t> Control</a:t>
            </a:r>
          </a:p>
          <a:p>
            <a:endParaRPr lang="en-US" dirty="0" smtClean="0"/>
          </a:p>
          <a:p>
            <a:r>
              <a:rPr lang="en-US" dirty="0" smtClean="0"/>
              <a:t>Delegate self-management to computing environment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Separation of concerns: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32" y="1417638"/>
            <a:ext cx="8586068" cy="4525963"/>
          </a:xfrm>
        </p:spPr>
        <p:txBody>
          <a:bodyPr>
            <a:normAutofit/>
          </a:bodyPr>
          <a:lstStyle/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Engineering</a:t>
            </a:r>
          </a:p>
          <a:p>
            <a:pPr lvl="1"/>
            <a:r>
              <a:rPr lang="en-GB" sz="1400" dirty="0" smtClean="0"/>
              <a:t>Separation of concerns</a:t>
            </a:r>
          </a:p>
          <a:p>
            <a:pPr lvl="1"/>
            <a:r>
              <a:rPr lang="en-GB" sz="1400" dirty="0" smtClean="0"/>
              <a:t>Self-organising mechanisms provided as services</a:t>
            </a:r>
            <a:endParaRPr lang="en-GB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797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pic>
        <p:nvPicPr>
          <p:cNvPr id="8" name="Picture 7" descr="Screen shot 2013-08-21 at 3.48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197731"/>
            <a:ext cx="5587093" cy="313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Separation of concerns: </a:t>
            </a:r>
            <a:br>
              <a:rPr lang="en-GB" sz="2800" dirty="0" smtClean="0"/>
            </a:br>
            <a:r>
              <a:rPr lang="en-GB" sz="2800" dirty="0" smtClean="0"/>
              <a:t>self-management </a:t>
            </a:r>
            <a:r>
              <a:rPr lang="en-GB" sz="2800" dirty="0" err="1" smtClean="0"/>
              <a:t>vs</a:t>
            </a:r>
            <a:r>
              <a:rPr lang="en-GB" sz="2800" dirty="0" smtClean="0"/>
              <a:t> control</a:t>
            </a:r>
            <a:endParaRPr lang="en-GB" sz="2800" dirty="0"/>
          </a:p>
        </p:txBody>
      </p:sp>
      <p:pic>
        <p:nvPicPr>
          <p:cNvPr id="7" name="Content Placeholder 6" descr="ManagementAndControl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1484" r="-31484"/>
              <a:stretch>
                <a:fillRect/>
              </a:stretch>
            </p:blipFill>
          </mc:Choice>
          <mc:Fallback>
            <p:blipFill>
              <a:blip r:embed="rId3"/>
              <a:srcRect l="-31484" r="-31484"/>
              <a:stretch>
                <a:fillRect/>
              </a:stretch>
            </p:blipFill>
          </mc:Fallback>
        </mc:AlternateContent>
        <p:spPr>
          <a:xfrm>
            <a:off x="255097" y="1600200"/>
            <a:ext cx="8431703" cy="46371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797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90" y="1417638"/>
            <a:ext cx="8865810" cy="4525963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Inspiration / Motivation</a:t>
            </a:r>
          </a:p>
          <a:p>
            <a:endParaRPr lang="en-GB" b="1" dirty="0" smtClean="0"/>
          </a:p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Self-organising Mechanisms as Design Patterns</a:t>
            </a:r>
          </a:p>
          <a:p>
            <a:endParaRPr lang="en-GB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SAPERE / Separation of Concerns</a:t>
            </a:r>
          </a:p>
          <a:p>
            <a:endParaRPr lang="en-GB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b="1" dirty="0" smtClean="0"/>
              <a:t>Case studies and Validation</a:t>
            </a:r>
          </a:p>
          <a:p>
            <a:pPr lvl="1"/>
            <a:r>
              <a:rPr lang="en-GB" b="1" dirty="0" smtClean="0"/>
              <a:t>Crowd Steering / Finding a friend / Best Artist</a:t>
            </a:r>
          </a:p>
          <a:p>
            <a:pPr lvl="1"/>
            <a:r>
              <a:rPr lang="en-GB" b="1" dirty="0" err="1" smtClean="0"/>
              <a:t>TheOne</a:t>
            </a:r>
            <a:r>
              <a:rPr lang="en-GB" b="1" dirty="0" smtClean="0"/>
              <a:t>-SAPERE simulator</a:t>
            </a:r>
          </a:p>
          <a:p>
            <a:pPr lvl="1"/>
            <a:r>
              <a:rPr lang="en-GB" b="1" dirty="0" smtClean="0"/>
              <a:t>Deployment on tablets</a:t>
            </a:r>
            <a:endParaRPr lang="en-GB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915331" y="2461380"/>
            <a:ext cx="7164288" cy="2567819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Music Festival Case Study: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Single, Multiple Users Steering</a:t>
            </a:r>
            <a:br>
              <a:rPr lang="en-GB" dirty="0" smtClean="0"/>
            </a:br>
            <a:r>
              <a:rPr lang="en-GB" dirty="0" smtClean="0"/>
              <a:t>Publishing Events</a:t>
            </a:r>
            <a:br>
              <a:rPr lang="en-GB" dirty="0" smtClean="0"/>
            </a:br>
            <a:r>
              <a:rPr lang="en-GB" dirty="0" smtClean="0"/>
              <a:t>Best Artist Award</a:t>
            </a:r>
            <a:endParaRPr lang="en-GB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560784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7" name="Imagen 18" descr="layers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267016" y="982863"/>
            <a:ext cx="1680134" cy="147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2" descr="Screen shot 2011-03-06 at 9.42.2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0" y="3594100"/>
            <a:ext cx="20066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541463" y="350838"/>
            <a:ext cx="7348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56" dirty="0" smtClean="0"/>
              <a:t>Framework: SAPERE project</a:t>
            </a:r>
            <a:endParaRPr lang="en-GB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15900" y="1701800"/>
            <a:ext cx="86868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FontTx/>
              <a:buNone/>
              <a:defRPr/>
            </a:pPr>
            <a:r>
              <a:rPr lang="en-US" sz="2400" b="1" dirty="0" smtClean="0"/>
              <a:t>Ecosystem of Services</a:t>
            </a:r>
            <a:endParaRPr lang="en-GB" sz="1800" dirty="0" smtClean="0"/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r>
              <a:rPr lang="en-GB" sz="2323" dirty="0" smtClean="0"/>
              <a:t>Inspiration from </a:t>
            </a:r>
            <a:r>
              <a:rPr lang="en-GB" sz="2323" b="1" dirty="0" smtClean="0"/>
              <a:t>chemical reactions</a:t>
            </a:r>
            <a:endParaRPr lang="en-GB" sz="1806" b="1" dirty="0" smtClean="0"/>
          </a:p>
          <a:p>
            <a:pPr lvl="2">
              <a:spcBef>
                <a:spcPts val="500"/>
              </a:spcBef>
              <a:buFont typeface="Wingdings" charset="2"/>
              <a:buChar char="Ø"/>
              <a:defRPr/>
            </a:pPr>
            <a:r>
              <a:rPr lang="en-GB" sz="2065" dirty="0" smtClean="0"/>
              <a:t>Service deployment</a:t>
            </a:r>
          </a:p>
          <a:p>
            <a:pPr lvl="2">
              <a:spcBef>
                <a:spcPts val="500"/>
              </a:spcBef>
              <a:buFont typeface="Wingdings" charset="2"/>
              <a:buChar char="Ø"/>
              <a:defRPr/>
            </a:pPr>
            <a:r>
              <a:rPr lang="en-GB" sz="2065" dirty="0" smtClean="0"/>
              <a:t>Spontaneous interactions among services</a:t>
            </a:r>
          </a:p>
          <a:p>
            <a:pPr lvl="2">
              <a:spcBef>
                <a:spcPts val="500"/>
              </a:spcBef>
              <a:buFont typeface="Wingdings" charset="2"/>
              <a:buChar char="Ø"/>
              <a:defRPr/>
            </a:pPr>
            <a:r>
              <a:rPr lang="en-GB" sz="2065" dirty="0" smtClean="0"/>
              <a:t>Spontaneous aggregation of data </a:t>
            </a:r>
          </a:p>
          <a:p>
            <a:pPr lvl="3">
              <a:lnSpc>
                <a:spcPct val="80000"/>
              </a:lnSpc>
              <a:buFontTx/>
              <a:buNone/>
              <a:defRPr/>
            </a:pPr>
            <a:endParaRPr lang="en-GB" sz="1806" dirty="0" smtClean="0"/>
          </a:p>
          <a:p>
            <a:pPr lvl="1">
              <a:lnSpc>
                <a:spcPct val="8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GB" sz="2323" dirty="0" smtClean="0"/>
              <a:t>Context-awareness (user, situation recognition) 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GB" sz="2323" dirty="0" smtClean="0">
                <a:solidFill>
                  <a:srgbClr val="FF0000"/>
                </a:solidFill>
              </a:rPr>
              <a:t>Self-organisation </a:t>
            </a:r>
            <a:r>
              <a:rPr lang="en-GB" sz="2323" dirty="0" smtClean="0">
                <a:solidFill>
                  <a:srgbClr val="595959"/>
                </a:solidFill>
              </a:rPr>
              <a:t>(</a:t>
            </a:r>
            <a:r>
              <a:rPr lang="en-GB" sz="2323" dirty="0" smtClean="0">
                <a:solidFill>
                  <a:srgbClr val="FF0000"/>
                </a:solidFill>
              </a:rPr>
              <a:t>building spatial structures</a:t>
            </a:r>
            <a:r>
              <a:rPr lang="en-GB" sz="2323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sz="2323" dirty="0" smtClean="0"/>
              <a:t>composing </a:t>
            </a:r>
            <a:r>
              <a:rPr lang="en-GB" sz="2323" dirty="0" smtClean="0">
                <a:solidFill>
                  <a:srgbClr val="595959"/>
                </a:solidFill>
              </a:rPr>
              <a:t>services)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GB" sz="2323" dirty="0" smtClean="0"/>
              <a:t>Self-management (decentralised control)</a:t>
            </a:r>
            <a:endParaRPr lang="en-GB" sz="2065" dirty="0" smtClean="0"/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endParaRPr lang="en-GB" sz="1806" dirty="0" smtClean="0"/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r>
              <a:rPr lang="en-GB" sz="2323" dirty="0" smtClean="0"/>
              <a:t>Domains</a:t>
            </a:r>
          </a:p>
          <a:p>
            <a:pPr lvl="2">
              <a:lnSpc>
                <a:spcPct val="8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sz="2065" dirty="0" smtClean="0">
                <a:solidFill>
                  <a:srgbClr val="FF0000"/>
                </a:solidFill>
              </a:rPr>
              <a:t>Ecosystem of displays for user/crowd steering</a:t>
            </a:r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r>
              <a:rPr lang="en-GB" sz="2400" dirty="0" smtClean="0"/>
              <a:t>Middleware for Android phones / tablets</a:t>
            </a:r>
          </a:p>
          <a:p>
            <a:pPr lvl="1">
              <a:lnSpc>
                <a:spcPct val="80000"/>
              </a:lnSpc>
              <a:buNone/>
              <a:defRPr/>
            </a:pPr>
            <a:endParaRPr lang="en-GB" sz="1730" dirty="0" smtClean="0"/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r>
              <a:rPr lang="en-GB" sz="2162" b="1" dirty="0" smtClean="0"/>
              <a:t>EU Funded Project - SAPERE: </a:t>
            </a:r>
            <a:r>
              <a:rPr lang="en-GB" sz="2162" b="1" dirty="0" err="1" smtClean="0"/>
              <a:t>http://www.sapere-project.eu</a:t>
            </a:r>
            <a:endParaRPr lang="en-GB" sz="2162" b="1" dirty="0" smtClean="0"/>
          </a:p>
          <a:p>
            <a:pPr lvl="2">
              <a:lnSpc>
                <a:spcPct val="8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GB" sz="2065" dirty="0" smtClean="0"/>
              <a:t>Collaboration: U Geneva, U Bologna, U Modena, U Linz, U St-Andrews</a:t>
            </a:r>
          </a:p>
          <a:p>
            <a:pPr lvl="2">
              <a:lnSpc>
                <a:spcPct val="8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GB" sz="2065" dirty="0" smtClean="0"/>
              <a:t>2010-2013</a:t>
            </a:r>
            <a:endParaRPr lang="en-US" sz="2065" dirty="0" smtClean="0"/>
          </a:p>
          <a:p>
            <a:pPr lvl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buFont typeface="Wingdings" charset="2"/>
              <a:buNone/>
              <a:defRPr/>
            </a:pPr>
            <a:endParaRPr lang="en-US" sz="2000" dirty="0" smtClean="0"/>
          </a:p>
        </p:txBody>
      </p:sp>
      <p:pic>
        <p:nvPicPr>
          <p:cNvPr id="11162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600200"/>
            <a:ext cx="30480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671284-1585-7846-8613-477F1C09324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254240" y="456528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Music Festival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6654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85A5E704-FE91-3448-B4C3-98A2E9A2882F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25605" name="Marcador de contenido 8"/>
          <p:cNvSpPr>
            <a:spLocks noGrp="1"/>
          </p:cNvSpPr>
          <p:nvPr>
            <p:ph idx="1"/>
          </p:nvPr>
        </p:nvSpPr>
        <p:spPr>
          <a:xfrm>
            <a:off x="521363" y="1883833"/>
            <a:ext cx="4147200" cy="3871126"/>
          </a:xfrm>
        </p:spPr>
        <p:txBody>
          <a:bodyPr/>
          <a:lstStyle/>
          <a:p>
            <a:r>
              <a:rPr lang="en-US" dirty="0" smtClean="0"/>
              <a:t>Features:</a:t>
            </a:r>
          </a:p>
          <a:p>
            <a:pPr lvl="1"/>
            <a:r>
              <a:rPr lang="en-US" sz="1600" dirty="0" smtClean="0"/>
              <a:t>Current </a:t>
            </a:r>
            <a:r>
              <a:rPr lang="en-US" sz="1600" dirty="0" err="1" smtClean="0"/>
              <a:t>centralised</a:t>
            </a:r>
            <a:r>
              <a:rPr lang="en-US" sz="1600" dirty="0" smtClean="0"/>
              <a:t> solutions are not scalable:</a:t>
            </a:r>
          </a:p>
          <a:p>
            <a:pPr lvl="2"/>
            <a:r>
              <a:rPr lang="en-US" sz="1300" dirty="0" smtClean="0"/>
              <a:t>It’s not possible to make calls, send messages, or have Internet connection. </a:t>
            </a:r>
          </a:p>
          <a:p>
            <a:pPr lvl="2"/>
            <a:r>
              <a:rPr lang="en-US" sz="1300" dirty="0" smtClean="0"/>
              <a:t>Mobile network overload </a:t>
            </a:r>
          </a:p>
          <a:p>
            <a:pPr lvl="1"/>
            <a:r>
              <a:rPr lang="en-US" sz="1600" dirty="0" smtClean="0"/>
              <a:t>High density of people, most of them bringing mobile phones or </a:t>
            </a:r>
            <a:r>
              <a:rPr lang="en-US" sz="1600" dirty="0" err="1" smtClean="0"/>
              <a:t>PDAs</a:t>
            </a:r>
            <a:r>
              <a:rPr lang="en-US" sz="1600" dirty="0" smtClean="0"/>
              <a:t>. </a:t>
            </a:r>
          </a:p>
          <a:p>
            <a:pPr lvl="1"/>
            <a:r>
              <a:rPr lang="en-US" sz="1600" dirty="0" smtClean="0"/>
              <a:t>Open spaces:</a:t>
            </a:r>
          </a:p>
          <a:p>
            <a:pPr lvl="2"/>
            <a:r>
              <a:rPr lang="en-US" sz="1300" dirty="0" smtClean="0"/>
              <a:t>It eases the positioning (use of GPS)</a:t>
            </a:r>
          </a:p>
          <a:p>
            <a:pPr lvl="2"/>
            <a:endParaRPr lang="en-US" sz="1300" dirty="0" smtClean="0"/>
          </a:p>
          <a:p>
            <a:pPr lvl="1"/>
            <a:endParaRPr lang="en-GB" sz="1100" dirty="0" smtClean="0"/>
          </a:p>
        </p:txBody>
      </p:sp>
      <p:pic>
        <p:nvPicPr>
          <p:cNvPr id="25608" name="Imagen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4961" y="2184710"/>
            <a:ext cx="3712320" cy="324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9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614082" y="318274"/>
            <a:ext cx="4624797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Apps Requirements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035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400" y="1700818"/>
            <a:ext cx="7603200" cy="4536494"/>
          </a:xfrm>
        </p:spPr>
        <p:txBody>
          <a:bodyPr>
            <a:normAutofit lnSpcReduction="10000"/>
          </a:bodyPr>
          <a:lstStyle/>
          <a:p>
            <a:r>
              <a:rPr lang="en-GB" sz="2200" dirty="0" smtClean="0">
                <a:latin typeface="Arial" pitchFamily="-84" charset="0"/>
              </a:rPr>
              <a:t>Crowd steering: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 user wants to find other users 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 user wants to find a Point of Interest (</a:t>
            </a:r>
            <a:r>
              <a:rPr lang="en-GB" sz="1800" dirty="0" err="1" smtClean="0">
                <a:latin typeface="Arial" pitchFamily="-84" charset="0"/>
              </a:rPr>
              <a:t>PoI</a:t>
            </a:r>
            <a:r>
              <a:rPr lang="en-GB" sz="1800" dirty="0" smtClean="0">
                <a:latin typeface="Arial" pitchFamily="-84" charset="0"/>
              </a:rPr>
              <a:t>)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Emergency evacuation</a:t>
            </a:r>
          </a:p>
          <a:p>
            <a:pPr lvl="1">
              <a:buNone/>
            </a:pPr>
            <a:endParaRPr lang="en-GB" sz="2200" dirty="0" smtClean="0">
              <a:latin typeface="Arial" pitchFamily="-84" charset="0"/>
            </a:endParaRPr>
          </a:p>
          <a:p>
            <a:r>
              <a:rPr lang="en-GB" sz="2200" dirty="0" smtClean="0">
                <a:latin typeface="Arial" pitchFamily="-84" charset="0"/>
              </a:rPr>
              <a:t>Organisers want to publish events (without using centralised infrastructure):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Taxi or bus location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Music Festival Agenda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Emergency exits, toilets, bars, merchandising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 bar owner wants to advert offers during the festival</a:t>
            </a:r>
          </a:p>
          <a:p>
            <a:endParaRPr lang="en-GB" sz="2200" dirty="0" smtClean="0">
              <a:latin typeface="Arial" pitchFamily="-84" charset="0"/>
            </a:endParaRPr>
          </a:p>
          <a:p>
            <a:r>
              <a:rPr lang="en-GB" sz="2200" dirty="0" smtClean="0">
                <a:latin typeface="Arial" pitchFamily="-84" charset="0"/>
              </a:rPr>
              <a:t>Voting for Best Artist</a:t>
            </a:r>
          </a:p>
          <a:p>
            <a:pPr lvl="1">
              <a:buFont typeface="Wingdings" pitchFamily="-84" charset="2"/>
              <a:buNone/>
            </a:pPr>
            <a:endParaRPr lang="en-GB" sz="1800" dirty="0" smtClean="0">
              <a:latin typeface="Arial" pitchFamily="-84" charset="0"/>
            </a:endParaRPr>
          </a:p>
          <a:p>
            <a:pPr lvl="1">
              <a:buFont typeface="Wingdings" pitchFamily="-84" charset="2"/>
              <a:buNone/>
            </a:pPr>
            <a:endParaRPr lang="en-GB" sz="1800" dirty="0" smtClean="0">
              <a:latin typeface="Arial" pitchFamily="-84" charset="0"/>
            </a:endParaRPr>
          </a:p>
          <a:p>
            <a:pPr>
              <a:buFont typeface="Wingdings" pitchFamily="-84" charset="2"/>
              <a:buNone/>
            </a:pPr>
            <a:endParaRPr lang="en-GB" sz="2200" dirty="0" smtClean="0">
              <a:latin typeface="Arial" pitchFamily="-84" charset="0"/>
            </a:endParaRPr>
          </a:p>
          <a:p>
            <a:pPr lvl="1"/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614082" y="318274"/>
            <a:ext cx="4624797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General assumptions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162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400" y="1700818"/>
            <a:ext cx="7603200" cy="4090381"/>
          </a:xfrm>
        </p:spPr>
        <p:txBody>
          <a:bodyPr>
            <a:normAutofit/>
          </a:bodyPr>
          <a:lstStyle/>
          <a:p>
            <a:r>
              <a:rPr lang="en-GB" sz="2200" dirty="0" smtClean="0">
                <a:latin typeface="Arial" pitchFamily="-84" charset="0"/>
              </a:rPr>
              <a:t>People carry mobile phone with the SAPERE middleware running. </a:t>
            </a:r>
          </a:p>
          <a:p>
            <a:r>
              <a:rPr lang="en-GB" sz="2200" dirty="0" smtClean="0">
                <a:latin typeface="Arial" pitchFamily="-84" charset="0"/>
              </a:rPr>
              <a:t>Public displays and </a:t>
            </a:r>
            <a:r>
              <a:rPr lang="en-GB" sz="2200" dirty="0" err="1" smtClean="0">
                <a:latin typeface="Arial" pitchFamily="-84" charset="0"/>
              </a:rPr>
              <a:t>PoI</a:t>
            </a:r>
            <a:r>
              <a:rPr lang="en-GB" sz="2200" dirty="0" smtClean="0">
                <a:latin typeface="Arial" pitchFamily="-84" charset="0"/>
              </a:rPr>
              <a:t> also run the SAPERE middleware. </a:t>
            </a:r>
          </a:p>
          <a:p>
            <a:r>
              <a:rPr lang="en-GB" sz="2200" dirty="0" smtClean="0">
                <a:latin typeface="Arial" pitchFamily="-84" charset="0"/>
              </a:rPr>
              <a:t>GPS information may be available. </a:t>
            </a:r>
          </a:p>
          <a:p>
            <a:r>
              <a:rPr lang="en-GB" sz="2200" dirty="0" smtClean="0">
                <a:latin typeface="Arial" pitchFamily="-84" charset="0"/>
              </a:rPr>
              <a:t>At the entrance of the music festival, all devices are registered and the music festival SAPERE application is installed.</a:t>
            </a:r>
          </a:p>
          <a:p>
            <a:r>
              <a:rPr lang="en-GB" sz="2200" dirty="0" err="1" smtClean="0">
                <a:latin typeface="Arial" pitchFamily="-84" charset="0"/>
              </a:rPr>
              <a:t>PoI</a:t>
            </a:r>
            <a:r>
              <a:rPr lang="en-GB" sz="2200" dirty="0" smtClean="0">
                <a:latin typeface="Arial" pitchFamily="-84" charset="0"/>
              </a:rPr>
              <a:t> can appear and disappear</a:t>
            </a:r>
          </a:p>
          <a:p>
            <a:r>
              <a:rPr lang="en-GB" sz="2200" dirty="0" err="1" smtClean="0">
                <a:latin typeface="Arial" pitchFamily="-84" charset="0"/>
              </a:rPr>
              <a:t>PoI</a:t>
            </a:r>
            <a:r>
              <a:rPr lang="en-GB" sz="2200" dirty="0" smtClean="0">
                <a:latin typeface="Arial" pitchFamily="-84" charset="0"/>
              </a:rPr>
              <a:t> can be moving.</a:t>
            </a:r>
          </a:p>
          <a:p>
            <a:endParaRPr lang="en-GB" sz="1800" dirty="0" smtClean="0">
              <a:latin typeface="Arial" pitchFamily="-84" charset="0"/>
            </a:endParaRPr>
          </a:p>
          <a:p>
            <a:pPr lvl="1">
              <a:buFont typeface="Wingdings" pitchFamily="-84" charset="2"/>
              <a:buNone/>
            </a:pPr>
            <a:endParaRPr lang="en-GB" sz="1800" dirty="0" smtClean="0">
              <a:latin typeface="Arial" pitchFamily="-84" charset="0"/>
            </a:endParaRPr>
          </a:p>
          <a:p>
            <a:pPr>
              <a:buFont typeface="Wingdings" pitchFamily="-84" charset="2"/>
              <a:buNone/>
            </a:pPr>
            <a:endParaRPr lang="en-GB" sz="2200" dirty="0" smtClean="0">
              <a:latin typeface="Arial" pitchFamily="-84" charset="0"/>
            </a:endParaRPr>
          </a:p>
          <a:p>
            <a:pPr lvl="1"/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Find a Friend / </a:t>
            </a:r>
            <a:r>
              <a:rPr lang="en-GB" dirty="0" err="1" smtClean="0"/>
              <a:t>PoI</a:t>
            </a:r>
            <a:endParaRPr lang="en-GB" dirty="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6527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400" y="1915583"/>
            <a:ext cx="7603200" cy="3852334"/>
          </a:xfrm>
        </p:spPr>
        <p:txBody>
          <a:bodyPr>
            <a:normAutofit lnSpcReduction="10000"/>
          </a:bodyPr>
          <a:lstStyle/>
          <a:p>
            <a:r>
              <a:rPr lang="en-GB" sz="2200" dirty="0" smtClean="0">
                <a:latin typeface="Arial" pitchFamily="-84" charset="0"/>
              </a:rPr>
              <a:t>Involved services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Gradient</a:t>
            </a:r>
          </a:p>
          <a:p>
            <a:pPr lvl="1"/>
            <a:r>
              <a:rPr lang="en-GB" sz="1800" dirty="0" err="1" smtClean="0">
                <a:latin typeface="Arial" pitchFamily="-84" charset="0"/>
              </a:rPr>
              <a:t>Chemotaxis</a:t>
            </a:r>
            <a:r>
              <a:rPr lang="en-GB" sz="1800" dirty="0" smtClean="0">
                <a:latin typeface="Arial" pitchFamily="-84" charset="0"/>
              </a:rPr>
              <a:t> </a:t>
            </a:r>
          </a:p>
          <a:p>
            <a:endParaRPr lang="en-GB" sz="2200" dirty="0" smtClean="0">
              <a:latin typeface="Arial" pitchFamily="-84" charset="0"/>
            </a:endParaRPr>
          </a:p>
          <a:p>
            <a:r>
              <a:rPr lang="en-GB" sz="2200" dirty="0" smtClean="0">
                <a:latin typeface="Arial" pitchFamily="-84" charset="0"/>
              </a:rPr>
              <a:t>Algorithm. 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Agent A injects a Gradient LSA providing the other user ID (i.e. Agent B) and requesting the position information. 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Information is propagated and aggregated (to keep the min hop counter at each node).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When information arrives to Agent B’s node, agent B is notified. In case B accepts to share his position, the position is sent back following the gradient (</a:t>
            </a:r>
            <a:r>
              <a:rPr lang="en-GB" sz="1800" dirty="0" err="1" smtClean="0">
                <a:latin typeface="Arial" pitchFamily="-84" charset="0"/>
              </a:rPr>
              <a:t>Chemotaxis</a:t>
            </a:r>
            <a:r>
              <a:rPr lang="en-GB" sz="1800" dirty="0" smtClean="0">
                <a:latin typeface="Arial" pitchFamily="-84" charset="0"/>
              </a:rPr>
              <a:t>) to agent A’s node.  </a:t>
            </a:r>
          </a:p>
          <a:p>
            <a:pPr lvl="1"/>
            <a:endParaRPr lang="en-GB" sz="1800" dirty="0" smtClean="0">
              <a:latin typeface="Arial" pitchFamily="-84" charset="0"/>
            </a:endParaRPr>
          </a:p>
          <a:p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6" y="318274"/>
            <a:ext cx="6627777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 Find a Friend / </a:t>
            </a:r>
            <a:r>
              <a:rPr lang="en-GB" dirty="0" err="1" smtClean="0"/>
              <a:t>PoI</a:t>
            </a:r>
            <a:endParaRPr lang="en-GB" dirty="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035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pic>
        <p:nvPicPr>
          <p:cNvPr id="8" name="Imagen 7" descr="userfindus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16997" y="1893281"/>
            <a:ext cx="8108300" cy="3440397"/>
          </a:xfrm>
          <a:prstGeom prst="rect">
            <a:avLst/>
          </a:prstGeom>
        </p:spPr>
      </p:pic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9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8" y="1358813"/>
            <a:ext cx="7992135" cy="4495576"/>
          </a:xfrm>
          <a:prstGeom prst="rect">
            <a:avLst/>
          </a:prstGeom>
        </p:spPr>
      </p:pic>
      <p:grpSp>
        <p:nvGrpSpPr>
          <p:cNvPr id="2" name="Agrupar 58"/>
          <p:cNvGrpSpPr/>
          <p:nvPr/>
        </p:nvGrpSpPr>
        <p:grpSpPr>
          <a:xfrm>
            <a:off x="1722988" y="2482781"/>
            <a:ext cx="5363130" cy="2407736"/>
            <a:chOff x="1722988" y="2482781"/>
            <a:chExt cx="5363130" cy="2407736"/>
          </a:xfrm>
        </p:grpSpPr>
        <p:sp>
          <p:nvSpPr>
            <p:cNvPr id="6" name="Elipse 5"/>
            <p:cNvSpPr/>
            <p:nvPr/>
          </p:nvSpPr>
          <p:spPr>
            <a:xfrm>
              <a:off x="2658778" y="4712464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2158353" y="3919074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Elipse 7"/>
            <p:cNvSpPr/>
            <p:nvPr/>
          </p:nvSpPr>
          <p:spPr>
            <a:xfrm>
              <a:off x="2253309" y="2969459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lipse 8"/>
            <p:cNvSpPr/>
            <p:nvPr/>
          </p:nvSpPr>
          <p:spPr>
            <a:xfrm>
              <a:off x="1722988" y="2482781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Elipse 9"/>
            <p:cNvSpPr/>
            <p:nvPr/>
          </p:nvSpPr>
          <p:spPr>
            <a:xfrm>
              <a:off x="3573178" y="3058485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lipse 10"/>
            <p:cNvSpPr/>
            <p:nvPr/>
          </p:nvSpPr>
          <p:spPr>
            <a:xfrm>
              <a:off x="3610691" y="3830047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ipse 11"/>
            <p:cNvSpPr/>
            <p:nvPr/>
          </p:nvSpPr>
          <p:spPr>
            <a:xfrm>
              <a:off x="4820939" y="2660834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ipse 12"/>
            <p:cNvSpPr/>
            <p:nvPr/>
          </p:nvSpPr>
          <p:spPr>
            <a:xfrm>
              <a:off x="5361225" y="4008100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Elipse 13"/>
            <p:cNvSpPr/>
            <p:nvPr/>
          </p:nvSpPr>
          <p:spPr>
            <a:xfrm>
              <a:off x="4631026" y="4712464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Elipse 14"/>
            <p:cNvSpPr/>
            <p:nvPr/>
          </p:nvSpPr>
          <p:spPr>
            <a:xfrm>
              <a:off x="4631026" y="3499792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ipse 15"/>
            <p:cNvSpPr/>
            <p:nvPr/>
          </p:nvSpPr>
          <p:spPr>
            <a:xfrm>
              <a:off x="6896205" y="3147511"/>
              <a:ext cx="189913" cy="178053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Agrupar 62"/>
          <p:cNvGrpSpPr/>
          <p:nvPr/>
        </p:nvGrpSpPr>
        <p:grpSpPr>
          <a:xfrm>
            <a:off x="1692509" y="2482781"/>
            <a:ext cx="5424088" cy="865922"/>
            <a:chOff x="1692509" y="2482781"/>
            <a:chExt cx="5424088" cy="865922"/>
          </a:xfrm>
        </p:grpSpPr>
        <p:sp>
          <p:nvSpPr>
            <p:cNvPr id="61" name="Elipse 60"/>
            <p:cNvSpPr/>
            <p:nvPr/>
          </p:nvSpPr>
          <p:spPr>
            <a:xfrm>
              <a:off x="1692509" y="2482781"/>
              <a:ext cx="220392" cy="22433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Elipse 61"/>
            <p:cNvSpPr/>
            <p:nvPr/>
          </p:nvSpPr>
          <p:spPr>
            <a:xfrm>
              <a:off x="6896205" y="3124369"/>
              <a:ext cx="220392" cy="22433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" name="Agrupar 63"/>
          <p:cNvGrpSpPr/>
          <p:nvPr/>
        </p:nvGrpSpPr>
        <p:grpSpPr>
          <a:xfrm>
            <a:off x="1885090" y="2634758"/>
            <a:ext cx="5038927" cy="2103781"/>
            <a:chOff x="1885090" y="2634758"/>
            <a:chExt cx="5038927" cy="2103781"/>
          </a:xfrm>
        </p:grpSpPr>
        <p:grpSp>
          <p:nvGrpSpPr>
            <p:cNvPr id="17" name="Agrupar 59"/>
            <p:cNvGrpSpPr/>
            <p:nvPr/>
          </p:nvGrpSpPr>
          <p:grpSpPr>
            <a:xfrm>
              <a:off x="1885090" y="2634758"/>
              <a:ext cx="5038927" cy="2103781"/>
              <a:chOff x="1885090" y="2634758"/>
              <a:chExt cx="5038927" cy="2103781"/>
            </a:xfrm>
          </p:grpSpPr>
          <p:cxnSp>
            <p:nvCxnSpPr>
              <p:cNvPr id="19" name="Conector recto de flecha 18"/>
              <p:cNvCxnSpPr>
                <a:stCxn id="9" idx="5"/>
                <a:endCxn id="8" idx="1"/>
              </p:cNvCxnSpPr>
              <p:nvPr/>
            </p:nvCxnSpPr>
            <p:spPr>
              <a:xfrm rot="16200000" flipH="1">
                <a:off x="1902718" y="2617130"/>
                <a:ext cx="360775" cy="396032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de flecha 20"/>
              <p:cNvCxnSpPr>
                <a:stCxn id="8" idx="4"/>
                <a:endCxn id="7" idx="0"/>
              </p:cNvCxnSpPr>
              <p:nvPr/>
            </p:nvCxnSpPr>
            <p:spPr>
              <a:xfrm rot="5400000">
                <a:off x="1915007" y="3485815"/>
                <a:ext cx="771562" cy="94956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de flecha 22"/>
              <p:cNvCxnSpPr>
                <a:stCxn id="8" idx="6"/>
                <a:endCxn id="10" idx="2"/>
              </p:cNvCxnSpPr>
              <p:nvPr/>
            </p:nvCxnSpPr>
            <p:spPr>
              <a:xfrm>
                <a:off x="2443222" y="3058486"/>
                <a:ext cx="1129956" cy="89026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4"/>
              <p:cNvCxnSpPr>
                <a:stCxn id="10" idx="7"/>
                <a:endCxn id="12" idx="3"/>
              </p:cNvCxnSpPr>
              <p:nvPr/>
            </p:nvCxnSpPr>
            <p:spPr>
              <a:xfrm rot="5400000" flipH="1" flipV="1">
                <a:off x="4156141" y="2391950"/>
                <a:ext cx="271748" cy="1113472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/>
              <p:cNvCxnSpPr>
                <a:stCxn id="10" idx="5"/>
                <a:endCxn id="15" idx="2"/>
              </p:cNvCxnSpPr>
              <p:nvPr/>
            </p:nvCxnSpPr>
            <p:spPr>
              <a:xfrm rot="16200000" flipH="1">
                <a:off x="3993974" y="2951767"/>
                <a:ext cx="378356" cy="895747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de flecha 29"/>
              <p:cNvCxnSpPr>
                <a:stCxn id="10" idx="4"/>
                <a:endCxn id="11" idx="0"/>
              </p:cNvCxnSpPr>
              <p:nvPr/>
            </p:nvCxnSpPr>
            <p:spPr>
              <a:xfrm rot="16200000" flipH="1">
                <a:off x="3390137" y="3514535"/>
                <a:ext cx="593509" cy="37513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de flecha 31"/>
              <p:cNvCxnSpPr>
                <a:endCxn id="12" idx="3"/>
              </p:cNvCxnSpPr>
              <p:nvPr/>
            </p:nvCxnSpPr>
            <p:spPr>
              <a:xfrm rot="5400000" flipH="1" flipV="1">
                <a:off x="3771546" y="2841870"/>
                <a:ext cx="1106262" cy="1048147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de flecha 33"/>
              <p:cNvCxnSpPr>
                <a:stCxn id="7" idx="5"/>
                <a:endCxn id="6" idx="1"/>
              </p:cNvCxnSpPr>
              <p:nvPr/>
            </p:nvCxnSpPr>
            <p:spPr>
              <a:xfrm rot="16200000" flipH="1">
                <a:off x="2169779" y="4221727"/>
                <a:ext cx="667487" cy="366136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cto de flecha 35"/>
              <p:cNvCxnSpPr>
                <a:stCxn id="6" idx="7"/>
                <a:endCxn id="11" idx="3"/>
              </p:cNvCxnSpPr>
              <p:nvPr/>
            </p:nvCxnSpPr>
            <p:spPr>
              <a:xfrm rot="5400000" flipH="1" flipV="1">
                <a:off x="2851434" y="3951470"/>
                <a:ext cx="756514" cy="817624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de flecha 37"/>
              <p:cNvCxnSpPr>
                <a:stCxn id="15" idx="5"/>
                <a:endCxn id="13" idx="1"/>
              </p:cNvCxnSpPr>
              <p:nvPr/>
            </p:nvCxnSpPr>
            <p:spPr>
              <a:xfrm rot="16200000" flipH="1">
                <a:off x="4899880" y="3545017"/>
                <a:ext cx="382405" cy="59591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de flecha 39"/>
              <p:cNvCxnSpPr>
                <a:stCxn id="15" idx="7"/>
                <a:endCxn id="12" idx="4"/>
              </p:cNvCxnSpPr>
              <p:nvPr/>
            </p:nvCxnSpPr>
            <p:spPr>
              <a:xfrm rot="5400000" flipH="1" flipV="1">
                <a:off x="4511021" y="3120993"/>
                <a:ext cx="686980" cy="122769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de flecha 41"/>
              <p:cNvCxnSpPr>
                <a:endCxn id="16" idx="3"/>
              </p:cNvCxnSpPr>
              <p:nvPr/>
            </p:nvCxnSpPr>
            <p:spPr>
              <a:xfrm flipV="1">
                <a:off x="5551138" y="3299489"/>
                <a:ext cx="1372879" cy="708613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de flecha 43"/>
              <p:cNvCxnSpPr>
                <a:stCxn id="13" idx="3"/>
              </p:cNvCxnSpPr>
              <p:nvPr/>
            </p:nvCxnSpPr>
            <p:spPr>
              <a:xfrm rot="5400000">
                <a:off x="4828795" y="4152222"/>
                <a:ext cx="552386" cy="568098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onector recto de flecha 55"/>
            <p:cNvCxnSpPr/>
            <p:nvPr/>
          </p:nvCxnSpPr>
          <p:spPr>
            <a:xfrm flipV="1">
              <a:off x="3800604" y="3588819"/>
              <a:ext cx="830422" cy="33025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uadroTexto 42"/>
          <p:cNvSpPr txBox="1"/>
          <p:nvPr/>
        </p:nvSpPr>
        <p:spPr>
          <a:xfrm rot="10800000" flipV="1">
            <a:off x="1650713" y="2381536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 rot="10800000" flipV="1">
            <a:off x="2200838" y="2838736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8" name="Agrupar 86"/>
          <p:cNvGrpSpPr/>
          <p:nvPr/>
        </p:nvGrpSpPr>
        <p:grpSpPr>
          <a:xfrm>
            <a:off x="2603776" y="2548565"/>
            <a:ext cx="2469485" cy="2413968"/>
            <a:chOff x="2603776" y="2548565"/>
            <a:chExt cx="2469485" cy="2413968"/>
          </a:xfrm>
        </p:grpSpPr>
        <p:sp>
          <p:nvSpPr>
            <p:cNvPr id="45" name="CuadroTexto 44"/>
            <p:cNvSpPr txBox="1"/>
            <p:nvPr/>
          </p:nvSpPr>
          <p:spPr>
            <a:xfrm rot="10800000" flipV="1">
              <a:off x="4771601" y="2548565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9" name="CuadroTexto 48"/>
            <p:cNvSpPr txBox="1"/>
            <p:nvPr/>
          </p:nvSpPr>
          <p:spPr>
            <a:xfrm rot="10800000" flipV="1">
              <a:off x="2603776" y="45932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 rot="10800000" flipV="1">
              <a:off x="3561526" y="37132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 rot="10800000" flipV="1">
              <a:off x="4581226" y="3380373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CuadroTexto 52"/>
          <p:cNvSpPr txBox="1"/>
          <p:nvPr/>
        </p:nvSpPr>
        <p:spPr>
          <a:xfrm rot="10800000" flipV="1">
            <a:off x="5308663" y="3891784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0" name="Agrupar 102"/>
          <p:cNvGrpSpPr/>
          <p:nvPr/>
        </p:nvGrpSpPr>
        <p:grpSpPr>
          <a:xfrm>
            <a:off x="4586028" y="3035638"/>
            <a:ext cx="2581540" cy="1936251"/>
            <a:chOff x="4586028" y="3035638"/>
            <a:chExt cx="2581540" cy="1936251"/>
          </a:xfrm>
        </p:grpSpPr>
        <p:sp>
          <p:nvSpPr>
            <p:cNvPr id="52" name="CuadroTexto 51"/>
            <p:cNvSpPr txBox="1"/>
            <p:nvPr/>
          </p:nvSpPr>
          <p:spPr>
            <a:xfrm rot="10800000" flipV="1">
              <a:off x="6865908" y="3035638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4" name="CuadroTexto 53"/>
            <p:cNvSpPr txBox="1"/>
            <p:nvPr/>
          </p:nvSpPr>
          <p:spPr>
            <a:xfrm rot="10800000" flipV="1">
              <a:off x="4586028" y="4602557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5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1" name="Conector recto de flecha 70"/>
          <p:cNvCxnSpPr/>
          <p:nvPr/>
        </p:nvCxnSpPr>
        <p:spPr>
          <a:xfrm rot="16200000" flipH="1">
            <a:off x="1913053" y="2627465"/>
            <a:ext cx="360775" cy="39603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Agrupar 74"/>
          <p:cNvGrpSpPr/>
          <p:nvPr/>
        </p:nvGrpSpPr>
        <p:grpSpPr>
          <a:xfrm>
            <a:off x="1897150" y="2642513"/>
            <a:ext cx="1686363" cy="1295506"/>
            <a:chOff x="1897150" y="2642513"/>
            <a:chExt cx="1686363" cy="1295506"/>
          </a:xfrm>
        </p:grpSpPr>
        <p:cxnSp>
          <p:nvCxnSpPr>
            <p:cNvPr id="72" name="Conector recto de flecha 71"/>
            <p:cNvCxnSpPr/>
            <p:nvPr/>
          </p:nvCxnSpPr>
          <p:spPr>
            <a:xfrm rot="5400000">
              <a:off x="1912427" y="3504760"/>
              <a:ext cx="771562" cy="9495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de flecha 72"/>
            <p:cNvCxnSpPr/>
            <p:nvPr/>
          </p:nvCxnSpPr>
          <p:spPr>
            <a:xfrm>
              <a:off x="2453557" y="3055906"/>
              <a:ext cx="1129956" cy="8902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de flecha 73"/>
            <p:cNvCxnSpPr/>
            <p:nvPr/>
          </p:nvCxnSpPr>
          <p:spPr>
            <a:xfrm rot="16200000" flipH="1">
              <a:off x="1914778" y="2624885"/>
              <a:ext cx="360775" cy="396032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78"/>
          <p:cNvGrpSpPr/>
          <p:nvPr/>
        </p:nvGrpSpPr>
        <p:grpSpPr>
          <a:xfrm>
            <a:off x="2100063" y="2939516"/>
            <a:ext cx="1721560" cy="1241468"/>
            <a:chOff x="2100063" y="2939516"/>
            <a:chExt cx="1721560" cy="1241468"/>
          </a:xfrm>
        </p:grpSpPr>
        <p:sp>
          <p:nvSpPr>
            <p:cNvPr id="46" name="CuadroTexto 45"/>
            <p:cNvSpPr txBox="1"/>
            <p:nvPr/>
          </p:nvSpPr>
          <p:spPr>
            <a:xfrm rot="10800000" flipV="1">
              <a:off x="2100063" y="3811652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8" name="CuadroTexto 47"/>
            <p:cNvSpPr txBox="1"/>
            <p:nvPr/>
          </p:nvSpPr>
          <p:spPr>
            <a:xfrm rot="10800000" flipV="1">
              <a:off x="3519963" y="2939516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2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Agrupar 85"/>
          <p:cNvGrpSpPr/>
          <p:nvPr/>
        </p:nvGrpSpPr>
        <p:grpSpPr>
          <a:xfrm>
            <a:off x="2252455" y="2805927"/>
            <a:ext cx="2602326" cy="1938641"/>
            <a:chOff x="2252455" y="2805927"/>
            <a:chExt cx="2602326" cy="1938641"/>
          </a:xfrm>
        </p:grpSpPr>
        <p:cxnSp>
          <p:nvCxnSpPr>
            <p:cNvPr id="80" name="Conector recto de flecha 79"/>
            <p:cNvCxnSpPr/>
            <p:nvPr/>
          </p:nvCxnSpPr>
          <p:spPr>
            <a:xfrm rot="16200000" flipH="1">
              <a:off x="2171504" y="4227757"/>
              <a:ext cx="667487" cy="36613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de flecha 80"/>
            <p:cNvCxnSpPr/>
            <p:nvPr/>
          </p:nvCxnSpPr>
          <p:spPr>
            <a:xfrm>
              <a:off x="2455282" y="3053326"/>
              <a:ext cx="1129956" cy="89026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de flecha 81"/>
            <p:cNvCxnSpPr/>
            <p:nvPr/>
          </p:nvCxnSpPr>
          <p:spPr>
            <a:xfrm rot="5400000">
              <a:off x="1914152" y="3506485"/>
              <a:ext cx="771562" cy="94956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de flecha 82"/>
            <p:cNvCxnSpPr/>
            <p:nvPr/>
          </p:nvCxnSpPr>
          <p:spPr>
            <a:xfrm rot="16200000" flipH="1">
              <a:off x="3391862" y="3524870"/>
              <a:ext cx="593509" cy="37513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de flecha 83"/>
            <p:cNvCxnSpPr/>
            <p:nvPr/>
          </p:nvCxnSpPr>
          <p:spPr>
            <a:xfrm rot="5400000" flipH="1" flipV="1">
              <a:off x="4162171" y="2385065"/>
              <a:ext cx="271748" cy="111347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de flecha 84"/>
            <p:cNvCxnSpPr/>
            <p:nvPr/>
          </p:nvCxnSpPr>
          <p:spPr>
            <a:xfrm rot="16200000" flipH="1">
              <a:off x="4004309" y="2953492"/>
              <a:ext cx="378356" cy="89574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Agrupar 99"/>
          <p:cNvGrpSpPr/>
          <p:nvPr/>
        </p:nvGrpSpPr>
        <p:grpSpPr>
          <a:xfrm>
            <a:off x="2323905" y="2807652"/>
            <a:ext cx="3071163" cy="1938641"/>
            <a:chOff x="2323905" y="2807652"/>
            <a:chExt cx="3071163" cy="1938641"/>
          </a:xfrm>
        </p:grpSpPr>
        <p:cxnSp>
          <p:nvCxnSpPr>
            <p:cNvPr id="88" name="Conector recto de flecha 87"/>
            <p:cNvCxnSpPr/>
            <p:nvPr/>
          </p:nvCxnSpPr>
          <p:spPr>
            <a:xfrm rot="5400000" flipH="1" flipV="1">
              <a:off x="2857464" y="3944585"/>
              <a:ext cx="756514" cy="817624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de flecha 88"/>
            <p:cNvCxnSpPr/>
            <p:nvPr/>
          </p:nvCxnSpPr>
          <p:spPr>
            <a:xfrm rot="5400000" flipH="1" flipV="1">
              <a:off x="3773271" y="2839290"/>
              <a:ext cx="1106262" cy="104814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de flecha 89"/>
            <p:cNvCxnSpPr/>
            <p:nvPr/>
          </p:nvCxnSpPr>
          <p:spPr>
            <a:xfrm flipV="1">
              <a:off x="3810939" y="3586239"/>
              <a:ext cx="830422" cy="330255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de flecha 90"/>
            <p:cNvCxnSpPr/>
            <p:nvPr/>
          </p:nvCxnSpPr>
          <p:spPr>
            <a:xfrm rot="5400000" flipH="1" flipV="1">
              <a:off x="4508441" y="3127023"/>
              <a:ext cx="686980" cy="122769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de flecha 91"/>
            <p:cNvCxnSpPr/>
            <p:nvPr/>
          </p:nvCxnSpPr>
          <p:spPr>
            <a:xfrm rot="16200000" flipH="1">
              <a:off x="4905910" y="3546742"/>
              <a:ext cx="382405" cy="59591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de flecha 92"/>
            <p:cNvCxnSpPr/>
            <p:nvPr/>
          </p:nvCxnSpPr>
          <p:spPr>
            <a:xfrm rot="16200000" flipH="1">
              <a:off x="2173229" y="4229482"/>
              <a:ext cx="667487" cy="366136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de flecha 93"/>
            <p:cNvCxnSpPr/>
            <p:nvPr/>
          </p:nvCxnSpPr>
          <p:spPr>
            <a:xfrm rot="16200000" flipH="1">
              <a:off x="3393587" y="3526595"/>
              <a:ext cx="593509" cy="3751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de flecha 94"/>
            <p:cNvCxnSpPr/>
            <p:nvPr/>
          </p:nvCxnSpPr>
          <p:spPr>
            <a:xfrm rot="16200000" flipH="1">
              <a:off x="4006034" y="2955217"/>
              <a:ext cx="378356" cy="89574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de flecha 95"/>
            <p:cNvCxnSpPr/>
            <p:nvPr/>
          </p:nvCxnSpPr>
          <p:spPr>
            <a:xfrm rot="5400000" flipH="1" flipV="1">
              <a:off x="4163896" y="2386790"/>
              <a:ext cx="271748" cy="1113472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Agrupar 101"/>
          <p:cNvGrpSpPr/>
          <p:nvPr/>
        </p:nvGrpSpPr>
        <p:grpSpPr>
          <a:xfrm>
            <a:off x="4800883" y="3305519"/>
            <a:ext cx="2111944" cy="1417280"/>
            <a:chOff x="4800883" y="3305519"/>
            <a:chExt cx="2111944" cy="1417280"/>
          </a:xfrm>
        </p:grpSpPr>
        <p:cxnSp>
          <p:nvCxnSpPr>
            <p:cNvPr id="98" name="Conector recto de flecha 97"/>
            <p:cNvCxnSpPr/>
            <p:nvPr/>
          </p:nvCxnSpPr>
          <p:spPr>
            <a:xfrm rot="5400000">
              <a:off x="4817605" y="4162557"/>
              <a:ext cx="552386" cy="568098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de flecha 98"/>
            <p:cNvCxnSpPr/>
            <p:nvPr/>
          </p:nvCxnSpPr>
          <p:spPr>
            <a:xfrm flipV="1">
              <a:off x="5539948" y="3305519"/>
              <a:ext cx="1372879" cy="708613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de flecha 100"/>
            <p:cNvCxnSpPr/>
            <p:nvPr/>
          </p:nvCxnSpPr>
          <p:spPr>
            <a:xfrm rot="16200000" flipH="1">
              <a:off x="4907635" y="3548467"/>
              <a:ext cx="382405" cy="59591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Agrupar 106"/>
          <p:cNvGrpSpPr/>
          <p:nvPr/>
        </p:nvGrpSpPr>
        <p:grpSpPr>
          <a:xfrm>
            <a:off x="4807169" y="3302939"/>
            <a:ext cx="2107383" cy="1421585"/>
            <a:chOff x="4807169" y="3302939"/>
            <a:chExt cx="2107383" cy="1421585"/>
          </a:xfrm>
        </p:grpSpPr>
        <p:cxnSp>
          <p:nvCxnSpPr>
            <p:cNvPr id="104" name="Conector recto de flecha 103"/>
            <p:cNvCxnSpPr/>
            <p:nvPr/>
          </p:nvCxnSpPr>
          <p:spPr>
            <a:xfrm rot="5400000">
              <a:off x="4815025" y="4164282"/>
              <a:ext cx="552386" cy="568098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de flecha 104"/>
            <p:cNvCxnSpPr/>
            <p:nvPr/>
          </p:nvCxnSpPr>
          <p:spPr>
            <a:xfrm flipV="1">
              <a:off x="5541673" y="3302939"/>
              <a:ext cx="1372879" cy="70861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Conector recto de flecha 107"/>
          <p:cNvCxnSpPr/>
          <p:nvPr/>
        </p:nvCxnSpPr>
        <p:spPr>
          <a:xfrm flipV="1">
            <a:off x="5539093" y="3304664"/>
            <a:ext cx="1372879" cy="7086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de flecha 108"/>
          <p:cNvCxnSpPr/>
          <p:nvPr/>
        </p:nvCxnSpPr>
        <p:spPr>
          <a:xfrm rot="16200000" flipH="1">
            <a:off x="4909360" y="3550192"/>
            <a:ext cx="382405" cy="59591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de flecha 109"/>
          <p:cNvCxnSpPr/>
          <p:nvPr/>
        </p:nvCxnSpPr>
        <p:spPr>
          <a:xfrm rot="16200000" flipH="1">
            <a:off x="4003454" y="2952637"/>
            <a:ext cx="378356" cy="89574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de flecha 110"/>
          <p:cNvCxnSpPr/>
          <p:nvPr/>
        </p:nvCxnSpPr>
        <p:spPr>
          <a:xfrm>
            <a:off x="2452702" y="3055051"/>
            <a:ext cx="1129956" cy="8902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de flecha 111"/>
          <p:cNvCxnSpPr/>
          <p:nvPr/>
        </p:nvCxnSpPr>
        <p:spPr>
          <a:xfrm rot="16200000" flipH="1">
            <a:off x="1912198" y="2622305"/>
            <a:ext cx="360775" cy="39603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Find a Friend / </a:t>
            </a:r>
            <a:r>
              <a:rPr lang="en-GB" dirty="0" err="1" smtClean="0"/>
              <a:t>PoI</a:t>
            </a:r>
            <a:endParaRPr lang="en-GB" dirty="0" smtClean="0"/>
          </a:p>
        </p:txBody>
      </p:sp>
      <p:sp>
        <p:nvSpPr>
          <p:cNvPr id="8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9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100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Agrupar 106"/>
          <p:cNvGrpSpPr/>
          <p:nvPr/>
        </p:nvGrpSpPr>
        <p:grpSpPr>
          <a:xfrm>
            <a:off x="2756947" y="1654957"/>
            <a:ext cx="3879073" cy="4301344"/>
            <a:chOff x="1112027" y="1654957"/>
            <a:chExt cx="3879073" cy="4301344"/>
          </a:xfrm>
        </p:grpSpPr>
        <p:pic>
          <p:nvPicPr>
            <p:cNvPr id="103" name="Imagen 1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027" y="1654957"/>
              <a:ext cx="3879073" cy="4301344"/>
            </a:xfrm>
            <a:prstGeom prst="rect">
              <a:avLst/>
            </a:prstGeom>
          </p:spPr>
        </p:pic>
        <p:sp>
          <p:nvSpPr>
            <p:cNvPr id="106" name="Rectángulo 105"/>
            <p:cNvSpPr/>
            <p:nvPr/>
          </p:nvSpPr>
          <p:spPr>
            <a:xfrm>
              <a:off x="2209800" y="2561166"/>
              <a:ext cx="1600200" cy="2214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Find a Friend / </a:t>
            </a:r>
            <a:r>
              <a:rPr lang="en-GB" dirty="0" err="1" smtClean="0"/>
              <a:t>PoI</a:t>
            </a:r>
            <a:endParaRPr lang="en-GB" dirty="0" smtClean="0"/>
          </a:p>
        </p:txBody>
      </p:sp>
      <p:sp>
        <p:nvSpPr>
          <p:cNvPr id="8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9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100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02" y="2844800"/>
            <a:ext cx="1511300" cy="1511300"/>
          </a:xfrm>
          <a:prstGeom prst="rect">
            <a:avLst/>
          </a:prstGeom>
        </p:spPr>
      </p:pic>
      <p:sp>
        <p:nvSpPr>
          <p:cNvPr id="114" name="CuadroTexto 113"/>
          <p:cNvSpPr txBox="1"/>
          <p:nvPr/>
        </p:nvSpPr>
        <p:spPr>
          <a:xfrm>
            <a:off x="4186210" y="2561166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User: John78</a:t>
            </a:r>
            <a:endParaRPr lang="en-GB" sz="1200" dirty="0" smtClean="0">
              <a:latin typeface="Arial"/>
              <a:cs typeface="Arial"/>
              <a:hlinkClick r:id="rId4"/>
            </a:endParaRPr>
          </a:p>
          <a:p>
            <a:r>
              <a:rPr lang="es-ES_tradnl" sz="1200" dirty="0" smtClean="0">
                <a:latin typeface="Arial"/>
                <a:cs typeface="Arial"/>
              </a:rPr>
              <a:t> </a:t>
            </a:r>
            <a:endParaRPr lang="en-GB" sz="1200" dirty="0" smtClean="0">
              <a:latin typeface="Arial"/>
              <a:cs typeface="Arial"/>
              <a:hlinkClick r:id="rId4"/>
            </a:endParaRPr>
          </a:p>
        </p:txBody>
      </p:sp>
      <p:sp>
        <p:nvSpPr>
          <p:cNvPr id="115" name="CuadroTexto 114"/>
          <p:cNvSpPr txBox="1"/>
          <p:nvPr/>
        </p:nvSpPr>
        <p:spPr>
          <a:xfrm>
            <a:off x="4190402" y="43942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Dist = 200m</a:t>
            </a:r>
            <a:endParaRPr lang="en-GB" sz="1200" dirty="0" smtClean="0">
              <a:latin typeface="Arial"/>
              <a:cs typeface="Arial"/>
              <a:hlinkClick r:id="rId4"/>
            </a:endParaRPr>
          </a:p>
          <a:p>
            <a:r>
              <a:rPr lang="es-ES_tradnl" sz="1200" dirty="0" smtClean="0">
                <a:latin typeface="Arial"/>
                <a:cs typeface="Arial"/>
              </a:rPr>
              <a:t> </a:t>
            </a:r>
            <a:endParaRPr lang="en-GB" sz="1200" dirty="0" smtClean="0">
              <a:latin typeface="Arial"/>
              <a:cs typeface="Arial"/>
              <a:hlinkClick r:id="rId4"/>
            </a:endParaRPr>
          </a:p>
        </p:txBody>
      </p:sp>
      <p:cxnSp>
        <p:nvCxnSpPr>
          <p:cNvPr id="117" name="Conector recto de flecha 116"/>
          <p:cNvCxnSpPr/>
          <p:nvPr/>
        </p:nvCxnSpPr>
        <p:spPr>
          <a:xfrm flipV="1">
            <a:off x="4666652" y="3327400"/>
            <a:ext cx="482600" cy="254000"/>
          </a:xfrm>
          <a:prstGeom prst="straightConnector1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Single/Group User Steering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9" name="Picture 8" descr="GroupUserSteeringSte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8" y="1417638"/>
            <a:ext cx="4437144" cy="3037737"/>
          </a:xfrm>
          <a:prstGeom prst="rect">
            <a:avLst/>
          </a:prstGeom>
        </p:spPr>
      </p:pic>
      <p:pic>
        <p:nvPicPr>
          <p:cNvPr id="10" name="Picture 9" descr="GroupUserSteeringStep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51" y="1417637"/>
            <a:ext cx="4114899" cy="2815695"/>
          </a:xfrm>
          <a:prstGeom prst="rect">
            <a:avLst/>
          </a:prstGeom>
        </p:spPr>
      </p:pic>
      <p:pic>
        <p:nvPicPr>
          <p:cNvPr id="11" name="Picture 10" descr="GroupUserSteeringStep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75" y="3082727"/>
            <a:ext cx="4483762" cy="3069919"/>
          </a:xfrm>
          <a:prstGeom prst="rect">
            <a:avLst/>
          </a:prstGeom>
        </p:spPr>
      </p:pic>
      <p:pic>
        <p:nvPicPr>
          <p:cNvPr id="13" name="Picture 12" descr="GroupUserSteeringStep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724" y="2764378"/>
            <a:ext cx="4274609" cy="2937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Emergency Evacuation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162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400" y="1728180"/>
            <a:ext cx="7603200" cy="3884009"/>
          </a:xfrm>
        </p:spPr>
        <p:txBody>
          <a:bodyPr>
            <a:normAutofit fontScale="70000" lnSpcReduction="20000"/>
          </a:bodyPr>
          <a:lstStyle/>
          <a:p>
            <a:r>
              <a:rPr lang="en-GB" sz="2571" dirty="0" smtClean="0">
                <a:latin typeface="Arial" pitchFamily="-84" charset="0"/>
              </a:rPr>
              <a:t>Assumptions</a:t>
            </a:r>
          </a:p>
          <a:p>
            <a:pPr lvl="1"/>
            <a:r>
              <a:rPr lang="en-GB" sz="2286" dirty="0" smtClean="0">
                <a:latin typeface="Arial" pitchFamily="-84" charset="0"/>
              </a:rPr>
              <a:t>Emergency Exits (EE) are provided with a communication device (e.g. a mobile phone).</a:t>
            </a:r>
          </a:p>
          <a:p>
            <a:pPr lvl="1">
              <a:spcAft>
                <a:spcPts val="1200"/>
              </a:spcAft>
            </a:pPr>
            <a:r>
              <a:rPr lang="en-GB" sz="2286" dirty="0" smtClean="0">
                <a:latin typeface="Arial" pitchFamily="-84" charset="0"/>
              </a:rPr>
              <a:t>The EE devices know about the number of people using the exit by counting the number of connections.  </a:t>
            </a:r>
          </a:p>
          <a:p>
            <a:r>
              <a:rPr lang="en-GB" sz="2571" dirty="0" smtClean="0">
                <a:latin typeface="Arial" pitchFamily="-84" charset="0"/>
              </a:rPr>
              <a:t>Involved services</a:t>
            </a:r>
          </a:p>
          <a:p>
            <a:pPr lvl="1">
              <a:spcAft>
                <a:spcPts val="1200"/>
              </a:spcAft>
            </a:pPr>
            <a:r>
              <a:rPr lang="en-GB" sz="2286" dirty="0" smtClean="0">
                <a:latin typeface="Arial" pitchFamily="-84" charset="0"/>
              </a:rPr>
              <a:t>Gradient service</a:t>
            </a:r>
          </a:p>
          <a:p>
            <a:r>
              <a:rPr lang="en-GB" sz="2600" dirty="0" smtClean="0">
                <a:latin typeface="Arial" pitchFamily="-84" charset="0"/>
              </a:rPr>
              <a:t>Algorithm</a:t>
            </a:r>
          </a:p>
          <a:p>
            <a:pPr lvl="1"/>
            <a:r>
              <a:rPr lang="en-GB" sz="2200" dirty="0" smtClean="0">
                <a:latin typeface="Arial" pitchFamily="-84" charset="0"/>
              </a:rPr>
              <a:t>EE devices inject a Gradient LSA with information about the density of nodes in the exits.</a:t>
            </a:r>
          </a:p>
          <a:p>
            <a:pPr lvl="1"/>
            <a:r>
              <a:rPr lang="en-GB" sz="2200" dirty="0" smtClean="0">
                <a:latin typeface="Arial" pitchFamily="-84" charset="0"/>
              </a:rPr>
              <a:t>Gradient information is used by mobile phones and public displays to show the closed exit.</a:t>
            </a:r>
          </a:p>
          <a:p>
            <a:pPr lvl="1"/>
            <a:r>
              <a:rPr lang="en-GB" sz="2200" dirty="0" smtClean="0">
                <a:latin typeface="Arial" pitchFamily="-84" charset="0"/>
              </a:rPr>
              <a:t>At each node gradients are aggregated taking into account the density of nodes at each exits, thus, balancing the number of people steered to the exits.  </a:t>
            </a:r>
          </a:p>
          <a:p>
            <a:pPr lvl="1"/>
            <a:endParaRPr lang="en-GB" sz="1800" dirty="0" smtClean="0">
              <a:latin typeface="Arial" pitchFamily="-84" charset="0"/>
            </a:endParaRPr>
          </a:p>
          <a:p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Emergency Evacuation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9" name="CrowdSteeringV3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7-10 at 11.09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45" y="1696283"/>
            <a:ext cx="3690257" cy="2205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260475"/>
            <a:ext cx="7010400" cy="41148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  <a:buFontTx/>
              <a:buNone/>
            </a:pPr>
            <a:r>
              <a:rPr lang="en-US" sz="2400" b="1" dirty="0" smtClean="0"/>
              <a:t>Crowd Steering through Self-</a:t>
            </a:r>
            <a:r>
              <a:rPr lang="en-US" sz="2400" b="1" dirty="0" err="1" smtClean="0"/>
              <a:t>Organising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sz="2400" b="1" dirty="0" smtClean="0"/>
              <a:t>Public/Private Displays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000" dirty="0" smtClean="0"/>
              <a:t>Single user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000" dirty="0" smtClean="0"/>
              <a:t>Multiple user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000" dirty="0" smtClean="0"/>
              <a:t>Emergency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Toulouse January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Giovanna Di Marzo Serugendo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FCBD2-63BF-2C4A-8C48-654778613FE9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7" name="Picture 6" descr="Screen shot 2011-07-10 at 11.09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45" y="4155437"/>
            <a:ext cx="3732855" cy="2203295"/>
          </a:xfrm>
          <a:prstGeom prst="rect">
            <a:avLst/>
          </a:prstGeom>
        </p:spPr>
      </p:pic>
      <p:pic>
        <p:nvPicPr>
          <p:cNvPr id="8" name="Picture 7" descr="Screen shot 2011-07-10 at 11.09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69" y="4155437"/>
            <a:ext cx="3673648" cy="2203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Publish Events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035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399" y="1915583"/>
            <a:ext cx="7854897" cy="2635250"/>
          </a:xfrm>
        </p:spPr>
        <p:txBody>
          <a:bodyPr>
            <a:normAutofit/>
          </a:bodyPr>
          <a:lstStyle/>
          <a:p>
            <a:r>
              <a:rPr lang="en-GB" sz="2200" dirty="0" smtClean="0">
                <a:latin typeface="Arial" pitchFamily="-84" charset="0"/>
              </a:rPr>
              <a:t>Involved services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Propagation</a:t>
            </a:r>
          </a:p>
          <a:p>
            <a:r>
              <a:rPr lang="en-GB" sz="2200" dirty="0" smtClean="0">
                <a:latin typeface="Arial" pitchFamily="-84" charset="0"/>
              </a:rPr>
              <a:t>Algorithm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An organiser injects a Spread LSA containing the new information. 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Information is propagated among the nodes.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At each node local information is updated. 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Best artist award / Voting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8051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399" y="1915583"/>
            <a:ext cx="7854897" cy="263525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itchFamily="-84" charset="0"/>
              </a:rPr>
              <a:t>The organisers want people to vote about the best artist in the festival. </a:t>
            </a:r>
          </a:p>
          <a:p>
            <a:r>
              <a:rPr lang="en-GB" dirty="0" smtClean="0">
                <a:latin typeface="Arial" pitchFamily="-84" charset="0"/>
              </a:rPr>
              <a:t>Involved Services: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Gossip Service (Propagation and aggregation)</a:t>
            </a:r>
          </a:p>
          <a:p>
            <a:pPr lvl="1"/>
            <a:endParaRPr lang="en-GB" sz="1800" dirty="0" smtClean="0">
              <a:latin typeface="Arial" pitchFamily="-84" charset="0"/>
            </a:endParaRPr>
          </a:p>
          <a:p>
            <a:r>
              <a:rPr lang="en-GB" dirty="0" smtClean="0">
                <a:latin typeface="Arial" pitchFamily="-84" charset="0"/>
              </a:rPr>
              <a:t>Similar to Reaching an Agreement</a:t>
            </a:r>
          </a:p>
          <a:p>
            <a:pPr lvl="1"/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8" y="1338451"/>
            <a:ext cx="7992135" cy="4495576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658778" y="4712464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lipse 6"/>
          <p:cNvSpPr/>
          <p:nvPr/>
        </p:nvSpPr>
        <p:spPr>
          <a:xfrm>
            <a:off x="2158353" y="3919074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2253309" y="2969459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1722988" y="2482781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Elipse 9"/>
          <p:cNvSpPr/>
          <p:nvPr/>
        </p:nvSpPr>
        <p:spPr>
          <a:xfrm>
            <a:off x="3573178" y="3058485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3610691" y="3830047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e 11"/>
          <p:cNvSpPr/>
          <p:nvPr/>
        </p:nvSpPr>
        <p:spPr>
          <a:xfrm>
            <a:off x="4820939" y="2660834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5361225" y="4008100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e 13"/>
          <p:cNvSpPr/>
          <p:nvPr/>
        </p:nvSpPr>
        <p:spPr>
          <a:xfrm>
            <a:off x="4631026" y="4712464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/>
          <p:cNvSpPr/>
          <p:nvPr/>
        </p:nvSpPr>
        <p:spPr>
          <a:xfrm>
            <a:off x="4631026" y="3499792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>
            <a:off x="6896205" y="3147511"/>
            <a:ext cx="189913" cy="17805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Elipse 60"/>
          <p:cNvSpPr/>
          <p:nvPr/>
        </p:nvSpPr>
        <p:spPr>
          <a:xfrm>
            <a:off x="1692509" y="2482781"/>
            <a:ext cx="220392" cy="224334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Agrupar 59"/>
          <p:cNvGrpSpPr/>
          <p:nvPr/>
        </p:nvGrpSpPr>
        <p:grpSpPr>
          <a:xfrm>
            <a:off x="1885090" y="2634758"/>
            <a:ext cx="5038927" cy="2103781"/>
            <a:chOff x="1885090" y="2634758"/>
            <a:chExt cx="5038927" cy="2103781"/>
          </a:xfrm>
        </p:grpSpPr>
        <p:cxnSp>
          <p:nvCxnSpPr>
            <p:cNvPr id="19" name="Conector recto de flecha 18"/>
            <p:cNvCxnSpPr>
              <a:stCxn id="9" idx="5"/>
              <a:endCxn id="8" idx="1"/>
            </p:cNvCxnSpPr>
            <p:nvPr/>
          </p:nvCxnSpPr>
          <p:spPr>
            <a:xfrm rot="16200000" flipH="1">
              <a:off x="1902718" y="2617130"/>
              <a:ext cx="360775" cy="39603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>
              <a:stCxn id="8" idx="4"/>
              <a:endCxn id="7" idx="0"/>
            </p:cNvCxnSpPr>
            <p:nvPr/>
          </p:nvCxnSpPr>
          <p:spPr>
            <a:xfrm rot="5400000">
              <a:off x="1915007" y="3485815"/>
              <a:ext cx="771562" cy="9495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>
              <a:stCxn id="8" idx="6"/>
              <a:endCxn id="10" idx="2"/>
            </p:cNvCxnSpPr>
            <p:nvPr/>
          </p:nvCxnSpPr>
          <p:spPr>
            <a:xfrm>
              <a:off x="2443222" y="3058486"/>
              <a:ext cx="1129956" cy="8902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>
              <a:stCxn id="10" idx="7"/>
              <a:endCxn id="12" idx="3"/>
            </p:cNvCxnSpPr>
            <p:nvPr/>
          </p:nvCxnSpPr>
          <p:spPr>
            <a:xfrm rot="5400000" flipH="1" flipV="1">
              <a:off x="4156141" y="2391950"/>
              <a:ext cx="271748" cy="111347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>
              <a:stCxn id="10" idx="5"/>
              <a:endCxn id="15" idx="2"/>
            </p:cNvCxnSpPr>
            <p:nvPr/>
          </p:nvCxnSpPr>
          <p:spPr>
            <a:xfrm rot="16200000" flipH="1">
              <a:off x="3993974" y="2951767"/>
              <a:ext cx="378356" cy="89574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>
              <a:stCxn id="10" idx="4"/>
              <a:endCxn id="11" idx="0"/>
            </p:cNvCxnSpPr>
            <p:nvPr/>
          </p:nvCxnSpPr>
          <p:spPr>
            <a:xfrm rot="16200000" flipH="1">
              <a:off x="3390137" y="3514535"/>
              <a:ext cx="593509" cy="3751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>
              <a:endCxn id="12" idx="3"/>
            </p:cNvCxnSpPr>
            <p:nvPr/>
          </p:nvCxnSpPr>
          <p:spPr>
            <a:xfrm rot="5400000" flipH="1" flipV="1">
              <a:off x="3771546" y="2841870"/>
              <a:ext cx="1106262" cy="104814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>
              <a:stCxn id="7" idx="5"/>
              <a:endCxn id="6" idx="1"/>
            </p:cNvCxnSpPr>
            <p:nvPr/>
          </p:nvCxnSpPr>
          <p:spPr>
            <a:xfrm rot="16200000" flipH="1">
              <a:off x="2169779" y="4221727"/>
              <a:ext cx="667487" cy="36613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de flecha 35"/>
            <p:cNvCxnSpPr>
              <a:stCxn id="6" idx="7"/>
              <a:endCxn id="11" idx="3"/>
            </p:cNvCxnSpPr>
            <p:nvPr/>
          </p:nvCxnSpPr>
          <p:spPr>
            <a:xfrm rot="5400000" flipH="1" flipV="1">
              <a:off x="2851434" y="3951470"/>
              <a:ext cx="756514" cy="81762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de flecha 37"/>
            <p:cNvCxnSpPr>
              <a:stCxn id="15" idx="5"/>
              <a:endCxn id="13" idx="1"/>
            </p:cNvCxnSpPr>
            <p:nvPr/>
          </p:nvCxnSpPr>
          <p:spPr>
            <a:xfrm rot="16200000" flipH="1">
              <a:off x="4899880" y="3545017"/>
              <a:ext cx="382405" cy="59591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>
              <a:stCxn id="15" idx="7"/>
              <a:endCxn id="12" idx="4"/>
            </p:cNvCxnSpPr>
            <p:nvPr/>
          </p:nvCxnSpPr>
          <p:spPr>
            <a:xfrm rot="5400000" flipH="1" flipV="1">
              <a:off x="4511021" y="3120993"/>
              <a:ext cx="686980" cy="12276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>
              <a:endCxn id="16" idx="3"/>
            </p:cNvCxnSpPr>
            <p:nvPr/>
          </p:nvCxnSpPr>
          <p:spPr>
            <a:xfrm flipV="1">
              <a:off x="5551138" y="3299489"/>
              <a:ext cx="1372879" cy="70861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>
              <a:stCxn id="13" idx="3"/>
            </p:cNvCxnSpPr>
            <p:nvPr/>
          </p:nvCxnSpPr>
          <p:spPr>
            <a:xfrm rot="5400000">
              <a:off x="4828795" y="4152222"/>
              <a:ext cx="552386" cy="56809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onector recto de flecha 55"/>
          <p:cNvCxnSpPr/>
          <p:nvPr/>
        </p:nvCxnSpPr>
        <p:spPr>
          <a:xfrm flipV="1">
            <a:off x="3800604" y="3588819"/>
            <a:ext cx="830422" cy="33025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 rot="16200000" flipH="1">
            <a:off x="1913053" y="2627465"/>
            <a:ext cx="360775" cy="39603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2" name="Agrupar 131"/>
          <p:cNvGrpSpPr/>
          <p:nvPr/>
        </p:nvGrpSpPr>
        <p:grpSpPr>
          <a:xfrm>
            <a:off x="2250730" y="3055906"/>
            <a:ext cx="1332783" cy="882113"/>
            <a:chOff x="2250730" y="3055906"/>
            <a:chExt cx="1332783" cy="882113"/>
          </a:xfrm>
        </p:grpSpPr>
        <p:cxnSp>
          <p:nvCxnSpPr>
            <p:cNvPr id="72" name="Conector recto de flecha 71"/>
            <p:cNvCxnSpPr/>
            <p:nvPr/>
          </p:nvCxnSpPr>
          <p:spPr>
            <a:xfrm rot="5400000">
              <a:off x="1912427" y="3504760"/>
              <a:ext cx="771562" cy="9495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de flecha 72"/>
            <p:cNvCxnSpPr/>
            <p:nvPr/>
          </p:nvCxnSpPr>
          <p:spPr>
            <a:xfrm>
              <a:off x="2453557" y="3055906"/>
              <a:ext cx="1129956" cy="8902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Agrupar 134"/>
          <p:cNvGrpSpPr/>
          <p:nvPr/>
        </p:nvGrpSpPr>
        <p:grpSpPr>
          <a:xfrm>
            <a:off x="2322180" y="2805927"/>
            <a:ext cx="2532601" cy="1938641"/>
            <a:chOff x="2322180" y="2805927"/>
            <a:chExt cx="2532601" cy="1938641"/>
          </a:xfrm>
        </p:grpSpPr>
        <p:cxnSp>
          <p:nvCxnSpPr>
            <p:cNvPr id="80" name="Conector recto de flecha 79"/>
            <p:cNvCxnSpPr/>
            <p:nvPr/>
          </p:nvCxnSpPr>
          <p:spPr>
            <a:xfrm rot="16200000" flipH="1">
              <a:off x="2171504" y="4227757"/>
              <a:ext cx="667487" cy="36613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de flecha 82"/>
            <p:cNvCxnSpPr/>
            <p:nvPr/>
          </p:nvCxnSpPr>
          <p:spPr>
            <a:xfrm rot="16200000" flipH="1">
              <a:off x="3391862" y="3524870"/>
              <a:ext cx="593509" cy="37513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de flecha 83"/>
            <p:cNvCxnSpPr/>
            <p:nvPr/>
          </p:nvCxnSpPr>
          <p:spPr>
            <a:xfrm rot="5400000" flipH="1" flipV="1">
              <a:off x="4162171" y="2385065"/>
              <a:ext cx="271748" cy="111347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de flecha 84"/>
            <p:cNvCxnSpPr/>
            <p:nvPr/>
          </p:nvCxnSpPr>
          <p:spPr>
            <a:xfrm rot="16200000" flipH="1">
              <a:off x="4004309" y="2953492"/>
              <a:ext cx="378356" cy="89574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Agrupar 143"/>
          <p:cNvGrpSpPr/>
          <p:nvPr/>
        </p:nvGrpSpPr>
        <p:grpSpPr>
          <a:xfrm>
            <a:off x="2826909" y="2810233"/>
            <a:ext cx="2568159" cy="1921421"/>
            <a:chOff x="2826909" y="2810233"/>
            <a:chExt cx="2568159" cy="1921421"/>
          </a:xfrm>
        </p:grpSpPr>
        <p:cxnSp>
          <p:nvCxnSpPr>
            <p:cNvPr id="88" name="Conector recto de flecha 87"/>
            <p:cNvCxnSpPr/>
            <p:nvPr/>
          </p:nvCxnSpPr>
          <p:spPr>
            <a:xfrm rot="5400000" flipH="1" flipV="1">
              <a:off x="2857464" y="3944585"/>
              <a:ext cx="756514" cy="817624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de flecha 88"/>
            <p:cNvCxnSpPr/>
            <p:nvPr/>
          </p:nvCxnSpPr>
          <p:spPr>
            <a:xfrm rot="5400000" flipH="1" flipV="1">
              <a:off x="3773271" y="2839290"/>
              <a:ext cx="1106262" cy="104814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de flecha 89"/>
            <p:cNvCxnSpPr/>
            <p:nvPr/>
          </p:nvCxnSpPr>
          <p:spPr>
            <a:xfrm flipV="1">
              <a:off x="3810939" y="3586239"/>
              <a:ext cx="830422" cy="330255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de flecha 90"/>
            <p:cNvCxnSpPr/>
            <p:nvPr/>
          </p:nvCxnSpPr>
          <p:spPr>
            <a:xfrm rot="5400000" flipH="1" flipV="1">
              <a:off x="4508441" y="3127023"/>
              <a:ext cx="686980" cy="122769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de flecha 91"/>
            <p:cNvCxnSpPr/>
            <p:nvPr/>
          </p:nvCxnSpPr>
          <p:spPr>
            <a:xfrm rot="16200000" flipH="1">
              <a:off x="4905910" y="3546742"/>
              <a:ext cx="382405" cy="59591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Agrupar 139"/>
          <p:cNvGrpSpPr/>
          <p:nvPr/>
        </p:nvGrpSpPr>
        <p:grpSpPr>
          <a:xfrm>
            <a:off x="4809749" y="3305519"/>
            <a:ext cx="2103078" cy="1417280"/>
            <a:chOff x="4809749" y="3305519"/>
            <a:chExt cx="2103078" cy="1417280"/>
          </a:xfrm>
        </p:grpSpPr>
        <p:cxnSp>
          <p:nvCxnSpPr>
            <p:cNvPr id="98" name="Conector recto de flecha 97"/>
            <p:cNvCxnSpPr/>
            <p:nvPr/>
          </p:nvCxnSpPr>
          <p:spPr>
            <a:xfrm rot="5400000">
              <a:off x="4817605" y="4162557"/>
              <a:ext cx="552386" cy="568098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de flecha 98"/>
            <p:cNvCxnSpPr/>
            <p:nvPr/>
          </p:nvCxnSpPr>
          <p:spPr>
            <a:xfrm flipV="1">
              <a:off x="5539948" y="3305519"/>
              <a:ext cx="1372879" cy="708613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Best artist award / Voting</a:t>
            </a:r>
          </a:p>
        </p:txBody>
      </p:sp>
      <p:sp>
        <p:nvSpPr>
          <p:cNvPr id="8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37312"/>
            <a:ext cx="26026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97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100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grpSp>
        <p:nvGrpSpPr>
          <p:cNvPr id="122" name="Agrupar 121"/>
          <p:cNvGrpSpPr/>
          <p:nvPr/>
        </p:nvGrpSpPr>
        <p:grpSpPr>
          <a:xfrm>
            <a:off x="1194147" y="2113449"/>
            <a:ext cx="1259410" cy="637419"/>
            <a:chOff x="1194147" y="2113449"/>
            <a:chExt cx="1259410" cy="637419"/>
          </a:xfrm>
        </p:grpSpPr>
        <p:sp>
          <p:nvSpPr>
            <p:cNvPr id="43" name="CuadroTexto 42"/>
            <p:cNvSpPr txBox="1"/>
            <p:nvPr/>
          </p:nvSpPr>
          <p:spPr>
            <a:xfrm rot="10800000" flipV="1">
              <a:off x="1650713" y="2381536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6" name="CuadroTexto 105"/>
            <p:cNvSpPr txBox="1"/>
            <p:nvPr/>
          </p:nvSpPr>
          <p:spPr>
            <a:xfrm rot="10800000" flipV="1">
              <a:off x="1194147" y="2113449"/>
              <a:ext cx="125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Best Artist?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Agrupar 122"/>
          <p:cNvGrpSpPr/>
          <p:nvPr/>
        </p:nvGrpSpPr>
        <p:grpSpPr>
          <a:xfrm>
            <a:off x="1772018" y="2683994"/>
            <a:ext cx="1259410" cy="524074"/>
            <a:chOff x="1772018" y="2683994"/>
            <a:chExt cx="1259410" cy="524074"/>
          </a:xfrm>
        </p:grpSpPr>
        <p:sp>
          <p:nvSpPr>
            <p:cNvPr id="47" name="CuadroTexto 46"/>
            <p:cNvSpPr txBox="1"/>
            <p:nvPr/>
          </p:nvSpPr>
          <p:spPr>
            <a:xfrm rot="10800000" flipV="1">
              <a:off x="2200838" y="2838736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13" name="CuadroTexto 112"/>
            <p:cNvSpPr txBox="1"/>
            <p:nvPr/>
          </p:nvSpPr>
          <p:spPr>
            <a:xfrm rot="10800000" flipV="1">
              <a:off x="1772018" y="2683994"/>
              <a:ext cx="125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Best Artist?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Agrupar 133"/>
          <p:cNvGrpSpPr/>
          <p:nvPr/>
        </p:nvGrpSpPr>
        <p:grpSpPr>
          <a:xfrm>
            <a:off x="1694199" y="2775600"/>
            <a:ext cx="2603640" cy="1405384"/>
            <a:chOff x="1694199" y="2775600"/>
            <a:chExt cx="2603640" cy="1405384"/>
          </a:xfrm>
        </p:grpSpPr>
        <p:grpSp>
          <p:nvGrpSpPr>
            <p:cNvPr id="133" name="Agrupar 132"/>
            <p:cNvGrpSpPr/>
            <p:nvPr/>
          </p:nvGrpSpPr>
          <p:grpSpPr>
            <a:xfrm>
              <a:off x="1694199" y="3547162"/>
              <a:ext cx="1259410" cy="633822"/>
              <a:chOff x="1694199" y="3547162"/>
              <a:chExt cx="1259410" cy="633822"/>
            </a:xfrm>
          </p:grpSpPr>
          <p:sp>
            <p:nvSpPr>
              <p:cNvPr id="46" name="CuadroTexto 45"/>
              <p:cNvSpPr txBox="1"/>
              <p:nvPr/>
            </p:nvSpPr>
            <p:spPr>
              <a:xfrm rot="10800000" flipV="1">
                <a:off x="2100063" y="3811652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CuadroTexto 114"/>
              <p:cNvSpPr txBox="1"/>
              <p:nvPr/>
            </p:nvSpPr>
            <p:spPr>
              <a:xfrm rot="10800000" flipV="1">
                <a:off x="1694199" y="3547162"/>
                <a:ext cx="1259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Best Artist?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4" name="Agrupar 123"/>
            <p:cNvGrpSpPr/>
            <p:nvPr/>
          </p:nvGrpSpPr>
          <p:grpSpPr>
            <a:xfrm>
              <a:off x="3038429" y="2775600"/>
              <a:ext cx="1259410" cy="533248"/>
              <a:chOff x="3038429" y="2775600"/>
              <a:chExt cx="1259410" cy="533248"/>
            </a:xfrm>
          </p:grpSpPr>
          <p:sp>
            <p:nvSpPr>
              <p:cNvPr id="48" name="CuadroTexto 47"/>
              <p:cNvSpPr txBox="1"/>
              <p:nvPr/>
            </p:nvSpPr>
            <p:spPr>
              <a:xfrm rot="10800000" flipV="1">
                <a:off x="3519963" y="2939516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CuadroTexto 115"/>
              <p:cNvSpPr txBox="1"/>
              <p:nvPr/>
            </p:nvSpPr>
            <p:spPr>
              <a:xfrm rot="10800000" flipV="1">
                <a:off x="3038429" y="2775600"/>
                <a:ext cx="1259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Best Artist?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9" name="Agrupar 138"/>
          <p:cNvGrpSpPr/>
          <p:nvPr/>
        </p:nvGrpSpPr>
        <p:grpSpPr>
          <a:xfrm>
            <a:off x="2158353" y="2298116"/>
            <a:ext cx="3354238" cy="2664417"/>
            <a:chOff x="2158353" y="2298116"/>
            <a:chExt cx="3354238" cy="2664417"/>
          </a:xfrm>
        </p:grpSpPr>
        <p:grpSp>
          <p:nvGrpSpPr>
            <p:cNvPr id="126" name="Agrupar 125"/>
            <p:cNvGrpSpPr/>
            <p:nvPr/>
          </p:nvGrpSpPr>
          <p:grpSpPr>
            <a:xfrm>
              <a:off x="4101815" y="3166457"/>
              <a:ext cx="1259410" cy="583248"/>
              <a:chOff x="4101815" y="3166457"/>
              <a:chExt cx="1259410" cy="583248"/>
            </a:xfrm>
          </p:grpSpPr>
          <p:sp>
            <p:nvSpPr>
              <p:cNvPr id="51" name="CuadroTexto 50"/>
              <p:cNvSpPr txBox="1"/>
              <p:nvPr/>
            </p:nvSpPr>
            <p:spPr>
              <a:xfrm rot="10800000" flipV="1">
                <a:off x="4581226" y="3380373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3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CuadroTexto 117"/>
              <p:cNvSpPr txBox="1"/>
              <p:nvPr/>
            </p:nvSpPr>
            <p:spPr>
              <a:xfrm rot="10800000" flipV="1">
                <a:off x="4101815" y="3166457"/>
                <a:ext cx="1259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Best Artist?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" name="Agrupar 135"/>
            <p:cNvGrpSpPr/>
            <p:nvPr/>
          </p:nvGrpSpPr>
          <p:grpSpPr>
            <a:xfrm>
              <a:off x="2158353" y="2298116"/>
              <a:ext cx="3354238" cy="2664417"/>
              <a:chOff x="2158353" y="2298116"/>
              <a:chExt cx="3354238" cy="2664417"/>
            </a:xfrm>
          </p:grpSpPr>
          <p:grpSp>
            <p:nvGrpSpPr>
              <p:cNvPr id="125" name="Agrupar 124"/>
              <p:cNvGrpSpPr/>
              <p:nvPr/>
            </p:nvGrpSpPr>
            <p:grpSpPr>
              <a:xfrm>
                <a:off x="4253181" y="2298116"/>
                <a:ext cx="1259410" cy="619781"/>
                <a:chOff x="4253181" y="2298116"/>
                <a:chExt cx="1259410" cy="619781"/>
              </a:xfrm>
            </p:grpSpPr>
            <p:sp>
              <p:nvSpPr>
                <p:cNvPr id="45" name="CuadroTexto 44"/>
                <p:cNvSpPr txBox="1"/>
                <p:nvPr/>
              </p:nvSpPr>
              <p:spPr>
                <a:xfrm rot="10800000" flipV="1">
                  <a:off x="4771601" y="2548565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3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CuadroTexto 106"/>
                <p:cNvSpPr txBox="1"/>
                <p:nvPr/>
              </p:nvSpPr>
              <p:spPr>
                <a:xfrm rot="10800000" flipV="1">
                  <a:off x="4253181" y="2298116"/>
                  <a:ext cx="12594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Best Artist?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8" name="Agrupar 127"/>
              <p:cNvGrpSpPr/>
              <p:nvPr/>
            </p:nvGrpSpPr>
            <p:grpSpPr>
              <a:xfrm>
                <a:off x="2158353" y="4417891"/>
                <a:ext cx="1259410" cy="544642"/>
                <a:chOff x="2158353" y="4417891"/>
                <a:chExt cx="1259410" cy="544642"/>
              </a:xfrm>
            </p:grpSpPr>
            <p:sp>
              <p:nvSpPr>
                <p:cNvPr id="49" name="CuadroTexto 48"/>
                <p:cNvSpPr txBox="1"/>
                <p:nvPr/>
              </p:nvSpPr>
              <p:spPr>
                <a:xfrm rot="10800000" flipV="1">
                  <a:off x="2603776" y="4593201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3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CuadroTexto 113"/>
                <p:cNvSpPr txBox="1"/>
                <p:nvPr/>
              </p:nvSpPr>
              <p:spPr>
                <a:xfrm rot="10800000" flipV="1">
                  <a:off x="2158353" y="4417891"/>
                  <a:ext cx="12594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Best Artist?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Agrupar 126"/>
              <p:cNvGrpSpPr/>
              <p:nvPr/>
            </p:nvGrpSpPr>
            <p:grpSpPr>
              <a:xfrm>
                <a:off x="3133386" y="3522452"/>
                <a:ext cx="1259410" cy="560081"/>
                <a:chOff x="3133386" y="3522452"/>
                <a:chExt cx="1259410" cy="560081"/>
              </a:xfrm>
            </p:grpSpPr>
            <p:sp>
              <p:nvSpPr>
                <p:cNvPr id="50" name="CuadroTexto 49"/>
                <p:cNvSpPr txBox="1"/>
                <p:nvPr/>
              </p:nvSpPr>
              <p:spPr>
                <a:xfrm rot="10800000" flipV="1">
                  <a:off x="3561526" y="3713201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3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CuadroTexto 118"/>
                <p:cNvSpPr txBox="1"/>
                <p:nvPr/>
              </p:nvSpPr>
              <p:spPr>
                <a:xfrm rot="10800000" flipV="1">
                  <a:off x="3133386" y="3522452"/>
                  <a:ext cx="12594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Best Artist?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30" name="Agrupar 129"/>
          <p:cNvGrpSpPr/>
          <p:nvPr/>
        </p:nvGrpSpPr>
        <p:grpSpPr>
          <a:xfrm>
            <a:off x="4856506" y="3701719"/>
            <a:ext cx="1259410" cy="559397"/>
            <a:chOff x="4856506" y="3701719"/>
            <a:chExt cx="1259410" cy="559397"/>
          </a:xfrm>
        </p:grpSpPr>
        <p:sp>
          <p:nvSpPr>
            <p:cNvPr id="53" name="CuadroTexto 52"/>
            <p:cNvSpPr txBox="1"/>
            <p:nvPr/>
          </p:nvSpPr>
          <p:spPr>
            <a:xfrm rot="10800000" flipV="1">
              <a:off x="5308663" y="3891784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0" name="CuadroTexto 119"/>
            <p:cNvSpPr txBox="1"/>
            <p:nvPr/>
          </p:nvSpPr>
          <p:spPr>
            <a:xfrm rot="10800000" flipV="1">
              <a:off x="4856506" y="3701719"/>
              <a:ext cx="125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Best Artist?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Agrupar 140"/>
          <p:cNvGrpSpPr/>
          <p:nvPr/>
        </p:nvGrpSpPr>
        <p:grpSpPr>
          <a:xfrm>
            <a:off x="4141896" y="2821203"/>
            <a:ext cx="3573927" cy="2150686"/>
            <a:chOff x="4141896" y="2821203"/>
            <a:chExt cx="3573927" cy="2150686"/>
          </a:xfrm>
        </p:grpSpPr>
        <p:grpSp>
          <p:nvGrpSpPr>
            <p:cNvPr id="131" name="Agrupar 130"/>
            <p:cNvGrpSpPr/>
            <p:nvPr/>
          </p:nvGrpSpPr>
          <p:grpSpPr>
            <a:xfrm>
              <a:off x="6456413" y="2821203"/>
              <a:ext cx="1259410" cy="581215"/>
              <a:chOff x="6456413" y="2821203"/>
              <a:chExt cx="1259410" cy="581215"/>
            </a:xfrm>
          </p:grpSpPr>
          <p:sp>
            <p:nvSpPr>
              <p:cNvPr id="102" name="CuadroTexto 101"/>
              <p:cNvSpPr txBox="1"/>
              <p:nvPr/>
            </p:nvSpPr>
            <p:spPr>
              <a:xfrm rot="10800000" flipV="1">
                <a:off x="6835258" y="3033086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5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CuadroTexto 116"/>
              <p:cNvSpPr txBox="1"/>
              <p:nvPr/>
            </p:nvSpPr>
            <p:spPr>
              <a:xfrm rot="10800000" flipV="1">
                <a:off x="6456413" y="2821203"/>
                <a:ext cx="1259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Best Artist?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9" name="Agrupar 128"/>
            <p:cNvGrpSpPr/>
            <p:nvPr/>
          </p:nvGrpSpPr>
          <p:grpSpPr>
            <a:xfrm>
              <a:off x="4141896" y="4343132"/>
              <a:ext cx="1259410" cy="628757"/>
              <a:chOff x="4141896" y="4343132"/>
              <a:chExt cx="1259410" cy="628757"/>
            </a:xfrm>
          </p:grpSpPr>
          <p:sp>
            <p:nvSpPr>
              <p:cNvPr id="54" name="CuadroTexto 53"/>
              <p:cNvSpPr txBox="1"/>
              <p:nvPr/>
            </p:nvSpPr>
            <p:spPr>
              <a:xfrm rot="10800000" flipV="1">
                <a:off x="4586028" y="4602557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5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CuadroTexto 120"/>
              <p:cNvSpPr txBox="1"/>
              <p:nvPr/>
            </p:nvSpPr>
            <p:spPr>
              <a:xfrm rot="10800000" flipV="1">
                <a:off x="4141896" y="4343132"/>
                <a:ext cx="1259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Best Artist?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6" name="CuadroTexto 145"/>
          <p:cNvSpPr txBox="1"/>
          <p:nvPr/>
        </p:nvSpPr>
        <p:spPr>
          <a:xfrm rot="10800000" flipV="1">
            <a:off x="4297839" y="4890517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47" name="CuadroTexto 146"/>
          <p:cNvSpPr txBox="1"/>
          <p:nvPr/>
        </p:nvSpPr>
        <p:spPr>
          <a:xfrm rot="10800000" flipV="1">
            <a:off x="2302115" y="4858251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48" name="CuadroTexto 147"/>
          <p:cNvSpPr txBox="1"/>
          <p:nvPr/>
        </p:nvSpPr>
        <p:spPr>
          <a:xfrm rot="10800000" flipV="1">
            <a:off x="3181234" y="4008100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0" name="CuadroTexto 149"/>
          <p:cNvSpPr txBox="1"/>
          <p:nvPr/>
        </p:nvSpPr>
        <p:spPr>
          <a:xfrm rot="10800000" flipV="1">
            <a:off x="4980618" y="4097127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Michel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1" name="CuadroTexto 150"/>
          <p:cNvSpPr txBox="1"/>
          <p:nvPr/>
        </p:nvSpPr>
        <p:spPr>
          <a:xfrm rot="10800000" flipV="1">
            <a:off x="3184146" y="3177831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Tom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2" name="CuadroTexto 151"/>
          <p:cNvSpPr txBox="1"/>
          <p:nvPr/>
        </p:nvSpPr>
        <p:spPr>
          <a:xfrm rot="10800000" flipV="1">
            <a:off x="4101815" y="3605808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Michel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5" name="CuadroTexto 154"/>
          <p:cNvSpPr txBox="1"/>
          <p:nvPr/>
        </p:nvSpPr>
        <p:spPr>
          <a:xfrm rot="10800000" flipV="1">
            <a:off x="4443556" y="2784793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Tom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6" name="CuadroTexto 155"/>
          <p:cNvSpPr txBox="1"/>
          <p:nvPr/>
        </p:nvSpPr>
        <p:spPr>
          <a:xfrm rot="10800000" flipV="1">
            <a:off x="6537744" y="3332746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7" name="CuadroTexto 156"/>
          <p:cNvSpPr txBox="1"/>
          <p:nvPr/>
        </p:nvSpPr>
        <p:spPr>
          <a:xfrm rot="10800000" flipV="1">
            <a:off x="1772017" y="4048559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Michel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58" name="CuadroTexto 157"/>
          <p:cNvSpPr txBox="1"/>
          <p:nvPr/>
        </p:nvSpPr>
        <p:spPr>
          <a:xfrm rot="10800000" flipV="1">
            <a:off x="1873975" y="3062205"/>
            <a:ext cx="12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1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cxnSp>
        <p:nvCxnSpPr>
          <p:cNvPr id="160" name="Conector recto de flecha 159"/>
          <p:cNvCxnSpPr>
            <a:endCxn id="7" idx="5"/>
          </p:cNvCxnSpPr>
          <p:nvPr/>
        </p:nvCxnSpPr>
        <p:spPr>
          <a:xfrm rot="16200000" flipV="1">
            <a:off x="2169780" y="4221727"/>
            <a:ext cx="667487" cy="366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cto de flecha 162"/>
          <p:cNvCxnSpPr/>
          <p:nvPr/>
        </p:nvCxnSpPr>
        <p:spPr>
          <a:xfrm flipV="1">
            <a:off x="4809751" y="4170414"/>
            <a:ext cx="579286" cy="542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cto de flecha 165"/>
          <p:cNvCxnSpPr/>
          <p:nvPr/>
        </p:nvCxnSpPr>
        <p:spPr>
          <a:xfrm rot="10800000" flipV="1">
            <a:off x="5557249" y="3308848"/>
            <a:ext cx="1338958" cy="699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recto de flecha 171"/>
          <p:cNvCxnSpPr>
            <a:endCxn id="15" idx="5"/>
          </p:cNvCxnSpPr>
          <p:nvPr/>
        </p:nvCxnSpPr>
        <p:spPr>
          <a:xfrm rot="10800000">
            <a:off x="4793127" y="3651770"/>
            <a:ext cx="568100" cy="362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cto de flecha 174"/>
          <p:cNvCxnSpPr>
            <a:endCxn id="10" idx="5"/>
          </p:cNvCxnSpPr>
          <p:nvPr/>
        </p:nvCxnSpPr>
        <p:spPr>
          <a:xfrm rot="10800000">
            <a:off x="3735279" y="3210464"/>
            <a:ext cx="850748" cy="336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cto de flecha 176"/>
          <p:cNvCxnSpPr/>
          <p:nvPr/>
        </p:nvCxnSpPr>
        <p:spPr>
          <a:xfrm rot="16200000" flipV="1">
            <a:off x="3405364" y="3511367"/>
            <a:ext cx="564780" cy="35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cto de flecha 179"/>
          <p:cNvCxnSpPr/>
          <p:nvPr/>
        </p:nvCxnSpPr>
        <p:spPr>
          <a:xfrm rot="10800000">
            <a:off x="2453557" y="3062206"/>
            <a:ext cx="1107968" cy="853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cto de flecha 181"/>
          <p:cNvCxnSpPr/>
          <p:nvPr/>
        </p:nvCxnSpPr>
        <p:spPr>
          <a:xfrm rot="5400000" flipH="1" flipV="1">
            <a:off x="1929742" y="3475842"/>
            <a:ext cx="725323" cy="106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de flecha 187"/>
          <p:cNvCxnSpPr/>
          <p:nvPr/>
        </p:nvCxnSpPr>
        <p:spPr>
          <a:xfrm rot="10800000">
            <a:off x="1912901" y="2660835"/>
            <a:ext cx="326220" cy="30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CuadroTexto 188"/>
          <p:cNvSpPr txBox="1"/>
          <p:nvPr/>
        </p:nvSpPr>
        <p:spPr>
          <a:xfrm rot="10800000" flipV="1">
            <a:off x="1322668" y="1374786"/>
            <a:ext cx="1259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John = 5</a:t>
            </a:r>
          </a:p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Michel = 3</a:t>
            </a:r>
          </a:p>
          <a:p>
            <a:r>
              <a:rPr lang="en-GB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rPr>
              <a:t>Tom = 2</a:t>
            </a:r>
            <a:endParaRPr lang="en-GB"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cxnSp>
        <p:nvCxnSpPr>
          <p:cNvPr id="190" name="Conector recto de flecha 189"/>
          <p:cNvCxnSpPr/>
          <p:nvPr/>
        </p:nvCxnSpPr>
        <p:spPr>
          <a:xfrm rot="10800000" flipV="1">
            <a:off x="3745613" y="2805926"/>
            <a:ext cx="1053544" cy="252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6" grpId="1"/>
      <p:bldP spid="147" grpId="0"/>
      <p:bldP spid="147" grpId="1"/>
      <p:bldP spid="148" grpId="0"/>
      <p:bldP spid="148" grpId="1"/>
      <p:bldP spid="150" grpId="0"/>
      <p:bldP spid="150" grpId="1"/>
      <p:bldP spid="151" grpId="0"/>
      <p:bldP spid="151" grpId="1"/>
      <p:bldP spid="152" grpId="0"/>
      <p:bldP spid="152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89" grpId="0"/>
      <p:bldP spid="189" grpId="1"/>
      <p:bldP spid="189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915331" y="2461381"/>
            <a:ext cx="7164288" cy="1143000"/>
          </a:xfrm>
        </p:spPr>
        <p:txBody>
          <a:bodyPr/>
          <a:lstStyle/>
          <a:p>
            <a:r>
              <a:rPr lang="en-GB" dirty="0" smtClean="0"/>
              <a:t>Validation:</a:t>
            </a:r>
            <a:br>
              <a:rPr lang="en-GB" dirty="0" smtClean="0"/>
            </a:br>
            <a:r>
              <a:rPr lang="en-GB" sz="2400" dirty="0" smtClean="0"/>
              <a:t>Simulation and </a:t>
            </a:r>
            <a:br>
              <a:rPr lang="en-GB" sz="2400" dirty="0" smtClean="0"/>
            </a:br>
            <a:r>
              <a:rPr lang="en-GB" sz="2400" dirty="0" smtClean="0"/>
              <a:t>Implementation in real devices</a:t>
            </a:r>
            <a:endParaRPr lang="en-GB" sz="24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3059832" y="6237312"/>
            <a:ext cx="560784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33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– </a:t>
            </a:r>
            <a:r>
              <a:rPr lang="en-GB" dirty="0" err="1" smtClean="0"/>
              <a:t>TheOne</a:t>
            </a:r>
            <a:r>
              <a:rPr lang="en-GB" dirty="0" smtClean="0"/>
              <a:t>-SAPERE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237312"/>
            <a:ext cx="29074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03560" cy="365125"/>
          </a:xfrm>
        </p:spPr>
        <p:txBody>
          <a:bodyPr/>
          <a:lstStyle/>
          <a:p>
            <a:fld id="{ABFA3670-64D1-41CF-A52B-D1BC4DF37007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3" name="Marcador de contenido 6"/>
          <p:cNvSpPr>
            <a:spLocks noGrp="1"/>
          </p:cNvSpPr>
          <p:nvPr>
            <p:ph idx="1"/>
          </p:nvPr>
        </p:nvSpPr>
        <p:spPr>
          <a:xfrm>
            <a:off x="304800" y="1828800"/>
            <a:ext cx="5257800" cy="40386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ONE is a simulation environment that is capable of: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Generating node movement using different movement models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Using real Google maps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Importing mobility data from real traces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Creating simulations with different types of nodes (e.g. people, cars, public </a:t>
            </a:r>
            <a:r>
              <a:rPr lang="en-GB" dirty="0" err="1" smtClean="0"/>
              <a:t>displays,etc</a:t>
            </a:r>
            <a:r>
              <a:rPr lang="en-GB" dirty="0" smtClean="0"/>
              <a:t>..)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Assigning more than one communication interface per each device (e.g. Bluetooth, </a:t>
            </a:r>
            <a:br>
              <a:rPr lang="en-GB" dirty="0" smtClean="0"/>
            </a:br>
            <a:r>
              <a:rPr lang="en-GB" dirty="0" err="1" smtClean="0"/>
              <a:t>wi-fi</a:t>
            </a:r>
            <a:r>
              <a:rPr lang="en-GB" dirty="0" smtClean="0"/>
              <a:t>, etc..)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Networking metrics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Reporting quality of the network (e.g. Message delivered, dropped, etc..)</a:t>
            </a:r>
            <a:br>
              <a:rPr lang="en-GB" dirty="0" smtClean="0"/>
            </a:br>
            <a:endParaRPr lang="en-GB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24000"/>
            <a:ext cx="3175000" cy="267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TheOne-Sapere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237312"/>
            <a:ext cx="2907432" cy="365125"/>
          </a:xfrm>
        </p:spPr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16260" cy="365125"/>
          </a:xfrm>
        </p:spPr>
        <p:txBody>
          <a:bodyPr/>
          <a:lstStyle/>
          <a:p>
            <a:fld id="{ABFA3670-64D1-41CF-A52B-D1BC4DF37007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13" name="Marcador de contenido 6"/>
          <p:cNvSpPr>
            <a:spLocks noGrp="1"/>
          </p:cNvSpPr>
          <p:nvPr>
            <p:ph idx="1"/>
          </p:nvPr>
        </p:nvSpPr>
        <p:spPr>
          <a:xfrm>
            <a:off x="304800" y="1828800"/>
            <a:ext cx="5638800" cy="4038600"/>
          </a:xfrm>
        </p:spPr>
        <p:txBody>
          <a:bodyPr>
            <a:normAutofit/>
          </a:bodyPr>
          <a:lstStyle/>
          <a:p>
            <a:r>
              <a:rPr lang="en-GB" sz="1900" dirty="0" smtClean="0"/>
              <a:t>SAPERE middleware on top of The One simulation, helps us to:</a:t>
            </a:r>
          </a:p>
          <a:p>
            <a:pPr lvl="1">
              <a:spcAft>
                <a:spcPts val="600"/>
              </a:spcAft>
            </a:pPr>
            <a:r>
              <a:rPr lang="en-GB" sz="1600" dirty="0" smtClean="0"/>
              <a:t>Validate the current actual version of the middleware in large scale system. </a:t>
            </a:r>
          </a:p>
          <a:p>
            <a:pPr lvl="1">
              <a:spcAft>
                <a:spcPts val="600"/>
              </a:spcAft>
            </a:pPr>
            <a:r>
              <a:rPr lang="en-GB" sz="1600" dirty="0" smtClean="0"/>
              <a:t>Get easily performance metrics (e.g. analysing the number of </a:t>
            </a:r>
            <a:r>
              <a:rPr lang="en-GB" sz="1600" dirty="0" err="1" smtClean="0"/>
              <a:t>LSAs</a:t>
            </a:r>
            <a:r>
              <a:rPr lang="en-GB" sz="1600" dirty="0" smtClean="0"/>
              <a:t> in the system, and the bandwidth consumption).</a:t>
            </a:r>
          </a:p>
          <a:p>
            <a:pPr lvl="1">
              <a:spcAft>
                <a:spcPts val="600"/>
              </a:spcAft>
            </a:pPr>
            <a:r>
              <a:rPr lang="en-GB" sz="1600" dirty="0" smtClean="0"/>
              <a:t>Validate external libraries before their real implementation in the SAPERE middleware. </a:t>
            </a:r>
          </a:p>
          <a:p>
            <a:pPr lvl="1">
              <a:spcAft>
                <a:spcPts val="600"/>
              </a:spcAft>
            </a:pPr>
            <a:r>
              <a:rPr lang="en-GB" sz="1600" dirty="0" smtClean="0"/>
              <a:t>Evaluate the feasibility of the SAPERE middleware running on a large scale distributed environment composed of many types of devices. (i.e. to simulate real case scenario, in a very accurate way)</a:t>
            </a:r>
          </a:p>
          <a:p>
            <a:pPr lvl="1">
              <a:buNone/>
            </a:pPr>
            <a:endParaRPr lang="en-GB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52600"/>
            <a:ext cx="3175000" cy="260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Simulation – The </a:t>
            </a:r>
            <a:r>
              <a:rPr lang="en-GB" dirty="0" err="1" smtClean="0"/>
              <a:t>OneSAPERE</a:t>
            </a:r>
            <a:endParaRPr lang="en-GB" dirty="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289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9" name="TheOneDynGradient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9807" y="1355183"/>
            <a:ext cx="6502513" cy="5081674"/>
          </a:xfrm>
        </p:spPr>
      </p:pic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Implementation using tablets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03560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pic>
        <p:nvPicPr>
          <p:cNvPr id="10" name="Content Placeholder 9" descr="pictureTablet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638" r="-4638"/>
          <a:stretch>
            <a:fillRect/>
          </a:stretch>
        </p:blipFill>
        <p:spPr>
          <a:xfrm>
            <a:off x="822477" y="1355183"/>
            <a:ext cx="7634514" cy="4198689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2225937" y="5742204"/>
            <a:ext cx="482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http://cui.unige.ch/~deangeli/SasoDemo2013.mp4</a:t>
            </a:r>
            <a:endParaRPr lang="en-GB" dirty="0" smtClean="0">
              <a:hlinkClick r:id="rId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Chat using SAPERE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9" name="Picture 8" descr="confidentialChat1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31" y="1716164"/>
            <a:ext cx="3816175" cy="2009170"/>
          </a:xfrm>
          <a:prstGeom prst="rect">
            <a:avLst/>
          </a:prstGeom>
        </p:spPr>
      </p:pic>
      <p:pic>
        <p:nvPicPr>
          <p:cNvPr id="10" name="Picture 9" descr="confidentialChat2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69" y="3199781"/>
            <a:ext cx="4561494" cy="2270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5756831"/>
            <a:ext cx="431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http://cui.unige.ch/~deangeli/videoChat.mp4</a:t>
            </a:r>
            <a:endParaRPr lang="en-GB" dirty="0" smtClean="0"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Vilnius – ICT 2013 Demo</a:t>
            </a:r>
            <a:endParaRPr lang="en-GB" dirty="0"/>
          </a:p>
        </p:txBody>
      </p:sp>
      <p:pic>
        <p:nvPicPr>
          <p:cNvPr id="8" name="Content Placeholder 7" descr="Screen shot 2014-01-06 at 8.21.25 P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450" b="-1450"/>
          <a:stretch>
            <a:fillRect/>
          </a:stretch>
        </p:blipFill>
        <p:spPr>
          <a:xfrm>
            <a:off x="457200" y="126154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86272" y="5787503"/>
            <a:ext cx="8794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http://webtv.unige.ch/ses/index.html?emission=parole-de-chercheur&amp;videoID=parole_sapere</a:t>
            </a:r>
            <a:endParaRPr lang="en-US" dirty="0" smtClean="0">
              <a:hlinkClick r:id="rId5"/>
            </a:endParaRPr>
          </a:p>
          <a:p>
            <a:endParaRPr lang="en-GB" dirty="0" smtClean="0">
              <a:hlinkClick r:id="rId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Concepts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4</a:t>
            </a:fld>
            <a:endParaRPr lang="it-IT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457200" y="1164167"/>
            <a:ext cx="4527550" cy="4442883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r>
              <a:rPr lang="en-GB" sz="2000" b="1" dirty="0" smtClean="0"/>
              <a:t>Live Semantic Annotation (LSA)</a:t>
            </a:r>
            <a:r>
              <a:rPr lang="en-GB" sz="2000" dirty="0" smtClean="0"/>
              <a:t> is the virtual representation of a service, data or device (i.e. any SAPERE entity). It ensures a common treatment and manage contextual information.   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LSA space </a:t>
            </a:r>
            <a:r>
              <a:rPr lang="en-GB" sz="2000" dirty="0" smtClean="0"/>
              <a:t>is a shared </a:t>
            </a:r>
            <a:r>
              <a:rPr lang="en-GB" sz="2000" dirty="0" err="1" smtClean="0"/>
              <a:t>tuple</a:t>
            </a:r>
            <a:r>
              <a:rPr lang="en-GB" sz="2000" dirty="0" smtClean="0"/>
              <a:t> space where SAPERE entities interact through eco-laws. </a:t>
            </a:r>
            <a:endParaRPr lang="en-GB" sz="2000" b="1" dirty="0" smtClean="0"/>
          </a:p>
        </p:txBody>
      </p:sp>
      <p:pic>
        <p:nvPicPr>
          <p:cNvPr id="8" name="Imagen 7" descr="Screen Shot 2013-08-09 at 14.41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59" y="1417638"/>
            <a:ext cx="4042834" cy="3589199"/>
          </a:xfrm>
          <a:prstGeom prst="rect">
            <a:avLst/>
          </a:prstGeom>
        </p:spPr>
      </p:pic>
      <p:sp>
        <p:nvSpPr>
          <p:cNvPr id="9" name="Marcador de contenido 6"/>
          <p:cNvSpPr txBox="1">
            <a:spLocks/>
          </p:cNvSpPr>
          <p:nvPr/>
        </p:nvSpPr>
        <p:spPr>
          <a:xfrm>
            <a:off x="457200" y="5096275"/>
            <a:ext cx="8263467" cy="831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Eco-laws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 virtual chemical reactions that drive the dynamics of the eco-system.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2225937" y="318274"/>
            <a:ext cx="6399360" cy="1036909"/>
          </a:xfrm>
        </p:spPr>
        <p:txBody>
          <a:bodyPr lIns="83598" tIns="41799" rIns="83598" bIns="41799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dirty="0" smtClean="0"/>
              <a:t>Conclusions and future work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147200" y="1728181"/>
            <a:ext cx="3525120" cy="2972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84" charset="2"/>
              <a:buNone/>
            </a:pPr>
            <a:endParaRPr lang="es-ES_tradnl" sz="1600" dirty="0">
              <a:ea typeface="msmincho" charset="0"/>
              <a:cs typeface="msmincho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488776" cy="365125"/>
          </a:xfrm>
        </p:spPr>
        <p:txBody>
          <a:bodyPr lIns="82945" tIns="41473" rIns="82945" bIns="41473"/>
          <a:lstStyle/>
          <a:p>
            <a:pPr>
              <a:defRPr/>
            </a:pPr>
            <a:fld id="{FCCA1C8E-6AF5-8D4F-8619-81E3D7A9FEEC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  <p:sp>
        <p:nvSpPr>
          <p:cNvPr id="27653" name="Marcador de contenido 8"/>
          <p:cNvSpPr>
            <a:spLocks noGrp="1"/>
          </p:cNvSpPr>
          <p:nvPr>
            <p:ph idx="1"/>
          </p:nvPr>
        </p:nvSpPr>
        <p:spPr>
          <a:xfrm>
            <a:off x="770400" y="1915583"/>
            <a:ext cx="7603200" cy="3048000"/>
          </a:xfrm>
        </p:spPr>
        <p:txBody>
          <a:bodyPr>
            <a:normAutofit fontScale="92500" lnSpcReduction="20000"/>
          </a:bodyPr>
          <a:lstStyle/>
          <a:p>
            <a:r>
              <a:rPr lang="en-GB" sz="2200" dirty="0" smtClean="0">
                <a:latin typeface="Arial" pitchFamily="-84" charset="0"/>
              </a:rPr>
              <a:t>Hardware limitations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Problem with multiple connections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Collisions, network overload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Power consumption</a:t>
            </a:r>
          </a:p>
          <a:p>
            <a:r>
              <a:rPr lang="en-GB" sz="2200" dirty="0" smtClean="0">
                <a:latin typeface="Arial" pitchFamily="-84" charset="0"/>
              </a:rPr>
              <a:t>Continuous adaptability</a:t>
            </a:r>
          </a:p>
          <a:p>
            <a:pPr lvl="1"/>
            <a:r>
              <a:rPr lang="en-GB" sz="1800" dirty="0" smtClean="0">
                <a:latin typeface="Arial" pitchFamily="-84" charset="0"/>
              </a:rPr>
              <a:t>Contextual information</a:t>
            </a:r>
          </a:p>
          <a:p>
            <a:r>
              <a:rPr lang="en-GB" sz="2200" dirty="0" smtClean="0">
                <a:latin typeface="Arial" pitchFamily="-84" charset="0"/>
              </a:rPr>
              <a:t>Self-Optimisation</a:t>
            </a:r>
          </a:p>
          <a:p>
            <a:r>
              <a:rPr lang="en-GB" sz="2200" dirty="0" smtClean="0">
                <a:latin typeface="Arial" pitchFamily="-84" charset="0"/>
              </a:rPr>
              <a:t>Controlling emergent behaviours</a:t>
            </a:r>
          </a:p>
          <a:p>
            <a:endParaRPr lang="en-GB" sz="2200" dirty="0" smtClean="0">
              <a:latin typeface="Arial" pitchFamily="-84" charset="0"/>
            </a:endParaRPr>
          </a:p>
          <a:p>
            <a:r>
              <a:rPr lang="en-GB" sz="2200" dirty="0" smtClean="0">
                <a:latin typeface="Arial" pitchFamily="-84" charset="0"/>
              </a:rPr>
              <a:t>Downloads: </a:t>
            </a:r>
            <a:r>
              <a:rPr lang="en-GB" sz="2200" dirty="0" err="1" smtClean="0">
                <a:latin typeface="Arial" pitchFamily="-84" charset="0"/>
              </a:rPr>
              <a:t>www.sapere-project.eu/downloads</a:t>
            </a:r>
            <a:endParaRPr lang="en-GB" sz="2200" dirty="0" smtClean="0">
              <a:latin typeface="Arial" pitchFamily="-84" charset="0"/>
            </a:endParaRPr>
          </a:p>
          <a:p>
            <a:endParaRPr lang="en-GB" sz="1800" dirty="0" smtClean="0">
              <a:latin typeface="Arial" pitchFamily="-84" charset="0"/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Bibliography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  <a:buNone/>
            </a:pPr>
            <a:r>
              <a:rPr lang="en-US" b="1" dirty="0" smtClean="0"/>
              <a:t>[FMDMSM+12] Jose Luis Fernandez-Marquez, Giovanna Di Marzo Serugendo, Sara </a:t>
            </a:r>
            <a:r>
              <a:rPr lang="en-US" b="1" dirty="0" err="1" smtClean="0"/>
              <a:t>Montagna</a:t>
            </a:r>
            <a:r>
              <a:rPr lang="en-US" b="1" dirty="0" smtClean="0"/>
              <a:t>, </a:t>
            </a:r>
            <a:r>
              <a:rPr lang="en-US" b="1" dirty="0" err="1" smtClean="0"/>
              <a:t>Mirko</a:t>
            </a:r>
            <a:r>
              <a:rPr lang="en-US" b="1" dirty="0" smtClean="0"/>
              <a:t> </a:t>
            </a:r>
            <a:r>
              <a:rPr lang="en-US" b="1" dirty="0" err="1" smtClean="0"/>
              <a:t>Viroli</a:t>
            </a:r>
            <a:r>
              <a:rPr lang="en-US" b="1" dirty="0" smtClean="0"/>
              <a:t>, and </a:t>
            </a:r>
            <a:r>
              <a:rPr lang="en-US" b="1" dirty="0" err="1" smtClean="0"/>
              <a:t>Josep</a:t>
            </a:r>
            <a:r>
              <a:rPr lang="en-US" b="1" dirty="0" smtClean="0"/>
              <a:t> </a:t>
            </a:r>
            <a:r>
              <a:rPr lang="en-US" b="1" dirty="0" err="1" smtClean="0"/>
              <a:t>Lluis</a:t>
            </a:r>
            <a:r>
              <a:rPr lang="en-US" b="1" dirty="0" smtClean="0"/>
              <a:t> Arcos. Description and composition of bio-inspired design patterns: a complete overview. Natural Computing Journal, 2012.</a:t>
            </a:r>
          </a:p>
          <a:p>
            <a:pPr>
              <a:spcAft>
                <a:spcPts val="600"/>
              </a:spcAft>
              <a:buNone/>
            </a:pPr>
            <a:r>
              <a:rPr lang="en-US" b="1" dirty="0" smtClean="0"/>
              <a:t>[FMDMSM11] Jose Luis Fernandez-Marquez, Giovanna Di Marzo </a:t>
            </a:r>
            <a:r>
              <a:rPr lang="en-US" b="1" dirty="0" err="1" smtClean="0"/>
              <a:t>Serurendo</a:t>
            </a:r>
            <a:r>
              <a:rPr lang="en-US" b="1" dirty="0" smtClean="0"/>
              <a:t>, and Sara </a:t>
            </a:r>
            <a:r>
              <a:rPr lang="en-US" b="1" dirty="0" err="1" smtClean="0"/>
              <a:t>Montagna</a:t>
            </a:r>
            <a:r>
              <a:rPr lang="en-US" b="1" dirty="0" smtClean="0"/>
              <a:t>. Bio-core: Bio-inspired self-</a:t>
            </a:r>
            <a:r>
              <a:rPr lang="en-US" b="1" dirty="0" err="1" smtClean="0"/>
              <a:t>organising</a:t>
            </a:r>
            <a:r>
              <a:rPr lang="en-US" b="1" dirty="0" smtClean="0"/>
              <a:t> mechanisms core. In 6th International ICST Conference on Bio-Inspired Models of Network, Information, and Computing Systems (</a:t>
            </a:r>
            <a:r>
              <a:rPr lang="en-US" b="1" dirty="0" err="1" smtClean="0"/>
              <a:t>Bionetics</a:t>
            </a:r>
            <a:r>
              <a:rPr lang="en-US" b="1" dirty="0" smtClean="0"/>
              <a:t>), December 2011.</a:t>
            </a:r>
          </a:p>
          <a:p>
            <a:pPr>
              <a:spcAft>
                <a:spcPts val="600"/>
              </a:spcAft>
              <a:buNone/>
            </a:pPr>
            <a:r>
              <a:rPr lang="en-US" b="1" dirty="0" smtClean="0"/>
              <a:t>[MVR+11] </a:t>
            </a:r>
            <a:r>
              <a:rPr lang="en-US" dirty="0" smtClean="0"/>
              <a:t>Sara </a:t>
            </a:r>
            <a:r>
              <a:rPr lang="en-US" dirty="0" err="1" smtClean="0"/>
              <a:t>Montagna</a:t>
            </a:r>
            <a:r>
              <a:rPr lang="en-US" dirty="0" smtClean="0"/>
              <a:t>, </a:t>
            </a:r>
            <a:r>
              <a:rPr lang="en-US" dirty="0" err="1" smtClean="0"/>
              <a:t>Mirko</a:t>
            </a:r>
            <a:r>
              <a:rPr lang="en-US" dirty="0" smtClean="0"/>
              <a:t> </a:t>
            </a:r>
            <a:r>
              <a:rPr lang="en-US" dirty="0" err="1" smtClean="0"/>
              <a:t>Viroli</a:t>
            </a:r>
            <a:r>
              <a:rPr lang="en-US" dirty="0" smtClean="0"/>
              <a:t>, </a:t>
            </a:r>
            <a:r>
              <a:rPr lang="en-US" dirty="0" err="1" smtClean="0"/>
              <a:t>Matteo</a:t>
            </a:r>
            <a:r>
              <a:rPr lang="en-US" dirty="0" smtClean="0"/>
              <a:t> </a:t>
            </a:r>
            <a:r>
              <a:rPr lang="en-US" dirty="0" err="1" smtClean="0"/>
              <a:t>Risoldi</a:t>
            </a:r>
            <a:r>
              <a:rPr lang="en-US" dirty="0" smtClean="0"/>
              <a:t>, </a:t>
            </a:r>
            <a:r>
              <a:rPr lang="en-US" dirty="0" err="1" smtClean="0"/>
              <a:t>Danilo</a:t>
            </a:r>
            <a:r>
              <a:rPr lang="en-US" dirty="0" smtClean="0"/>
              <a:t> </a:t>
            </a:r>
            <a:r>
              <a:rPr lang="en-US" dirty="0" err="1" smtClean="0"/>
              <a:t>Pianini</a:t>
            </a:r>
            <a:r>
              <a:rPr lang="en-US" dirty="0" smtClean="0"/>
              <a:t>, and Giovanna Di Marzo Serugendo. Self-</a:t>
            </a:r>
            <a:r>
              <a:rPr lang="en-US" dirty="0" err="1" smtClean="0"/>
              <a:t>organising</a:t>
            </a:r>
            <a:r>
              <a:rPr lang="en-US" dirty="0" smtClean="0"/>
              <a:t> pervasive ecosystems: A crowd evacuation example. In Proceedings of the 3rd International Workshop on Software Engineering for Resilient Systems, volume 6968 of Lecture Notes in Computer Science, pages 115-129. Springer-</a:t>
            </a:r>
            <a:r>
              <a:rPr lang="en-US" dirty="0" err="1" smtClean="0"/>
              <a:t>Verlag</a:t>
            </a:r>
            <a:r>
              <a:rPr lang="en-US" dirty="0" smtClean="0"/>
              <a:t>, 2011.</a:t>
            </a:r>
          </a:p>
          <a:p>
            <a:pPr>
              <a:buNone/>
            </a:pPr>
            <a:r>
              <a:rPr lang="en-US" b="1" dirty="0" smtClean="0"/>
              <a:t>[TRGDM11] </a:t>
            </a:r>
            <a:r>
              <a:rPr lang="en-US" dirty="0" err="1" smtClean="0"/>
              <a:t>Akla-Esso</a:t>
            </a:r>
            <a:r>
              <a:rPr lang="en-US" dirty="0" smtClean="0"/>
              <a:t> </a:t>
            </a:r>
            <a:r>
              <a:rPr lang="en-US" dirty="0" err="1" smtClean="0"/>
              <a:t>Tchao</a:t>
            </a:r>
            <a:r>
              <a:rPr lang="en-US" dirty="0" smtClean="0"/>
              <a:t>, </a:t>
            </a:r>
            <a:r>
              <a:rPr lang="en-US" dirty="0" err="1" smtClean="0"/>
              <a:t>Matteo</a:t>
            </a:r>
            <a:r>
              <a:rPr lang="en-US" dirty="0" smtClean="0"/>
              <a:t> </a:t>
            </a:r>
            <a:r>
              <a:rPr lang="en-US" dirty="0" err="1" smtClean="0"/>
              <a:t>Risoldi</a:t>
            </a:r>
            <a:r>
              <a:rPr lang="en-US" dirty="0" smtClean="0"/>
              <a:t>, and Giovanna Giovanna Di Marzo. </a:t>
            </a:r>
            <a:r>
              <a:rPr lang="en-US" dirty="0" err="1" smtClean="0"/>
              <a:t>Modelling</a:t>
            </a:r>
            <a:r>
              <a:rPr lang="en-US" dirty="0" smtClean="0"/>
              <a:t> self-* systems using chemically inspired </a:t>
            </a:r>
            <a:r>
              <a:rPr lang="en-US" dirty="0" err="1" smtClean="0"/>
              <a:t>composable</a:t>
            </a:r>
            <a:r>
              <a:rPr lang="en-US" dirty="0" smtClean="0"/>
              <a:t> patterns. In IEEE Self-Adaptive and Self-</a:t>
            </a:r>
            <a:r>
              <a:rPr lang="en-US" dirty="0" err="1" smtClean="0"/>
              <a:t>Organising</a:t>
            </a:r>
            <a:r>
              <a:rPr lang="en-US" dirty="0" smtClean="0"/>
              <a:t> Systems Conference (SASO'2011), pages 109-118, 2011.</a:t>
            </a:r>
          </a:p>
          <a:p>
            <a:pPr>
              <a:spcAft>
                <a:spcPts val="600"/>
              </a:spcAft>
              <a:buNone/>
            </a:pPr>
            <a:r>
              <a:rPr lang="en-US" b="1" dirty="0" smtClean="0"/>
              <a:t>[FMADMS+11] </a:t>
            </a:r>
            <a:r>
              <a:rPr lang="en-US" dirty="0" smtClean="0"/>
              <a:t>Jose Luis Fernandez-Marquez, </a:t>
            </a:r>
            <a:r>
              <a:rPr lang="en-US" dirty="0" err="1" smtClean="0"/>
              <a:t>Josep</a:t>
            </a:r>
            <a:r>
              <a:rPr lang="en-US" dirty="0" smtClean="0"/>
              <a:t> </a:t>
            </a:r>
            <a:r>
              <a:rPr lang="en-US" dirty="0" err="1" smtClean="0"/>
              <a:t>Lluis</a:t>
            </a:r>
            <a:r>
              <a:rPr lang="en-US" dirty="0" smtClean="0"/>
              <a:t> Arcos, Giovanna Di Marzo Serugendo, </a:t>
            </a:r>
            <a:r>
              <a:rPr lang="en-US" dirty="0" err="1" smtClean="0"/>
              <a:t>Mirko</a:t>
            </a:r>
            <a:r>
              <a:rPr lang="en-US" dirty="0" smtClean="0"/>
              <a:t> </a:t>
            </a:r>
            <a:r>
              <a:rPr lang="en-US" dirty="0" err="1" smtClean="0"/>
              <a:t>Viroli</a:t>
            </a:r>
            <a:r>
              <a:rPr lang="en-US" dirty="0" smtClean="0"/>
              <a:t>, and </a:t>
            </a:r>
            <a:r>
              <a:rPr lang="en-US" dirty="0" err="1" smtClean="0"/>
              <a:t>Montagna</a:t>
            </a:r>
            <a:r>
              <a:rPr lang="en-US" dirty="0" smtClean="0"/>
              <a:t> Sara. Description and composition of bio-inspired design patterns: The gradient case. In Workshop on Bio-Inspired and Self-* Algorithms for Distributed Systems (BADS'2011), pages 25-32. ACM, 2011.</a:t>
            </a:r>
          </a:p>
          <a:p>
            <a:pPr>
              <a:spcAft>
                <a:spcPts val="600"/>
              </a:spcAft>
              <a:buNone/>
            </a:pPr>
            <a:r>
              <a:rPr lang="en-US" b="1" dirty="0" smtClean="0"/>
              <a:t>[FMADMSC11] </a:t>
            </a:r>
            <a:r>
              <a:rPr lang="en-US" dirty="0" smtClean="0"/>
              <a:t>Jose Luis Fernandez-Marquez, </a:t>
            </a:r>
            <a:r>
              <a:rPr lang="en-US" dirty="0" err="1" smtClean="0"/>
              <a:t>Josep</a:t>
            </a:r>
            <a:r>
              <a:rPr lang="en-US" dirty="0" smtClean="0"/>
              <a:t> </a:t>
            </a:r>
            <a:r>
              <a:rPr lang="en-US" dirty="0" err="1" smtClean="0"/>
              <a:t>Lluis</a:t>
            </a:r>
            <a:r>
              <a:rPr lang="en-US" dirty="0" smtClean="0"/>
              <a:t> Arcos, Giovanna Di Marzo Serugendo, and </a:t>
            </a:r>
            <a:r>
              <a:rPr lang="en-US" dirty="0" err="1" smtClean="0"/>
              <a:t>Matteo</a:t>
            </a:r>
            <a:r>
              <a:rPr lang="en-US" dirty="0" smtClean="0"/>
              <a:t> </a:t>
            </a:r>
            <a:r>
              <a:rPr lang="en-US" dirty="0" err="1" smtClean="0"/>
              <a:t>Casadei</a:t>
            </a:r>
            <a:r>
              <a:rPr lang="en-US" dirty="0" smtClean="0"/>
              <a:t>. Description and composition of bio-inspired design patterns: the gossip case. In Proc. of the </a:t>
            </a:r>
            <a:r>
              <a:rPr lang="en-US" dirty="0" err="1" smtClean="0"/>
              <a:t>Int.Conf</a:t>
            </a:r>
            <a:r>
              <a:rPr lang="en-US" dirty="0" smtClean="0"/>
              <a:t>. on Engineering of Autonomic and Autonomous Systems (EASE'2011), pages 87-96. IEEE Computer Society, 2011.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543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41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Bibliography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665460" cy="365125"/>
          </a:xfrm>
        </p:spPr>
        <p:txBody>
          <a:bodyPr/>
          <a:lstStyle/>
          <a:p>
            <a:fld id="{9EB1329F-80F7-D341-ACAF-E7150F0134CA}" type="slidenum">
              <a:rPr lang="it-IT"/>
              <a:pPr/>
              <a:t>42</a:t>
            </a:fld>
            <a:endParaRPr lang="it-IT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1400" b="1" dirty="0" smtClean="0"/>
              <a:t>[CTSC+2003]</a:t>
            </a:r>
            <a:r>
              <a:rPr lang="es-ES_tradnl" sz="1400" dirty="0" smtClean="0"/>
              <a:t> Christian </a:t>
            </a:r>
            <a:r>
              <a:rPr lang="es-ES_tradnl" sz="1400" dirty="0" err="1" smtClean="0"/>
              <a:t>Tschudin</a:t>
            </a:r>
            <a:r>
              <a:rPr lang="es-ES_tradnl" sz="1400" dirty="0" smtClean="0"/>
              <a:t>: "</a:t>
            </a:r>
            <a:r>
              <a:rPr lang="es-ES_tradnl" sz="1400" dirty="0" err="1" smtClean="0"/>
              <a:t>Fraglets</a:t>
            </a:r>
            <a:r>
              <a:rPr lang="es-ES_tradnl" sz="1400" dirty="0" smtClean="0"/>
              <a:t> - a </a:t>
            </a:r>
            <a:r>
              <a:rPr lang="es-ES_tradnl" sz="1400" dirty="0" err="1" smtClean="0"/>
              <a:t>Metabolistic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Execution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Model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for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Communication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Protocols</a:t>
            </a:r>
            <a:r>
              <a:rPr lang="es-ES_tradnl" sz="1400" dirty="0" smtClean="0"/>
              <a:t>", </a:t>
            </a:r>
            <a:r>
              <a:rPr lang="es-ES_tradnl" sz="1400" dirty="0" err="1" smtClean="0"/>
              <a:t>Proc</a:t>
            </a:r>
            <a:r>
              <a:rPr lang="es-ES_tradnl" sz="1400" dirty="0" smtClean="0"/>
              <a:t>. 2nd </a:t>
            </a:r>
            <a:r>
              <a:rPr lang="es-ES_tradnl" sz="1400" dirty="0" err="1" smtClean="0"/>
              <a:t>Annual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Symposium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Autonomous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Intelligent</a:t>
            </a:r>
            <a:r>
              <a:rPr lang="es-ES_tradnl" sz="1400" dirty="0" smtClean="0"/>
              <a:t> Networks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Systems (AINS), Menlo Park, USA, </a:t>
            </a:r>
            <a:r>
              <a:rPr lang="es-ES_tradnl" sz="1400" dirty="0" err="1" smtClean="0"/>
              <a:t>Jul</a:t>
            </a:r>
            <a:r>
              <a:rPr lang="es-ES_tradnl" sz="1400" dirty="0" smtClean="0"/>
              <a:t> 2003.</a:t>
            </a:r>
          </a:p>
          <a:p>
            <a:pPr>
              <a:buNone/>
            </a:pPr>
            <a:r>
              <a:rPr lang="es-ES_tradnl" sz="1400" b="1" dirty="0" smtClean="0"/>
              <a:t>[LYAMA1+2005]</a:t>
            </a:r>
            <a:r>
              <a:rPr lang="es-ES_tradnl" sz="1400" dirty="0" smtClean="0"/>
              <a:t> Lidia Yamamoto, Christian </a:t>
            </a:r>
            <a:r>
              <a:rPr lang="es-ES_tradnl" sz="1400" dirty="0" err="1" smtClean="0"/>
              <a:t>Tschudin</a:t>
            </a:r>
            <a:r>
              <a:rPr lang="es-ES_tradnl" sz="1400" dirty="0" smtClean="0"/>
              <a:t>: "</a:t>
            </a:r>
            <a:r>
              <a:rPr lang="es-ES_tradnl" sz="1400" dirty="0" err="1" smtClean="0"/>
              <a:t>Experiments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the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Automatic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Evolution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of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Protocols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using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Genetic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Programming</a:t>
            </a:r>
            <a:r>
              <a:rPr lang="es-ES_tradnl" sz="1400" dirty="0" smtClean="0"/>
              <a:t>", </a:t>
            </a:r>
            <a:r>
              <a:rPr lang="es-ES_tradnl" sz="1400" dirty="0" err="1" smtClean="0"/>
              <a:t>to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appear</a:t>
            </a:r>
            <a:r>
              <a:rPr lang="es-ES_tradnl" sz="1400" dirty="0" smtClean="0"/>
              <a:t> in </a:t>
            </a:r>
            <a:r>
              <a:rPr lang="es-ES_tradnl" sz="1400" dirty="0" err="1" smtClean="0"/>
              <a:t>Proc</a:t>
            </a:r>
            <a:r>
              <a:rPr lang="es-ES_tradnl" sz="1400" dirty="0" smtClean="0"/>
              <a:t>. 2nd IFIP </a:t>
            </a:r>
            <a:r>
              <a:rPr lang="es-ES_tradnl" sz="1400" dirty="0" err="1" smtClean="0"/>
              <a:t>Workshop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Autonomic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Communication</a:t>
            </a:r>
            <a:r>
              <a:rPr lang="es-ES_tradnl" sz="1400" dirty="0" smtClean="0"/>
              <a:t> (WAC 2005), </a:t>
            </a:r>
            <a:r>
              <a:rPr lang="es-ES_tradnl" sz="1400" dirty="0" err="1" smtClean="0"/>
              <a:t>Athens</a:t>
            </a:r>
            <a:r>
              <a:rPr lang="es-ES_tradnl" sz="1400" dirty="0" smtClean="0"/>
              <a:t>, </a:t>
            </a:r>
            <a:r>
              <a:rPr lang="es-ES_tradnl" sz="1400" dirty="0" err="1" smtClean="0"/>
              <a:t>Greece</a:t>
            </a:r>
            <a:r>
              <a:rPr lang="es-ES_tradnl" sz="1400" dirty="0" smtClean="0"/>
              <a:t>, </a:t>
            </a:r>
            <a:r>
              <a:rPr lang="es-ES_tradnl" sz="1400" dirty="0" err="1" smtClean="0"/>
              <a:t>October</a:t>
            </a:r>
            <a:r>
              <a:rPr lang="es-ES_tradnl" sz="1400" dirty="0" smtClean="0"/>
              <a:t> 2005. Extended </a:t>
            </a:r>
            <a:r>
              <a:rPr lang="es-ES_tradnl" sz="1400" dirty="0" err="1" smtClean="0"/>
              <a:t>version</a:t>
            </a:r>
            <a:r>
              <a:rPr lang="es-ES_tradnl" sz="1400" dirty="0" smtClean="0"/>
              <a:t> in Univ. Basel </a:t>
            </a:r>
            <a:r>
              <a:rPr lang="es-ES_tradnl" sz="1400" dirty="0" err="1" smtClean="0"/>
              <a:t>Tech</a:t>
            </a:r>
            <a:r>
              <a:rPr lang="es-ES_tradnl" sz="1400" dirty="0" smtClean="0"/>
              <a:t>. </a:t>
            </a:r>
            <a:r>
              <a:rPr lang="es-ES_tradnl" sz="1400" dirty="0" err="1" smtClean="0"/>
              <a:t>Report</a:t>
            </a:r>
            <a:r>
              <a:rPr lang="es-ES_tradnl" sz="1400" dirty="0" smtClean="0"/>
              <a:t> CS-2005-002, </a:t>
            </a:r>
            <a:r>
              <a:rPr lang="es-ES_tradnl" sz="1400" dirty="0" err="1" smtClean="0"/>
              <a:t>April</a:t>
            </a:r>
            <a:r>
              <a:rPr lang="es-ES_tradnl" sz="1400" dirty="0" smtClean="0"/>
              <a:t> 2005.</a:t>
            </a:r>
          </a:p>
          <a:p>
            <a:pPr>
              <a:buNone/>
            </a:pPr>
            <a:r>
              <a:rPr lang="es-ES_tradnl" sz="1400" b="1" dirty="0" smtClean="0"/>
              <a:t>[LYAMA2+2005]</a:t>
            </a:r>
            <a:r>
              <a:rPr lang="es-ES_tradnl" sz="1400" dirty="0" smtClean="0"/>
              <a:t> Lidia Yamamoto, Christian </a:t>
            </a:r>
            <a:r>
              <a:rPr lang="es-ES_tradnl" sz="1400" dirty="0" err="1" smtClean="0"/>
              <a:t>Tschudin</a:t>
            </a:r>
            <a:r>
              <a:rPr lang="es-ES_tradnl" sz="1400" dirty="0" smtClean="0"/>
              <a:t>: "</a:t>
            </a:r>
            <a:r>
              <a:rPr lang="es-ES_tradnl" sz="1400" dirty="0" err="1" smtClean="0"/>
              <a:t>Genetic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Evolution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of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Protocol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Implementations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Configurations</a:t>
            </a:r>
            <a:r>
              <a:rPr lang="es-ES_tradnl" sz="1400" dirty="0" smtClean="0"/>
              <a:t>", </a:t>
            </a:r>
            <a:r>
              <a:rPr lang="es-ES_tradnl" sz="1400" dirty="0" err="1" smtClean="0"/>
              <a:t>Proc</a:t>
            </a:r>
            <a:r>
              <a:rPr lang="es-ES_tradnl" sz="1400" dirty="0" smtClean="0"/>
              <a:t>. IFIP/IEEE International </a:t>
            </a:r>
            <a:r>
              <a:rPr lang="es-ES_tradnl" sz="1400" dirty="0" err="1" smtClean="0"/>
              <a:t>Workshop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Self</a:t>
            </a:r>
            <a:r>
              <a:rPr lang="es-ES_tradnl" sz="1400" dirty="0" smtClean="0"/>
              <a:t>-</a:t>
            </a:r>
            <a:r>
              <a:rPr lang="es-ES_tradnl" sz="1400" dirty="0" err="1" smtClean="0"/>
              <a:t>Managed</a:t>
            </a:r>
            <a:r>
              <a:rPr lang="es-ES_tradnl" sz="1400" dirty="0" smtClean="0"/>
              <a:t> Systems &amp; Services (</a:t>
            </a:r>
            <a:r>
              <a:rPr lang="es-ES_tradnl" sz="1400" u="sng" dirty="0" smtClean="0">
                <a:hlinkClick r:id="rId2"/>
              </a:rPr>
              <a:t>SelfMan'05), May 2005, Nice, France.</a:t>
            </a:r>
            <a:endParaRPr lang="es-ES_tradnl" sz="1400" u="sng" dirty="0" smtClean="0"/>
          </a:p>
          <a:p>
            <a:pPr>
              <a:buNone/>
            </a:pPr>
            <a:r>
              <a:rPr lang="es-ES_tradnl" sz="1400" b="1" u="sng" dirty="0" smtClean="0"/>
              <a:t>[FDR+2009]</a:t>
            </a:r>
            <a:r>
              <a:rPr lang="es-ES_tradnl" sz="1400" u="sng" dirty="0" smtClean="0"/>
              <a:t> </a:t>
            </a:r>
            <a:r>
              <a:rPr lang="es-ES_tradnl" sz="1400" dirty="0" smtClean="0"/>
              <a:t>F. </a:t>
            </a:r>
            <a:r>
              <a:rPr lang="es-ES_tradnl" sz="1400" dirty="0" err="1" smtClean="0"/>
              <a:t>Dressler</a:t>
            </a:r>
            <a:r>
              <a:rPr lang="es-ES_tradnl" sz="1400" dirty="0" smtClean="0"/>
              <a:t>, I. Dietrich, R. </a:t>
            </a:r>
            <a:r>
              <a:rPr lang="es-ES_tradnl" sz="1400" dirty="0" err="1" smtClean="0"/>
              <a:t>German</a:t>
            </a:r>
            <a:r>
              <a:rPr lang="es-ES_tradnl" sz="1400" dirty="0" smtClean="0"/>
              <a:t>,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B. </a:t>
            </a:r>
            <a:r>
              <a:rPr lang="es-ES_tradnl" sz="1400" dirty="0" err="1" smtClean="0"/>
              <a:t>Kr¨uger</a:t>
            </a:r>
            <a:r>
              <a:rPr lang="es-ES_tradnl" sz="1400" dirty="0" smtClean="0"/>
              <a:t>, “A </a:t>
            </a:r>
            <a:r>
              <a:rPr lang="es-ES_tradnl" sz="1400" dirty="0" err="1" smtClean="0"/>
              <a:t>rule</a:t>
            </a:r>
            <a:r>
              <a:rPr lang="es-ES_tradnl" sz="1400" dirty="0" smtClean="0"/>
              <a:t>-</a:t>
            </a:r>
            <a:r>
              <a:rPr lang="es-ES_tradnl" sz="1400" dirty="0" err="1" smtClean="0"/>
              <a:t>based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system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for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programming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self</a:t>
            </a:r>
            <a:r>
              <a:rPr lang="es-ES_tradnl" sz="1400" dirty="0" smtClean="0"/>
              <a:t>-</a:t>
            </a:r>
            <a:r>
              <a:rPr lang="es-ES_tradnl" sz="1400" dirty="0" err="1" smtClean="0"/>
              <a:t>organized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sensor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actor </a:t>
            </a:r>
            <a:r>
              <a:rPr lang="es-ES_tradnl" sz="1400" dirty="0" err="1" smtClean="0"/>
              <a:t>networks</a:t>
            </a:r>
            <a:r>
              <a:rPr lang="es-ES_tradnl" sz="1400" dirty="0" smtClean="0"/>
              <a:t>,” Comput. </a:t>
            </a:r>
            <a:r>
              <a:rPr lang="es-ES_tradnl" sz="1400" dirty="0" err="1" smtClean="0"/>
              <a:t>Netw</a:t>
            </a:r>
            <a:r>
              <a:rPr lang="es-ES_tradnl" sz="1400" dirty="0" smtClean="0"/>
              <a:t>., </a:t>
            </a:r>
            <a:r>
              <a:rPr lang="es-ES_tradnl" sz="1400" dirty="0" err="1" smtClean="0"/>
              <a:t>vol.</a:t>
            </a:r>
            <a:r>
              <a:rPr lang="es-ES_tradnl" sz="1400" dirty="0" smtClean="0"/>
              <a:t> 53, pp. 1737–1750, 2009.</a:t>
            </a:r>
          </a:p>
          <a:p>
            <a:pPr>
              <a:buNone/>
            </a:pPr>
            <a:r>
              <a:rPr lang="es-ES_tradnl" sz="1400" b="1" dirty="0" smtClean="0"/>
              <a:t>[FZAM2011]</a:t>
            </a:r>
            <a:r>
              <a:rPr lang="es-ES_tradnl" sz="1400" dirty="0" smtClean="0"/>
              <a:t> F. </a:t>
            </a:r>
            <a:r>
              <a:rPr lang="es-ES_tradnl" sz="1400" dirty="0" err="1" smtClean="0"/>
              <a:t>Zambonelli</a:t>
            </a:r>
            <a:r>
              <a:rPr lang="es-ES_tradnl" sz="1400" dirty="0" smtClean="0"/>
              <a:t>, G. Castelli, L. Ferrari, M. </a:t>
            </a:r>
            <a:r>
              <a:rPr lang="es-ES_tradnl" sz="1400" dirty="0" err="1" smtClean="0"/>
              <a:t>Mamei</a:t>
            </a:r>
            <a:r>
              <a:rPr lang="es-ES_tradnl" sz="1400" dirty="0" smtClean="0"/>
              <a:t>, A. </a:t>
            </a:r>
            <a:r>
              <a:rPr lang="es-ES_tradnl" sz="1400" dirty="0" err="1" smtClean="0"/>
              <a:t>Rosi</a:t>
            </a:r>
            <a:r>
              <a:rPr lang="es-ES_tradnl" sz="1400" dirty="0" smtClean="0"/>
              <a:t>, G. Di Marzo, M. </a:t>
            </a:r>
            <a:r>
              <a:rPr lang="es-ES_tradnl" sz="1400" dirty="0" err="1" smtClean="0"/>
              <a:t>Risoldi</a:t>
            </a:r>
            <a:r>
              <a:rPr lang="es-ES_tradnl" sz="1400" dirty="0" smtClean="0"/>
              <a:t>, A.-E. </a:t>
            </a:r>
            <a:r>
              <a:rPr lang="es-ES_tradnl" sz="1400" dirty="0" err="1" smtClean="0"/>
              <a:t>Tchao</a:t>
            </a:r>
            <a:r>
              <a:rPr lang="es-ES_tradnl" sz="1400" dirty="0" smtClean="0"/>
              <a:t>, S. Dobson, G. Stevenson, J. Ye, E. </a:t>
            </a:r>
            <a:r>
              <a:rPr lang="es-ES_tradnl" sz="1400" dirty="0" err="1" smtClean="0"/>
              <a:t>Nardini</a:t>
            </a:r>
            <a:r>
              <a:rPr lang="es-ES_tradnl" sz="1400" dirty="0" smtClean="0"/>
              <a:t>, A. </a:t>
            </a:r>
            <a:r>
              <a:rPr lang="es-ES_tradnl" sz="1400" dirty="0" err="1" smtClean="0"/>
              <a:t>Omicini</a:t>
            </a:r>
            <a:r>
              <a:rPr lang="es-ES_tradnl" sz="1400" dirty="0" smtClean="0"/>
              <a:t>, S. </a:t>
            </a:r>
            <a:r>
              <a:rPr lang="es-ES_tradnl" sz="1400" dirty="0" err="1" smtClean="0"/>
              <a:t>Montagna</a:t>
            </a:r>
            <a:r>
              <a:rPr lang="es-ES_tradnl" sz="1400" dirty="0" smtClean="0"/>
              <a:t>, M. </a:t>
            </a:r>
            <a:r>
              <a:rPr lang="es-ES_tradnl" sz="1400" dirty="0" err="1" smtClean="0"/>
              <a:t>Viroli</a:t>
            </a:r>
            <a:r>
              <a:rPr lang="es-ES_tradnl" sz="1400" dirty="0" smtClean="0"/>
              <a:t>, A. </a:t>
            </a:r>
            <a:r>
              <a:rPr lang="es-ES_tradnl" sz="1400" dirty="0" err="1" smtClean="0"/>
              <a:t>Ferscha</a:t>
            </a:r>
            <a:r>
              <a:rPr lang="es-ES_tradnl" sz="1400" dirty="0" smtClean="0"/>
              <a:t>, S. </a:t>
            </a:r>
            <a:r>
              <a:rPr lang="es-ES_tradnl" sz="1400" dirty="0" err="1" smtClean="0"/>
              <a:t>Maschek</a:t>
            </a:r>
            <a:r>
              <a:rPr lang="es-ES_tradnl" sz="1400" dirty="0" smtClean="0"/>
              <a:t>, B. </a:t>
            </a:r>
            <a:r>
              <a:rPr lang="es-ES_tradnl" sz="1400" dirty="0" err="1" smtClean="0"/>
              <a:t>Wally</a:t>
            </a:r>
            <a:r>
              <a:rPr lang="es-ES_tradnl" sz="1400" dirty="0" smtClean="0"/>
              <a:t>, </a:t>
            </a:r>
            <a:r>
              <a:rPr lang="es-ES_tradnl" sz="1400" i="1" dirty="0" smtClean="0"/>
              <a:t>"</a:t>
            </a:r>
            <a:r>
              <a:rPr lang="es-ES_tradnl" sz="1400" i="1" dirty="0" err="1" smtClean="0"/>
              <a:t>Self</a:t>
            </a:r>
            <a:r>
              <a:rPr lang="es-ES_tradnl" sz="1400" i="1" dirty="0" smtClean="0"/>
              <a:t>-</a:t>
            </a:r>
            <a:r>
              <a:rPr lang="es-ES_tradnl" sz="1400" i="1" dirty="0" err="1" smtClean="0"/>
              <a:t>aware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Pervasive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Service</a:t>
            </a:r>
            <a:r>
              <a:rPr lang="es-ES_tradnl" sz="1400" i="1" dirty="0" smtClean="0"/>
              <a:t> </a:t>
            </a:r>
            <a:r>
              <a:rPr lang="es-ES_tradnl" sz="1400" i="1" dirty="0" err="1" smtClean="0"/>
              <a:t>Ecosystems</a:t>
            </a:r>
            <a:r>
              <a:rPr lang="es-ES_tradnl" sz="1400" i="1" dirty="0" smtClean="0"/>
              <a:t>"</a:t>
            </a:r>
            <a:r>
              <a:rPr lang="es-ES_tradnl" sz="1400" dirty="0" smtClean="0"/>
              <a:t>, </a:t>
            </a:r>
            <a:r>
              <a:rPr lang="es-ES_tradnl" sz="1400" dirty="0" err="1" smtClean="0"/>
              <a:t>The</a:t>
            </a:r>
            <a:r>
              <a:rPr lang="es-ES_tradnl" sz="1400" dirty="0" smtClean="0"/>
              <a:t> European </a:t>
            </a:r>
            <a:r>
              <a:rPr lang="es-ES_tradnl" sz="1400" dirty="0" err="1" smtClean="0"/>
              <a:t>Future</a:t>
            </a:r>
            <a:r>
              <a:rPr lang="es-ES_tradnl" sz="1400" dirty="0" smtClean="0"/>
              <a:t> Technologies </a:t>
            </a:r>
            <a:r>
              <a:rPr lang="es-ES_tradnl" sz="1400" dirty="0" err="1" smtClean="0"/>
              <a:t>Conference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Exhibition</a:t>
            </a:r>
            <a:r>
              <a:rPr lang="es-ES_tradnl" sz="1400" dirty="0" smtClean="0"/>
              <a:t> 2011, </a:t>
            </a:r>
            <a:r>
              <a:rPr lang="es-ES_tradnl" sz="1400" dirty="0" err="1" smtClean="0"/>
              <a:t>Procedia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Computer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Science</a:t>
            </a:r>
            <a:r>
              <a:rPr lang="es-ES_tradnl" sz="1400" dirty="0" smtClean="0"/>
              <a:t>,  7: 197-199, 2011.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algn="ctr">
              <a:buNone/>
            </a:pPr>
            <a:r>
              <a:rPr lang="en-GB" sz="4000" dirty="0" smtClean="0"/>
              <a:t>Thank you!</a:t>
            </a:r>
          </a:p>
          <a:p>
            <a:pPr algn="ctr">
              <a:buNone/>
            </a:pPr>
            <a:endParaRPr lang="en-GB" sz="4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716260" cy="365125"/>
          </a:xfrm>
        </p:spPr>
        <p:txBody>
          <a:bodyPr/>
          <a:lstStyle/>
          <a:p>
            <a:fld id="{9EB1329F-80F7-D341-ACAF-E7150F0134CA}" type="slidenum">
              <a:rPr lang="it-IT" smtClean="0"/>
              <a:pPr/>
              <a:t>43</a:t>
            </a:fld>
            <a:endParaRPr lang="it-IT" dirty="0"/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685800" y="3619500"/>
            <a:ext cx="8001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Giovanna Di Marzo Serugendo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Jose-Luis Fernandez-Marquez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it-IT" sz="2286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 of Geneva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endParaRPr kumimoji="0" lang="it-IT" sz="2286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2"/>
              </a:rPr>
              <a:t>Giovanna.Dimarzo@unige.ch</a:t>
            </a:r>
            <a:endParaRPr kumimoji="0" lang="it-IT" sz="16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/>
              </a:rPr>
              <a:t>Joseluis.Fernandez@unige.ch</a:t>
            </a:r>
            <a:endParaRPr kumimoji="0" lang="it-IT" sz="16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94AE-AFFC-994D-8027-A3C4A8BF00E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Concepts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SAPERE Concepts</a:t>
            </a:r>
          </a:p>
          <a:p>
            <a:r>
              <a:rPr lang="en-GB" dirty="0" smtClean="0"/>
              <a:t>Ecosystem of services is ruled by “</a:t>
            </a:r>
            <a:r>
              <a:rPr lang="en-GB" b="1" dirty="0" smtClean="0"/>
              <a:t>eco-laws</a:t>
            </a:r>
            <a:r>
              <a:rPr lang="en-GB" dirty="0" smtClean="0"/>
              <a:t>”</a:t>
            </a:r>
          </a:p>
          <a:p>
            <a:pPr lvl="1"/>
            <a:r>
              <a:rPr lang="en-GB" dirty="0" smtClean="0"/>
              <a:t>Drive the dynamics of the system</a:t>
            </a:r>
          </a:p>
          <a:p>
            <a:pPr lvl="1"/>
            <a:r>
              <a:rPr lang="en-GB" dirty="0" smtClean="0"/>
              <a:t>Act like Chemical Reactions</a:t>
            </a:r>
          </a:p>
          <a:p>
            <a:pPr lvl="1"/>
            <a:r>
              <a:rPr lang="en-GB" dirty="0" smtClean="0"/>
              <a:t>Trigger when enabled (pattern-matching, rewriting rules)</a:t>
            </a:r>
          </a:p>
          <a:p>
            <a:endParaRPr lang="en-GB" dirty="0" smtClean="0"/>
          </a:p>
          <a:p>
            <a:r>
              <a:rPr lang="en-GB" dirty="0" smtClean="0"/>
              <a:t>Information about services, data, devices:</a:t>
            </a:r>
            <a:br>
              <a:rPr lang="en-GB" dirty="0" smtClean="0"/>
            </a:br>
            <a:r>
              <a:rPr lang="en-GB" dirty="0" smtClean="0"/>
              <a:t>“</a:t>
            </a:r>
            <a:r>
              <a:rPr lang="en-GB" b="1" dirty="0" smtClean="0"/>
              <a:t>Live Semantic Annotations (</a:t>
            </a:r>
            <a:r>
              <a:rPr lang="en-GB" b="1" dirty="0" err="1" smtClean="0"/>
              <a:t>LSAs</a:t>
            </a:r>
            <a:r>
              <a:rPr lang="en-GB" b="1" dirty="0" smtClean="0"/>
              <a:t>)”</a:t>
            </a:r>
          </a:p>
          <a:p>
            <a:pPr lvl="1"/>
            <a:r>
              <a:rPr lang="en-GB" dirty="0" smtClean="0"/>
              <a:t>Reflect changes in services, data, devices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syntax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329F-80F7-D341-ACAF-E7150F0134CA}" type="slidenum">
              <a:rPr lang="it-IT"/>
              <a:pPr/>
              <a:t>6</a:t>
            </a:fld>
            <a:endParaRPr lang="it-IT"/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457200" y="1555750"/>
            <a:ext cx="84010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LSAs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&lt;prop</a:t>
            </a:r>
            <a:r>
              <a:rPr kumimoji="0" lang="en-GB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=“value</a:t>
            </a:r>
            <a:r>
              <a:rPr kumimoji="0" lang="en-GB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”, prop</a:t>
            </a:r>
            <a:r>
              <a:rPr kumimoji="0" lang="en-GB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=“value</a:t>
            </a:r>
            <a:r>
              <a:rPr kumimoji="0" lang="en-GB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”, …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prop</a:t>
            </a:r>
            <a:r>
              <a:rPr kumimoji="0" lang="en-GB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=“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</a:t>
            </a:r>
            <a:r>
              <a:rPr kumimoji="0" lang="en-GB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”&gt;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ECO-LAWS: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	&lt;decay = </a:t>
            </a:r>
            <a:r>
              <a:rPr lang="en-GB" sz="2400" noProof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… &gt;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</a:t>
            </a:r>
            <a: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&lt;decay =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n-1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… &gt;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		&lt;propagation = </a:t>
            </a:r>
            <a:r>
              <a:rPr lang="en-GB" sz="24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“gradient”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… &gt;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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 </a:t>
            </a:r>
            <a:b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</a:b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	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send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 (&lt;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propagation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 = “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gradient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”, …&gt;),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 … &gt;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/>
              </a:rPr>
              <a:t>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Giovanna Di Marzo Serugendo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94AE-AFFC-994D-8027-A3C4A8BF00E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- Structure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489200"/>
            <a:ext cx="49403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CH" smtClean="0"/>
              <a:t>Toulouse January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94AE-AFFC-994D-8027-A3C4A8BF00E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SAPERE - Structure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450193" y="3760569"/>
            <a:ext cx="13003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Arial"/>
                <a:cs typeface="Arial"/>
              </a:rPr>
              <a:t>Network of</a:t>
            </a:r>
          </a:p>
          <a:p>
            <a:pPr algn="ctr"/>
            <a:r>
              <a:rPr lang="en-GB" dirty="0" smtClean="0">
                <a:latin typeface="Arial"/>
                <a:cs typeface="Arial"/>
              </a:rPr>
              <a:t>Nodes</a:t>
            </a:r>
          </a:p>
          <a:p>
            <a:pPr algn="ctr">
              <a:buFontTx/>
              <a:buChar char="-"/>
            </a:pPr>
            <a:r>
              <a:rPr lang="en-GB" dirty="0" smtClean="0">
                <a:latin typeface="Arial"/>
                <a:cs typeface="Arial"/>
              </a:rPr>
              <a:t>-</a:t>
            </a:r>
          </a:p>
          <a:p>
            <a:pPr algn="ctr"/>
            <a:r>
              <a:rPr lang="en-GB" dirty="0" smtClean="0">
                <a:latin typeface="Arial"/>
                <a:cs typeface="Arial"/>
              </a:rPr>
              <a:t>Relates to </a:t>
            </a:r>
            <a:br>
              <a:rPr lang="en-GB" dirty="0" smtClean="0">
                <a:latin typeface="Arial"/>
                <a:cs typeface="Arial"/>
              </a:rPr>
            </a:br>
            <a:r>
              <a:rPr lang="en-GB" dirty="0" smtClean="0">
                <a:latin typeface="Arial"/>
                <a:cs typeface="Arial"/>
              </a:rPr>
              <a:t>Users</a:t>
            </a:r>
          </a:p>
          <a:p>
            <a:pPr algn="ctr"/>
            <a:r>
              <a:rPr lang="en-GB" dirty="0" smtClean="0">
                <a:latin typeface="Arial"/>
                <a:cs typeface="Arial"/>
              </a:rPr>
              <a:t>Sensors</a:t>
            </a:r>
            <a:br>
              <a:rPr lang="en-GB" dirty="0" smtClean="0">
                <a:latin typeface="Arial"/>
                <a:cs typeface="Arial"/>
              </a:rPr>
            </a:br>
            <a:r>
              <a:rPr lang="en-GB" dirty="0" smtClean="0">
                <a:latin typeface="Arial"/>
                <a:cs typeface="Arial"/>
              </a:rPr>
              <a:t>Displays</a:t>
            </a:r>
          </a:p>
          <a:p>
            <a:pPr algn="ctr"/>
            <a:r>
              <a:rPr lang="en-GB" dirty="0" smtClean="0">
                <a:latin typeface="Arial"/>
                <a:cs typeface="Arial"/>
              </a:rPr>
              <a:t>Web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1765021"/>
            <a:ext cx="2150424" cy="1448358"/>
          </a:xfrm>
          <a:prstGeom prst="rect">
            <a:avLst/>
          </a:prstGeom>
        </p:spPr>
      </p:pic>
      <p:grpSp>
        <p:nvGrpSpPr>
          <p:cNvPr id="2" name="Group 56"/>
          <p:cNvGrpSpPr/>
          <p:nvPr/>
        </p:nvGrpSpPr>
        <p:grpSpPr>
          <a:xfrm>
            <a:off x="467674" y="1587221"/>
            <a:ext cx="6676076" cy="4658797"/>
            <a:chOff x="467674" y="1587221"/>
            <a:chExt cx="6676076" cy="4658797"/>
          </a:xfrm>
        </p:grpSpPr>
        <p:grpSp>
          <p:nvGrpSpPr>
            <p:cNvPr id="6" name="Group 78"/>
            <p:cNvGrpSpPr/>
            <p:nvPr/>
          </p:nvGrpSpPr>
          <p:grpSpPr>
            <a:xfrm>
              <a:off x="1128816" y="2143125"/>
              <a:ext cx="6014934" cy="4102893"/>
              <a:chOff x="1128816" y="2143125"/>
              <a:chExt cx="6014934" cy="4102893"/>
            </a:xfrm>
          </p:grpSpPr>
          <p:sp>
            <p:nvSpPr>
              <p:cNvPr id="76" name="Cloud 75"/>
              <p:cNvSpPr/>
              <p:nvPr/>
            </p:nvSpPr>
            <p:spPr>
              <a:xfrm>
                <a:off x="1128816" y="3035301"/>
                <a:ext cx="5259655" cy="2583656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06616" y="40513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71716" y="4165600"/>
                <a:ext cx="241300" cy="127000"/>
              </a:xfrm>
              <a:prstGeom prst="rect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984129" y="40513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09058" y="33528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128242" y="33528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789384" y="40513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797671" y="49149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22987" y="49149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727329" y="4711700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24116" y="42164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476500" y="50165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628900" y="50673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355850" y="3429000"/>
                <a:ext cx="241300" cy="127000"/>
              </a:xfrm>
              <a:prstGeom prst="rect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08250" y="34798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24200" y="4152900"/>
                <a:ext cx="241300" cy="127000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276600" y="42037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75842" y="50292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128242" y="50800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281013" y="34544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433413" y="35052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42526" y="41529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094926" y="42037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905500" y="48006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057900" y="4851400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rot="5400000" flipH="1" flipV="1">
                <a:off x="1649702" y="3479614"/>
                <a:ext cx="520700" cy="571871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13" idx="3"/>
                <a:endCxn id="14" idx="1"/>
              </p:cNvCxnSpPr>
              <p:nvPr/>
            </p:nvCxnSpPr>
            <p:spPr>
              <a:xfrm>
                <a:off x="1967758" y="4229100"/>
                <a:ext cx="1016371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endCxn id="16" idx="2"/>
              </p:cNvCxnSpPr>
              <p:nvPr/>
            </p:nvCxnSpPr>
            <p:spPr>
              <a:xfrm flipV="1">
                <a:off x="3645271" y="3708400"/>
                <a:ext cx="813542" cy="495300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>
                <a:stCxn id="19" idx="3"/>
                <a:endCxn id="22" idx="1"/>
              </p:cNvCxnSpPr>
              <p:nvPr/>
            </p:nvCxnSpPr>
            <p:spPr>
              <a:xfrm flipV="1">
                <a:off x="4458813" y="4889500"/>
                <a:ext cx="1268516" cy="203200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endCxn id="14" idx="2"/>
              </p:cNvCxnSpPr>
              <p:nvPr/>
            </p:nvCxnSpPr>
            <p:spPr>
              <a:xfrm flipV="1">
                <a:off x="2793629" y="4406900"/>
                <a:ext cx="521071" cy="508000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14" idx="3"/>
              </p:cNvCxnSpPr>
              <p:nvPr/>
            </p:nvCxnSpPr>
            <p:spPr>
              <a:xfrm>
                <a:off x="3645271" y="4229100"/>
                <a:ext cx="1162977" cy="1588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17" idx="2"/>
                <a:endCxn id="22" idx="1"/>
              </p:cNvCxnSpPr>
              <p:nvPr/>
            </p:nvCxnSpPr>
            <p:spPr>
              <a:xfrm rot="16200000" flipH="1">
                <a:off x="5182342" y="4344513"/>
                <a:ext cx="482600" cy="60737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Picture 16" descr="Screen shot 2010-10-14 at 9.11.18 AM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28816" y="2447925"/>
                <a:ext cx="342900" cy="58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24" descr="Screen shot 2010-10-14 at 9.23.41 AM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53629" y="2143125"/>
                <a:ext cx="1492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25" descr="Screen shot 2010-10-14 at 9.24.32 AM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591300" y="5618956"/>
                <a:ext cx="552450" cy="487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1" descr="Screen shot 2010-10-14 at 9.17.31 AM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416" y="5375275"/>
                <a:ext cx="254000" cy="72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17" descr="Screen shot 2010-10-14 at 9.12.36 AM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484213" y="5693568"/>
                <a:ext cx="311150" cy="55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4" name="Straight Arrow Connector 63"/>
              <p:cNvCxnSpPr/>
              <p:nvPr/>
            </p:nvCxnSpPr>
            <p:spPr>
              <a:xfrm>
                <a:off x="1471716" y="3035300"/>
                <a:ext cx="724272" cy="3937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endCxn id="21" idx="2"/>
              </p:cNvCxnSpPr>
              <p:nvPr/>
            </p:nvCxnSpPr>
            <p:spPr>
              <a:xfrm flipV="1">
                <a:off x="2025278" y="5270500"/>
                <a:ext cx="628280" cy="46672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rot="16200000" flipH="1">
                <a:off x="4062548" y="2893034"/>
                <a:ext cx="600072" cy="3194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endCxn id="22" idx="2"/>
              </p:cNvCxnSpPr>
              <p:nvPr/>
            </p:nvCxnSpPr>
            <p:spPr>
              <a:xfrm rot="16200000" flipV="1">
                <a:off x="5989638" y="5135563"/>
                <a:ext cx="669925" cy="5334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16200000" flipH="1">
                <a:off x="3987935" y="5459228"/>
                <a:ext cx="600072" cy="3194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 flipH="1">
                <a:off x="2060466" y="3492500"/>
                <a:ext cx="28566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latin typeface="Arial"/>
                    <a:cs typeface="Arial"/>
                  </a:rPr>
                  <a:t>Eco-laws</a:t>
                </a:r>
              </a:p>
              <a:p>
                <a:r>
                  <a:rPr lang="en-GB" dirty="0" smtClean="0">
                    <a:latin typeface="Arial"/>
                    <a:cs typeface="Arial"/>
                  </a:rPr>
                  <a:t>(e.g. gradient spreading)</a:t>
                </a:r>
                <a:endParaRPr lang="en-GB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82"/>
            <p:cNvGrpSpPr/>
            <p:nvPr/>
          </p:nvGrpSpPr>
          <p:grpSpPr>
            <a:xfrm>
              <a:off x="467674" y="1587221"/>
              <a:ext cx="661142" cy="355600"/>
              <a:chOff x="467674" y="1587221"/>
              <a:chExt cx="661142" cy="355600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467674" y="1587221"/>
                <a:ext cx="661142" cy="3556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22300" y="1688821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49300" y="1765021"/>
                <a:ext cx="241300" cy="12700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1159807" y="1587221"/>
              <a:ext cx="2130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Arial"/>
                  <a:cs typeface="Arial"/>
                </a:rPr>
                <a:t>Node</a:t>
              </a:r>
              <a:r>
                <a:rPr lang="en-GB" baseline="-25000" dirty="0" err="1" smtClean="0">
                  <a:latin typeface="Arial"/>
                  <a:cs typeface="Arial"/>
                </a:rPr>
                <a:t>n</a:t>
              </a:r>
              <a:r>
                <a:rPr lang="en-GB" dirty="0" smtClean="0">
                  <a:latin typeface="Arial"/>
                  <a:cs typeface="Arial"/>
                </a:rPr>
                <a:t> - LSA space</a:t>
              </a:r>
              <a:endParaRPr lang="en-GB" dirty="0">
                <a:latin typeface="Arial"/>
                <a:cs typeface="Arial"/>
              </a:endParaRPr>
            </a:p>
          </p:txBody>
        </p:sp>
      </p:grpSp>
      <p:sp>
        <p:nvSpPr>
          <p:cNvPr id="6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CH" smtClean="0">
                <a:latin typeface="Arial"/>
                <a:cs typeface="Arial"/>
              </a:rPr>
              <a:t>Toulouse January 2014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94AE-AFFC-994D-8027-A3C4A8BF00E7}" type="slidenum">
              <a:rPr lang="en-US" smtClean="0">
                <a:latin typeface="Arial"/>
                <a:cs typeface="Arial"/>
              </a:rPr>
              <a:pPr/>
              <a:t>9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SAPERE- Structure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30" y="3688597"/>
            <a:ext cx="144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Connectivity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01498" y="1503739"/>
            <a:ext cx="114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Activated</a:t>
            </a:r>
          </a:p>
          <a:p>
            <a:pPr algn="ctr"/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Service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" name="Group 70"/>
          <p:cNvGrpSpPr/>
          <p:nvPr/>
        </p:nvGrpSpPr>
        <p:grpSpPr>
          <a:xfrm>
            <a:off x="302099" y="1941036"/>
            <a:ext cx="8585200" cy="3634264"/>
            <a:chOff x="495300" y="2456934"/>
            <a:chExt cx="8585200" cy="3634264"/>
          </a:xfrm>
        </p:grpSpPr>
        <p:sp>
          <p:nvSpPr>
            <p:cNvPr id="79" name="Cloud 78"/>
            <p:cNvSpPr/>
            <p:nvPr/>
          </p:nvSpPr>
          <p:spPr>
            <a:xfrm>
              <a:off x="2780558" y="2665968"/>
              <a:ext cx="5944670" cy="3172064"/>
            </a:xfrm>
            <a:prstGeom prst="cloud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9700" y="3251200"/>
              <a:ext cx="3226126" cy="20447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52600" y="2806700"/>
              <a:ext cx="482600" cy="444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9" name="Regular Pentagon 8"/>
            <p:cNvSpPr/>
            <p:nvPr/>
          </p:nvSpPr>
          <p:spPr>
            <a:xfrm>
              <a:off x="3530600" y="2800866"/>
              <a:ext cx="546100" cy="444500"/>
            </a:xfrm>
            <a:prstGeom prst="pen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2600" y="5295900"/>
              <a:ext cx="482600" cy="279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3226" y="2456934"/>
              <a:ext cx="132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Application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3600" y="2456934"/>
              <a:ext cx="95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Service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13226" y="5537200"/>
              <a:ext cx="91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Sensor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09700" y="3898900"/>
              <a:ext cx="203526" cy="3429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32300" y="3898900"/>
              <a:ext cx="203526" cy="3429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495300" y="4088607"/>
              <a:ext cx="915358" cy="794"/>
            </a:xfrm>
            <a:prstGeom prst="straightConnector1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4635828" y="4089401"/>
              <a:ext cx="863273" cy="797"/>
            </a:xfrm>
            <a:prstGeom prst="straightConnector1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loud 21"/>
            <p:cNvSpPr/>
            <p:nvPr/>
          </p:nvSpPr>
          <p:spPr>
            <a:xfrm>
              <a:off x="3060700" y="3847306"/>
              <a:ext cx="1073790" cy="610394"/>
            </a:xfrm>
            <a:prstGeom prst="cloud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2600" y="32512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81400" y="32766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2600" y="50419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34394" y="31866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43300" y="32004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28257" y="49773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97958" y="3688597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42358" y="4096029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24958" y="4469368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10800000">
              <a:off x="2502231" y="4190604"/>
              <a:ext cx="523707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880088" y="4005938"/>
              <a:ext cx="736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Arial"/>
                  <a:cs typeface="Arial"/>
                </a:rPr>
                <a:t>LSAs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11337" y="3942597"/>
              <a:ext cx="1121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Eco-laws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99101" y="3251200"/>
              <a:ext cx="3226126" cy="20447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42001" y="2806700"/>
              <a:ext cx="482600" cy="444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0" name="Regular Pentagon 49"/>
            <p:cNvSpPr/>
            <p:nvPr/>
          </p:nvSpPr>
          <p:spPr>
            <a:xfrm>
              <a:off x="7620001" y="2800866"/>
              <a:ext cx="546100" cy="444500"/>
            </a:xfrm>
            <a:prstGeom prst="pen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842001" y="5295900"/>
              <a:ext cx="482600" cy="279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02627" y="2456934"/>
              <a:ext cx="132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Application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3001" y="2456934"/>
              <a:ext cx="95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Service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02627" y="5537200"/>
              <a:ext cx="91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Sensor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99101" y="3898900"/>
              <a:ext cx="203526" cy="3429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21701" y="3898900"/>
              <a:ext cx="203526" cy="3429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7" name="Cloud 56"/>
            <p:cNvSpPr/>
            <p:nvPr/>
          </p:nvSpPr>
          <p:spPr>
            <a:xfrm>
              <a:off x="7150101" y="3847306"/>
              <a:ext cx="1073790" cy="610394"/>
            </a:xfrm>
            <a:prstGeom prst="cloud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842001" y="32512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670801" y="32766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42001" y="5041900"/>
              <a:ext cx="482600" cy="2540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23795" y="31866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32701" y="32004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7658" y="49773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387359" y="3688597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31759" y="4096029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14359" y="4469368"/>
              <a:ext cx="482600" cy="25400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10800000">
              <a:off x="6591632" y="4190604"/>
              <a:ext cx="523707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969489" y="4005938"/>
              <a:ext cx="736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Arial"/>
                  <a:cs typeface="Arial"/>
                </a:rPr>
                <a:t>LSAs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200738" y="3942597"/>
              <a:ext cx="1121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Eco-laws</a:t>
              </a:r>
              <a:endParaRPr lang="en-GB" dirty="0">
                <a:latin typeface="Arial"/>
                <a:cs typeface="Arial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rot="10800000">
              <a:off x="8725228" y="4146831"/>
              <a:ext cx="355272" cy="797"/>
            </a:xfrm>
            <a:prstGeom prst="straightConnector1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2720797" y="5721866"/>
              <a:ext cx="82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Node</a:t>
              </a:r>
              <a:r>
                <a:rPr lang="en-GB" baseline="-25000" dirty="0" smtClean="0">
                  <a:latin typeface="Arial"/>
                  <a:cs typeface="Arial"/>
                </a:rPr>
                <a:t>1</a:t>
              </a:r>
              <a:r>
                <a:rPr lang="en-GB" dirty="0" smtClean="0">
                  <a:latin typeface="Arial"/>
                  <a:cs typeface="Arial"/>
                </a:rPr>
                <a:t> </a:t>
              </a:r>
              <a:endParaRPr lang="en-GB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98104" y="5623699"/>
              <a:ext cx="2182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Node</a:t>
              </a:r>
              <a:r>
                <a:rPr lang="en-GB" baseline="-25000" dirty="0" smtClean="0">
                  <a:latin typeface="Arial"/>
                  <a:cs typeface="Arial"/>
                </a:rPr>
                <a:t>2</a:t>
              </a:r>
              <a:r>
                <a:rPr lang="en-GB" dirty="0" smtClean="0">
                  <a:latin typeface="Arial"/>
                  <a:cs typeface="Arial"/>
                </a:rPr>
                <a:t> – LSA space</a:t>
              </a:r>
              <a:endParaRPr lang="en-GB" dirty="0">
                <a:latin typeface="Arial"/>
                <a:cs typeface="Arial"/>
              </a:endParaRPr>
            </a:p>
          </p:txBody>
        </p:sp>
        <p:cxnSp>
          <p:nvCxnSpPr>
            <p:cNvPr id="89" name="Straight Arrow Connector 88"/>
            <p:cNvCxnSpPr>
              <a:stCxn id="24" idx="2"/>
            </p:cNvCxnSpPr>
            <p:nvPr/>
          </p:nvCxnSpPr>
          <p:spPr>
            <a:xfrm rot="16200000" flipH="1">
              <a:off x="3664347" y="3688952"/>
              <a:ext cx="31670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0800000" flipH="1">
              <a:off x="4103136" y="4153578"/>
              <a:ext cx="31670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0800000" flipH="1">
              <a:off x="8223891" y="4153580"/>
              <a:ext cx="31670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6200000" flipH="1">
              <a:off x="7741049" y="3695344"/>
              <a:ext cx="31670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581400" y="4977368"/>
              <a:ext cx="1232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 space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682443" y="4945102"/>
              <a:ext cx="1232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Arial"/>
                  <a:cs typeface="Arial"/>
                </a:rPr>
                <a:t>LSA space</a:t>
              </a:r>
            </a:p>
          </p:txBody>
        </p:sp>
      </p:grpSp>
      <p:sp>
        <p:nvSpPr>
          <p:cNvPr id="7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620616" y="6237312"/>
            <a:ext cx="2895600" cy="365125"/>
          </a:xfrm>
        </p:spPr>
        <p:txBody>
          <a:bodyPr/>
          <a:lstStyle/>
          <a:p>
            <a:r>
              <a:rPr lang="en-US" smtClean="0"/>
              <a:t>Giovanna Di Marzo Serugendo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apere-project.eu/" TargetMode="External"/></Relationships>
</file>

<file path=ppt/theme/theme1.xml><?xml version="1.0" encoding="utf-8"?>
<a:theme xmlns:a="http://schemas.openxmlformats.org/drawingml/2006/main" name="template-sap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hlinkClick xmlns:r="http://schemas.openxmlformats.org/officeDocument/2006/relationships" r:id="rId1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template-sapere.thmx</Template>
  <TotalTime>31891</TotalTime>
  <Words>5173</Words>
  <Application>Microsoft Macintosh PowerPoint</Application>
  <PresentationFormat>On-screen Show (4:3)</PresentationFormat>
  <Paragraphs>572</Paragraphs>
  <Slides>43</Slides>
  <Notes>21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template-sapere</vt:lpstr>
      <vt:lpstr>SAPERE</vt:lpstr>
      <vt:lpstr>Framework: SAPERE project</vt:lpstr>
      <vt:lpstr>Case Studies</vt:lpstr>
      <vt:lpstr>SAPERE Concepts</vt:lpstr>
      <vt:lpstr>SAPERE Concepts</vt:lpstr>
      <vt:lpstr>SAPERE syntax</vt:lpstr>
      <vt:lpstr>SAPERE - Structure</vt:lpstr>
      <vt:lpstr>SAPERE - Structure</vt:lpstr>
      <vt:lpstr>SAPERE- Structure</vt:lpstr>
      <vt:lpstr>SAPERE Structure</vt:lpstr>
      <vt:lpstr>SAPERE Structure</vt:lpstr>
      <vt:lpstr>SAPERE Structure</vt:lpstr>
      <vt:lpstr>SAPERE Structure</vt:lpstr>
      <vt:lpstr>Separation of Concerns</vt:lpstr>
      <vt:lpstr>Separation of Concerns</vt:lpstr>
      <vt:lpstr>Separation of concerns: Design</vt:lpstr>
      <vt:lpstr>Separation of concerns:  self-management vs control</vt:lpstr>
      <vt:lpstr>Outline</vt:lpstr>
      <vt:lpstr> Music Festival Case Study:  Single, Multiple Users Steering Publishing Events Best Artist Award</vt:lpstr>
      <vt:lpstr>Music Festival</vt:lpstr>
      <vt:lpstr>Apps Requirements</vt:lpstr>
      <vt:lpstr>General assumptions</vt:lpstr>
      <vt:lpstr>Find a Friend / PoI</vt:lpstr>
      <vt:lpstr> Find a Friend / PoI</vt:lpstr>
      <vt:lpstr>Find a Friend / PoI</vt:lpstr>
      <vt:lpstr>Find a Friend / PoI</vt:lpstr>
      <vt:lpstr>Single/Group User Steering</vt:lpstr>
      <vt:lpstr>Emergency Evacuation</vt:lpstr>
      <vt:lpstr>Emergency Evacuation</vt:lpstr>
      <vt:lpstr>Publish Events</vt:lpstr>
      <vt:lpstr>Best artist award / Voting</vt:lpstr>
      <vt:lpstr>Best artist award / Voting</vt:lpstr>
      <vt:lpstr>Validation: Simulation and  Implementation in real devices</vt:lpstr>
      <vt:lpstr>Simulation – TheOne-SAPERE</vt:lpstr>
      <vt:lpstr>TheOne-Sapere</vt:lpstr>
      <vt:lpstr>Simulation – The OneSAPERE</vt:lpstr>
      <vt:lpstr>Implementation using tablets</vt:lpstr>
      <vt:lpstr>Chat using SAPERE</vt:lpstr>
      <vt:lpstr>Vilnius – ICT 2013 Demo</vt:lpstr>
      <vt:lpstr>Conclusions and future work</vt:lpstr>
      <vt:lpstr>Bibliography</vt:lpstr>
      <vt:lpstr>Bibliography</vt:lpstr>
      <vt:lpstr>Slide 43</vt:lpstr>
    </vt:vector>
  </TitlesOfParts>
  <Company>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Franco Z</dc:creator>
  <cp:lastModifiedBy>Giovanna Di Marzo Serugendo</cp:lastModifiedBy>
  <cp:revision>230</cp:revision>
  <cp:lastPrinted>2013-11-11T17:01:12Z</cp:lastPrinted>
  <dcterms:created xsi:type="dcterms:W3CDTF">2014-10-31T16:42:24Z</dcterms:created>
  <dcterms:modified xsi:type="dcterms:W3CDTF">2014-10-31T16:43:28Z</dcterms:modified>
</cp:coreProperties>
</file>