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256" r:id="rId2"/>
    <p:sldId id="338" r:id="rId3"/>
    <p:sldId id="608" r:id="rId4"/>
    <p:sldId id="616" r:id="rId5"/>
    <p:sldId id="617" r:id="rId6"/>
    <p:sldId id="618" r:id="rId7"/>
    <p:sldId id="619" r:id="rId8"/>
    <p:sldId id="611" r:id="rId9"/>
    <p:sldId id="610" r:id="rId10"/>
    <p:sldId id="612" r:id="rId11"/>
    <p:sldId id="613" r:id="rId12"/>
    <p:sldId id="614" r:id="rId13"/>
    <p:sldId id="587" r:id="rId14"/>
    <p:sldId id="348" r:id="rId15"/>
    <p:sldId id="402" r:id="rId16"/>
    <p:sldId id="272" r:id="rId17"/>
    <p:sldId id="359" r:id="rId18"/>
    <p:sldId id="273" r:id="rId19"/>
    <p:sldId id="357" r:id="rId20"/>
    <p:sldId id="558" r:id="rId21"/>
    <p:sldId id="349" r:id="rId22"/>
    <p:sldId id="340" r:id="rId23"/>
    <p:sldId id="361" r:id="rId24"/>
    <p:sldId id="559" r:id="rId25"/>
    <p:sldId id="582" r:id="rId26"/>
    <p:sldId id="350" r:id="rId27"/>
    <p:sldId id="341" r:id="rId28"/>
    <p:sldId id="362" r:id="rId29"/>
    <p:sldId id="560" r:id="rId30"/>
    <p:sldId id="351" r:id="rId31"/>
    <p:sldId id="342" r:id="rId32"/>
    <p:sldId id="363" r:id="rId33"/>
    <p:sldId id="589" r:id="rId34"/>
    <p:sldId id="590" r:id="rId35"/>
    <p:sldId id="588" r:id="rId36"/>
    <p:sldId id="513" r:id="rId37"/>
    <p:sldId id="376" r:id="rId38"/>
    <p:sldId id="364" r:id="rId39"/>
    <p:sldId id="365" r:id="rId40"/>
    <p:sldId id="591" r:id="rId4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bw" scaleToFitPaper="1"/>
  <p:clrMru>
    <a:srgbClr val="00FF00"/>
    <a:srgbClr val="3F80C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6299" autoAdjust="0"/>
    <p:restoredTop sz="80216" autoAdjust="0"/>
  </p:normalViewPr>
  <p:slideViewPr>
    <p:cSldViewPr snapToGrid="0" snapToObjects="1">
      <p:cViewPr>
        <p:scale>
          <a:sx n="75" d="100"/>
          <a:sy n="75" d="100"/>
        </p:scale>
        <p:origin x="-128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6A9B2-206D-BB48-9120-FFA4EE7682F3}" type="datetimeFigureOut">
              <a:rPr lang="fr-FR"/>
              <a:pPr/>
              <a:t>10/31/14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77136-E08B-7B41-A053-DE9033A25116}" type="slidenum">
              <a:rPr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487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97C5C-2B3C-D542-A9BD-B938EC33ECF5}" type="datetimeFigureOut">
              <a:rPr lang="fr-FR"/>
              <a:pPr/>
              <a:t>10/31/14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E551C-22C6-D647-9212-DD000FEBB753}" type="slidenum">
              <a:rPr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5692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of Self-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patterns in smart cities.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---------------------------------------------------------------------------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Spreading:    - Free parking.     - Emergency Evacuation of the city.     - An accident.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–Aggregation:    -     - Car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Navegation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Average cars' speed in one road. Maximum car speed.     - Counting attendants in massive events (e.g. strikes, manifest…)    - whatever statistic about a massive event or… even the whole city.     - Average power consumption of each street.     - Average pollution of the streets.     - Point of the city with highest pollution.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Evaporation:    - Information indicating and accident or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pothole.  - Repulsion:    - Hovering Information: covering an area with the minimum number of nodes providing the information</a:t>
            </a:r>
          </a:p>
          <a:p>
            <a:pPr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Gradients:    -  Finding a friends.    - Chat.    - </a:t>
            </a:r>
          </a:p>
          <a:p>
            <a:pPr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Gossip:      - Voting best artist in a music festival.    - Voting the best day for having the next meeting.</a:t>
            </a:r>
          </a:p>
          <a:p>
            <a:pPr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Morphogenesis:    - Change of role base on the position. 3 emergency exits spread gradients, I will know my relative position based on the distance of the 3 emergency exits and my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change based on that information. It is a local choice.      - Changing traffic signals for reducing pollution peaks in the city. Cars would be deviated in order to reduce the pollution in a determine area where a peak of pollution has been detected.     </a:t>
            </a:r>
          </a:p>
          <a:p>
            <a:pPr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Flocking:    - Driving semiautonomous vehicles. Imagine 5 cars. the first one is driven by a person, and the other are automatically following the first one.    - Drones. Finding survivors, or ad-hoc links between emergency services (EPFL example)    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Quorum sensing:    - When a digital signal should change. Imagine that a road is getting overload…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collaboratelly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should be able to decide when the road is getting overload, and indicates other car to take another road. Many signal should change at the some time</a:t>
            </a:r>
          </a:p>
          <a:p>
            <a:pPr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Chemotaxis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   - Whatever routing application.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function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nu(L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given for determining the sequence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locations, among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neighbours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L, to which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input has to be spread. The set of such locations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be empty, cannot be composed of L only, but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composed of all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neighbourhood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L including L itself.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function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sigma(C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L) is given for computing the new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content, which may change within the spreading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EXAMPLES OF 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Smart Parking sensor – part of </a:t>
            </a:r>
            <a:r>
              <a:rPr lang="en-US" dirty="0" err="1" smtClean="0"/>
              <a:t>Libelium’s</a:t>
            </a:r>
            <a:r>
              <a:rPr lang="en-US" dirty="0" smtClean="0"/>
              <a:t> </a:t>
            </a:r>
            <a:r>
              <a:rPr lang="en-US" b="1" dirty="0" smtClean="0"/>
              <a:t>Smart Cities</a:t>
            </a:r>
            <a:r>
              <a:rPr lang="en-US" dirty="0" smtClean="0"/>
              <a:t> solution – is designed to be buried in parking spaces and to </a:t>
            </a:r>
            <a:r>
              <a:rPr lang="en-US" u="sng" dirty="0" smtClean="0"/>
              <a:t>detect the arrival and departure of vehicles</a:t>
            </a:r>
            <a:r>
              <a:rPr lang="en-US" dirty="0" smtClean="0"/>
              <a:t>. The Smart Parking platform will allow system integrators to offer comprehensive parking management solutions to city councils. By providing accurate information on </a:t>
            </a:r>
            <a:r>
              <a:rPr lang="en-US" u="sng" dirty="0" smtClean="0"/>
              <a:t>available parking spaces,</a:t>
            </a:r>
            <a:r>
              <a:rPr lang="en-US" dirty="0" smtClean="0"/>
              <a:t> motorists save time and fuel and cities reduce atmospheric pollution and congestion.</a:t>
            </a:r>
          </a:p>
          <a:p>
            <a:endParaRPr lang="en-US" dirty="0" smtClean="0"/>
          </a:p>
          <a:p>
            <a:r>
              <a:rPr lang="en-US" dirty="0" smtClean="0"/>
              <a:t>Other</a:t>
            </a:r>
            <a:r>
              <a:rPr lang="en-US" baseline="0" dirty="0" smtClean="0"/>
              <a:t> examples:</a:t>
            </a:r>
          </a:p>
          <a:p>
            <a:r>
              <a:rPr lang="en-US" baseline="0" dirty="0" smtClean="0"/>
              <a:t>emergency evacuation</a:t>
            </a:r>
          </a:p>
          <a:p>
            <a:r>
              <a:rPr lang="en-US" baseline="0" dirty="0" smtClean="0"/>
              <a:t>accident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does</a:t>
            </a:r>
            <a:r>
              <a:rPr lang="en-GB" baseline="0" dirty="0" smtClean="0"/>
              <a:t> it mean to aggregate? What is the purpose?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Merge=? </a:t>
            </a:r>
            <a:r>
              <a:rPr lang="en-GB" dirty="0" err="1" smtClean="0"/>
              <a:t>Combine(possibly</a:t>
            </a:r>
            <a:r>
              <a:rPr lang="en-GB" dirty="0" smtClean="0"/>
              <a:t> change</a:t>
            </a:r>
            <a:r>
              <a:rPr lang="en-GB" baseline="0" dirty="0" smtClean="0"/>
              <a:t> type)</a:t>
            </a:r>
            <a:endParaRPr lang="en-GB" dirty="0" smtClean="0"/>
          </a:p>
          <a:p>
            <a:r>
              <a:rPr lang="en-GB" dirty="0" smtClean="0"/>
              <a:t>Aggregate=? Make </a:t>
            </a:r>
            <a:r>
              <a:rPr lang="en-GB" dirty="0" err="1" smtClean="0"/>
              <a:t>tuples</a:t>
            </a:r>
            <a:endParaRPr lang="en-GB" dirty="0" smtClean="0"/>
          </a:p>
          <a:p>
            <a:r>
              <a:rPr lang="en-GB" dirty="0" smtClean="0"/>
              <a:t>Filter = subset</a:t>
            </a:r>
          </a:p>
          <a:p>
            <a:r>
              <a:rPr lang="en-GB" dirty="0" err="1" smtClean="0"/>
              <a:t>Transfor</a:t>
            </a:r>
            <a:r>
              <a:rPr lang="en-GB" baseline="0" dirty="0" smtClean="0"/>
              <a:t> = change type</a:t>
            </a:r>
            <a:endParaRPr lang="en-GB" dirty="0" smtClean="0"/>
          </a:p>
          <a:p>
            <a:endParaRPr lang="en-GB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in input (possibly a set of information)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transformed into a new set of information with smaller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cardinality then the input set through an aggregation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alpha.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rule affects the relevance value contained in 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applying the function epsilon  that can reduced (ratio or amount) de value of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Evaporation to remove the info if finished or not true, to be used in conjunction with reinforcement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Floating</a:t>
            </a:r>
            <a:r>
              <a:rPr lang="en-GB" baseline="0" dirty="0" smtClean="0"/>
              <a:t> magnets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When should we use repulsion, for what reason?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function rho is given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computing the new location of the information or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 according to the spatial distribution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neighbours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to its actual position. An example of such a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follows. Function rho depends also on the values of attributes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contained in C, for instance the concentration of particles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 location.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5AC25-4C14-154E-9105-FBD3227E5259}" type="slidenum">
              <a:rPr lang="en-GB"/>
              <a:pPr/>
              <a:t>33</a:t>
            </a:fld>
            <a:endParaRPr lang="en-GB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Self-organizing design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models for engineering self-organizing systems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an outline and repeat the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2226D-6851-1C4E-9689-93F356E62F70}" type="slidenum">
              <a:rPr lang="en-GB"/>
              <a:pPr/>
              <a:t>34</a:t>
            </a:fld>
            <a:endParaRPr lang="en-GB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MODIFY</a:t>
            </a:r>
            <a:r>
              <a:rPr lang="en-GB" baseline="0" smtClean="0"/>
              <a:t> PICTURE TO ADD – DYNAMIC GRADIENT + SPECIALIZATION AND CLUSTERING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Gossip</a:t>
            </a:r>
            <a:r>
              <a:rPr lang="en-GB" baseline="0" dirty="0" smtClean="0"/>
              <a:t> name is used for spreading without modification/aggregation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Nu:</a:t>
            </a:r>
            <a:r>
              <a:rPr lang="en-GB" baseline="0" dirty="0" smtClean="0"/>
              <a:t> list of neighbours</a:t>
            </a:r>
          </a:p>
          <a:p>
            <a:r>
              <a:rPr lang="en-GB" baseline="0" dirty="0" smtClean="0"/>
              <a:t>Alpha: aggregation function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22EE028B-62DF-824C-8E95-7CE9AF38B914}" type="slidenum">
              <a:rPr lang="en-GB">
                <a:latin typeface="Times New Roman" charset="0"/>
              </a:rPr>
              <a:pPr>
                <a:buFont typeface="Wingdings" charset="2"/>
                <a:buNone/>
              </a:pPr>
              <a:t>6</a:t>
            </a:fld>
            <a:endParaRPr lang="en-GB">
              <a:latin typeface="Times New Roman" charset="0"/>
            </a:endParaRPr>
          </a:p>
        </p:txBody>
      </p:sp>
      <p:sp>
        <p:nvSpPr>
          <p:cNvPr id="245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r>
              <a:rPr lang="es-ES_tradnl" smtClean="0">
                <a:latin typeface="Times New Roman" charset="0"/>
                <a:ea typeface="ＭＳ Ｐゴシック" charset="-128"/>
                <a:cs typeface="ＭＳ Ｐゴシック" charset="-128"/>
              </a:rPr>
              <a:t>Hovering information model that is our main model for dynamic storing data in mobile environments.</a:t>
            </a:r>
          </a:p>
          <a:p>
            <a:endParaRPr lang="es-ES_tradnl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s-ES_tradnl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s-ES_tradnl" smtClean="0">
                <a:latin typeface="Times New Roman" charset="0"/>
                <a:ea typeface="ＭＳ Ｐゴシック" charset="-128"/>
                <a:cs typeface="ＭＳ Ｐゴシック" charset="-128"/>
              </a:rPr>
              <a:t>WE make contributions…..</a:t>
            </a:r>
          </a:p>
          <a:p>
            <a:endParaRPr lang="es-ES_tradnl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22EE028B-62DF-824C-8E95-7CE9AF38B914}" type="slidenum">
              <a:rPr lang="en-GB">
                <a:latin typeface="Times New Roman" charset="0"/>
              </a:rPr>
              <a:pPr>
                <a:buFont typeface="Wingdings" charset="2"/>
                <a:buNone/>
              </a:pPr>
              <a:t>10</a:t>
            </a:fld>
            <a:endParaRPr lang="en-GB">
              <a:latin typeface="Times New Roman" charset="0"/>
            </a:endParaRPr>
          </a:p>
        </p:txBody>
      </p:sp>
      <p:sp>
        <p:nvSpPr>
          <p:cNvPr id="245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r>
              <a:rPr lang="es-ES_tradnl" smtClean="0">
                <a:latin typeface="Times New Roman" charset="0"/>
                <a:ea typeface="ＭＳ Ｐゴシック" charset="-128"/>
                <a:cs typeface="ＭＳ Ｐゴシック" charset="-128"/>
              </a:rPr>
              <a:t>Hovering information model that is our main model for dynamic storing data in mobile environments.</a:t>
            </a:r>
          </a:p>
          <a:p>
            <a:endParaRPr lang="es-ES_tradnl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s-ES_tradnl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s-ES_tradnl" smtClean="0">
                <a:latin typeface="Times New Roman" charset="0"/>
                <a:ea typeface="ＭＳ Ｐゴシック" charset="-128"/>
                <a:cs typeface="ＭＳ Ｐゴシック" charset="-128"/>
              </a:rPr>
              <a:t>WE make contributions…..</a:t>
            </a:r>
          </a:p>
          <a:p>
            <a:endParaRPr lang="es-ES_tradnl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Self-organizing design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models for engineering self-organizing systems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an outline and repeat the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MODIFY</a:t>
            </a:r>
            <a:r>
              <a:rPr lang="en-GB" baseline="0" dirty="0" smtClean="0"/>
              <a:t> PICTURE TO ADD – DYNAMIC GRADIENT + SPECIALIZATION AND CLUSTERING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the left-hand side (reagents) specifies which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tuples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involved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 rule: they will be removed as an effect of the rule execution; (ii)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righthand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 (products) specifies which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tuples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accordingly to be inserted back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specified locations: they might be new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tuples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transformation of one or more reagents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even unchanged reagents; and (iii) rate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rate, indicating the speed/frequency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L:location</a:t>
            </a:r>
            <a:r>
              <a:rPr lang="en-GB" dirty="0" smtClean="0"/>
              <a:t> C: content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Eurasian animal disease</a:t>
            </a:r>
            <a:r>
              <a:rPr lang="en-GB" baseline="0" dirty="0" smtClean="0"/>
              <a:t> spreading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51C-22C6-D647-9212-DD000FEBB75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131840" y="6237312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76092"/>
                </a:solidFill>
                <a:latin typeface="+mj-lt"/>
              </a:defRPr>
            </a:lvl1pPr>
          </a:lstStyle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979712" y="404665"/>
            <a:ext cx="71243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badi MT Condensed Extra Bold"/>
              </a:defRPr>
            </a:lvl1pPr>
          </a:lstStyle>
          <a:p>
            <a:endParaRPr lang="it-IT" sz="2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131840" y="6237312"/>
            <a:ext cx="467072" cy="365125"/>
          </a:xfrm>
          <a:prstGeom prst="rect">
            <a:avLst/>
          </a:prstGeom>
        </p:spPr>
        <p:txBody>
          <a:bodyPr/>
          <a:lstStyle/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059832" y="6237312"/>
            <a:ext cx="504056" cy="365125"/>
          </a:xfrm>
          <a:prstGeom prst="rect">
            <a:avLst/>
          </a:prstGeom>
        </p:spPr>
        <p:txBody>
          <a:bodyPr/>
          <a:lstStyle/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131840" y="6237312"/>
            <a:ext cx="467072" cy="365125"/>
          </a:xfrm>
          <a:prstGeom prst="rect">
            <a:avLst/>
          </a:prstGeom>
        </p:spPr>
        <p:txBody>
          <a:bodyPr/>
          <a:lstStyle/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131840" y="6237312"/>
            <a:ext cx="467072" cy="365125"/>
          </a:xfrm>
          <a:prstGeom prst="rect">
            <a:avLst/>
          </a:prstGeom>
        </p:spPr>
        <p:txBody>
          <a:bodyPr/>
          <a:lstStyle/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3059832" y="6237312"/>
            <a:ext cx="467072" cy="365125"/>
          </a:xfrm>
          <a:prstGeom prst="rect">
            <a:avLst/>
          </a:prstGeom>
        </p:spPr>
        <p:txBody>
          <a:bodyPr/>
          <a:lstStyle/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3059832" y="6237312"/>
            <a:ext cx="467072" cy="365125"/>
          </a:xfrm>
          <a:prstGeom prst="rect">
            <a:avLst/>
          </a:prstGeom>
        </p:spPr>
        <p:txBody>
          <a:bodyPr/>
          <a:lstStyle/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059832" y="6237312"/>
            <a:ext cx="467072" cy="365125"/>
          </a:xfrm>
          <a:prstGeom prst="rect">
            <a:avLst/>
          </a:prstGeom>
        </p:spPr>
        <p:txBody>
          <a:bodyPr/>
          <a:lstStyle/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3059832" y="6237312"/>
            <a:ext cx="467072" cy="365125"/>
          </a:xfrm>
          <a:prstGeom prst="rect">
            <a:avLst/>
          </a:prstGeom>
        </p:spPr>
        <p:txBody>
          <a:bodyPr/>
          <a:lstStyle/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3059832" y="6237312"/>
            <a:ext cx="467072" cy="365125"/>
          </a:xfrm>
          <a:prstGeom prst="rect">
            <a:avLst/>
          </a:prstGeom>
        </p:spPr>
        <p:txBody>
          <a:bodyPr/>
          <a:lstStyle/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3131840" y="6237312"/>
            <a:ext cx="467072" cy="365125"/>
          </a:xfrm>
          <a:prstGeom prst="rect">
            <a:avLst/>
          </a:prstGeom>
        </p:spPr>
        <p:txBody>
          <a:bodyPr/>
          <a:lstStyle/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7164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Title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err="1" smtClean="0"/>
              <a:t>Secondo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Quinto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237312"/>
            <a:ext cx="260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20616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Giovanna Di Marzo Serugendo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131840" y="6237312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76092"/>
                </a:solidFill>
                <a:latin typeface="+mj-lt"/>
              </a:defRPr>
            </a:lvl1pPr>
          </a:lstStyle>
          <a:p>
            <a:fld id="{9EB1329F-80F7-D341-ACAF-E7150F0134CA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+mj-lt"/>
          <a:ea typeface="+mj-ea"/>
          <a:cs typeface="Abadi MT Condensed Extra 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ovanna.Dimarzo@unige.ch" TargetMode="External"/><Relationship Id="rId4" Type="http://schemas.openxmlformats.org/officeDocument/2006/relationships/hyperlink" Target="mailto:Joseluis.Fernandez@unige.ch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hyperlink" Target="http://ergodd.zoo.ox.ac.uk/eurasia/Eurasian%20Street%20Web/Studies/animations/Sim_30_608_393_smoothed.gif" TargetMode="External"/><Relationship Id="rId5" Type="http://schemas.openxmlformats.org/officeDocument/2006/relationships/hyperlink" Target="http://www.sapere-project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lium.com/smart_parking/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hyperlink" Target="http://www.sapere-project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SIPesWIDx8&amp;feature=youtu.be" TargetMode="External"/><Relationship Id="rId4" Type="http://schemas.openxmlformats.org/officeDocument/2006/relationships/hyperlink" Target="http://www.sapere-project.eu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df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df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video" Target="file://localhost/Users/giovannadimarzoserugendo/Documents/Teaching/Toulouse2014/AmorphousShape.mov" TargetMode="Externa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df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giovannadimarzoserugendo/Documents/Presentations/COINFMay2012/4.m4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giovannadimarzoserugendo/Documents/Teaching/SASOTutorial2013/Slides/ReachingAgreement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www.sapere-project.e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www.sapere-project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giovannadimarzoserugendo/Documents/Presentations/COINFMay2012/4.m4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1894417"/>
            <a:ext cx="8458200" cy="1991783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3600" dirty="0" smtClean="0"/>
              <a:t>Self-</a:t>
            </a:r>
            <a:r>
              <a:rPr lang="en-US" sz="3600" dirty="0" err="1" smtClean="0"/>
              <a:t>Organising</a:t>
            </a:r>
            <a:r>
              <a:rPr lang="en-US" sz="3600" dirty="0" smtClean="0"/>
              <a:t> Design Patterns</a:t>
            </a:r>
            <a:br>
              <a:rPr lang="en-US" sz="3600" dirty="0" smtClean="0"/>
            </a:br>
            <a:endParaRPr lang="en-GB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01000" cy="17526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it-IT" sz="2857" dirty="0" smtClean="0"/>
              <a:t>Giovanna Di Marzo Serugendo</a:t>
            </a:r>
          </a:p>
          <a:p>
            <a:pPr>
              <a:spcAft>
                <a:spcPts val="600"/>
              </a:spcAft>
            </a:pPr>
            <a:r>
              <a:rPr lang="it-IT" dirty="0" err="1" smtClean="0"/>
              <a:t>Jose-Luis</a:t>
            </a:r>
            <a:r>
              <a:rPr lang="it-IT" dirty="0" smtClean="0"/>
              <a:t> </a:t>
            </a:r>
            <a:r>
              <a:rPr lang="it-IT" dirty="0" err="1" smtClean="0"/>
              <a:t>Fernandez-Marquez</a:t>
            </a:r>
            <a:endParaRPr lang="it-IT" dirty="0" smtClean="0"/>
          </a:p>
          <a:p>
            <a:pPr>
              <a:spcAft>
                <a:spcPts val="600"/>
              </a:spcAft>
            </a:pPr>
            <a:r>
              <a:rPr lang="it-IT" sz="2286" dirty="0" err="1" smtClean="0"/>
              <a:t>University</a:t>
            </a:r>
            <a:r>
              <a:rPr lang="it-IT" sz="2286" dirty="0" smtClean="0"/>
              <a:t> </a:t>
            </a:r>
            <a:r>
              <a:rPr lang="it-IT" sz="2286" dirty="0" err="1" smtClean="0"/>
              <a:t>of</a:t>
            </a:r>
            <a:r>
              <a:rPr lang="it-IT" sz="2286" dirty="0" smtClean="0"/>
              <a:t> Geneva</a:t>
            </a:r>
          </a:p>
          <a:p>
            <a:pPr>
              <a:spcAft>
                <a:spcPts val="600"/>
              </a:spcAft>
            </a:pPr>
            <a:endParaRPr lang="it-IT" sz="2286" dirty="0" smtClean="0"/>
          </a:p>
          <a:p>
            <a:r>
              <a:rPr lang="it-IT" sz="1600" dirty="0" smtClean="0">
                <a:hlinkClick r:id="rId3"/>
              </a:rPr>
              <a:t>Giovanna.Dimarzo@unige.ch</a:t>
            </a:r>
            <a:endParaRPr lang="it-IT" sz="1600" dirty="0" smtClean="0"/>
          </a:p>
          <a:p>
            <a:r>
              <a:rPr lang="it-IT" sz="1600" dirty="0" smtClean="0">
                <a:hlinkClick r:id="rId4"/>
              </a:rPr>
              <a:t>Joseluis.Fernandez@unige.ch</a:t>
            </a:r>
            <a:endParaRPr lang="it-IT" sz="1600" dirty="0" smtClean="0"/>
          </a:p>
          <a:p>
            <a:endParaRPr lang="it-IT" sz="1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/>
              <a:pPr/>
              <a:t>1</a:t>
            </a:fld>
            <a:endParaRPr lang="it-IT"/>
          </a:p>
        </p:txBody>
      </p:sp>
      <p:pic>
        <p:nvPicPr>
          <p:cNvPr id="8" name="Picture 8" descr="logoISS_BKGD_v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9513" y="4252913"/>
            <a:ext cx="243840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13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254240" y="456528"/>
            <a:ext cx="6399360" cy="1036909"/>
          </a:xfrm>
        </p:spPr>
        <p:txBody>
          <a:bodyPr lIns="83598" tIns="41799" rIns="83598" bIns="41799"/>
          <a:lstStyle/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dirty="0" smtClean="0"/>
              <a:t>Motivation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147200" y="1728181"/>
            <a:ext cx="3525120" cy="2972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s-ES_tradnl" sz="1600" dirty="0">
              <a:ea typeface="msmincho" charset="0"/>
              <a:cs typeface="msmincho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lIns="82945" tIns="41473" rIns="82945" bIns="41473"/>
          <a:lstStyle/>
          <a:p>
            <a:pPr>
              <a:defRPr/>
            </a:pPr>
            <a:fld id="{44C83C22-887D-964F-ACDD-878D05B8DE4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23557" name="Marcador de contenido 8"/>
          <p:cNvSpPr>
            <a:spLocks noGrp="1"/>
          </p:cNvSpPr>
          <p:nvPr>
            <p:ph idx="1"/>
          </p:nvPr>
        </p:nvSpPr>
        <p:spPr>
          <a:xfrm>
            <a:off x="770400" y="1620171"/>
            <a:ext cx="7603200" cy="3980529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200"/>
              </a:spcAft>
            </a:pPr>
            <a:r>
              <a:rPr lang="en-GB" sz="9600" dirty="0" smtClean="0">
                <a:solidFill>
                  <a:srgbClr val="FF0000"/>
                </a:solidFill>
                <a:latin typeface="Arial" charset="0"/>
              </a:rPr>
              <a:t>Engineering </a:t>
            </a:r>
            <a:r>
              <a:rPr lang="en-GB" sz="9600" dirty="0" smtClean="0">
                <a:latin typeface="Arial" charset="0"/>
              </a:rPr>
              <a:t>self-organising applications and services in pervasive system, such that:</a:t>
            </a:r>
          </a:p>
          <a:p>
            <a:pPr lvl="1">
              <a:spcAft>
                <a:spcPts val="1200"/>
              </a:spcAft>
            </a:pPr>
            <a:r>
              <a:rPr lang="en-GB" sz="8000" dirty="0" smtClean="0">
                <a:latin typeface="Arial" charset="0"/>
              </a:rPr>
              <a:t>(Re-)use of code, easing the design and implementation of bio-inspired applications.</a:t>
            </a:r>
          </a:p>
          <a:p>
            <a:pPr lvl="1">
              <a:spcAft>
                <a:spcPts val="600"/>
              </a:spcAft>
            </a:pPr>
            <a:r>
              <a:rPr lang="en-GB" sz="8000" dirty="0" smtClean="0">
                <a:solidFill>
                  <a:srgbClr val="FF0000"/>
                </a:solidFill>
                <a:latin typeface="Arial" charset="0"/>
              </a:rPr>
              <a:t>Set of bio-inspired mechanisms provided as low-level services</a:t>
            </a:r>
          </a:p>
          <a:p>
            <a:pPr lvl="2">
              <a:spcAft>
                <a:spcPts val="600"/>
              </a:spcAft>
            </a:pPr>
            <a:r>
              <a:rPr lang="en-GB" sz="7200" dirty="0" smtClean="0">
                <a:solidFill>
                  <a:srgbClr val="FF0000"/>
                </a:solidFill>
                <a:latin typeface="Arial" charset="0"/>
              </a:rPr>
              <a:t>Creation of spatial structures through dedicated services</a:t>
            </a:r>
          </a:p>
          <a:p>
            <a:pPr lvl="2">
              <a:spcAft>
                <a:spcPts val="600"/>
              </a:spcAft>
            </a:pPr>
            <a:r>
              <a:rPr lang="en-GB" sz="7200" dirty="0" smtClean="0">
                <a:solidFill>
                  <a:srgbClr val="FF0000"/>
                </a:solidFill>
                <a:latin typeface="Arial" charset="0"/>
              </a:rPr>
              <a:t>Used as a basis to build applications or high level services. </a:t>
            </a:r>
          </a:p>
          <a:p>
            <a:pPr lvl="1">
              <a:spcAft>
                <a:spcPts val="600"/>
              </a:spcAft>
            </a:pPr>
            <a:r>
              <a:rPr lang="en-GB" sz="8000" dirty="0" smtClean="0">
                <a:latin typeface="Arial" charset="0"/>
              </a:rPr>
              <a:t>Low-level services are requested on demand by applications or high level services</a:t>
            </a:r>
          </a:p>
          <a:p>
            <a:pPr lvl="1">
              <a:spcAft>
                <a:spcPts val="600"/>
              </a:spcAft>
            </a:pPr>
            <a:r>
              <a:rPr lang="en-GB" sz="8000" dirty="0" smtClean="0">
                <a:latin typeface="Arial" charset="0"/>
              </a:rPr>
              <a:t>Low-level services are embedded in a middleware</a:t>
            </a:r>
          </a:p>
          <a:p>
            <a:pPr lvl="1">
              <a:spcAft>
                <a:spcPts val="600"/>
              </a:spcAft>
              <a:buNone/>
            </a:pPr>
            <a:endParaRPr lang="en-GB" sz="8000" dirty="0" smtClean="0">
              <a:latin typeface="Arial" charset="0"/>
            </a:endParaRPr>
          </a:p>
          <a:p>
            <a:pPr>
              <a:spcAft>
                <a:spcPts val="600"/>
              </a:spcAft>
              <a:buNone/>
            </a:pPr>
            <a:r>
              <a:rPr lang="en-GB" sz="6400" dirty="0" smtClean="0"/>
              <a:t>[FMADMSC11, FMADMS+11, FMDMSM+12] </a:t>
            </a:r>
          </a:p>
          <a:p>
            <a:pPr lvl="1">
              <a:spcAft>
                <a:spcPts val="600"/>
              </a:spcAft>
            </a:pPr>
            <a:endParaRPr lang="en-GB" sz="8000" dirty="0" smtClean="0">
              <a:latin typeface="Arial" charset="0"/>
            </a:endParaRPr>
          </a:p>
          <a:p>
            <a:pPr lvl="1"/>
            <a:endParaRPr lang="en-GB" sz="1800" dirty="0" smtClean="0">
              <a:latin typeface="Arial" charset="0"/>
            </a:endParaRPr>
          </a:p>
          <a:p>
            <a:endParaRPr lang="en-GB" sz="2200" dirty="0" smtClean="0">
              <a:latin typeface="Arial" charset="0"/>
            </a:endParaRP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it-IT" dirty="0" smtClean="0"/>
              <a:t>SASO 2013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Motivation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863" y="1717675"/>
            <a:ext cx="8128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Engineering</a:t>
            </a:r>
            <a:r>
              <a:rPr lang="en-GB" sz="2800" dirty="0" smtClean="0"/>
              <a:t> of complex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Software Agents / Applications (autonomous entities)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/>
              <a:t>Self-* Mechanisms </a:t>
            </a:r>
            <a:r>
              <a:rPr lang="en-GB" sz="2400" dirty="0" smtClean="0"/>
              <a:t>/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Middleware infrastructures</a:t>
            </a:r>
            <a:endParaRPr lang="en-GB" sz="1800" dirty="0" smtClean="0"/>
          </a:p>
          <a:p>
            <a:endParaRPr lang="en-GB" sz="2800" dirty="0" smtClean="0"/>
          </a:p>
          <a:p>
            <a:r>
              <a:rPr lang="en-GB" sz="2800" dirty="0" smtClean="0"/>
              <a:t>Self-* mechanisms (bio-inspired)</a:t>
            </a:r>
          </a:p>
          <a:p>
            <a:pPr lvl="1"/>
            <a:r>
              <a:rPr lang="en-GB" sz="2400" dirty="0" smtClean="0"/>
              <a:t>Expressed under the form of </a:t>
            </a:r>
            <a:r>
              <a:rPr lang="en-GB" sz="2400" b="1" dirty="0" smtClean="0"/>
              <a:t>design patterns</a:t>
            </a:r>
          </a:p>
          <a:p>
            <a:pPr lvl="1"/>
            <a:r>
              <a:rPr lang="en-GB" sz="2400" dirty="0" smtClean="0"/>
              <a:t>Composition / inter-relations and boundaries among mechanisms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EASE, 27/04/2011</a:t>
            </a:r>
            <a:endParaRPr lang="en-GB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EFF350-BB09-2848-A5BB-EB0D56CD175A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it-IT" dirty="0" smtClean="0"/>
              <a:t>SASO 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90" y="1417638"/>
            <a:ext cx="886581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Inspiration / Motivation</a:t>
            </a:r>
          </a:p>
          <a:p>
            <a:endParaRPr lang="en-GB" b="1" dirty="0" smtClean="0"/>
          </a:p>
          <a:p>
            <a:r>
              <a:rPr lang="en-GB" b="1" dirty="0" smtClean="0"/>
              <a:t>Self-organising Mechanisms as Design Patterns</a:t>
            </a:r>
          </a:p>
          <a:p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SAPERE / Separation of Concerns </a:t>
            </a:r>
          </a:p>
          <a:p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Case study: Crowd Steering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915331" y="2461381"/>
            <a:ext cx="7164288" cy="1143000"/>
          </a:xfrm>
        </p:spPr>
        <p:txBody>
          <a:bodyPr/>
          <a:lstStyle/>
          <a:p>
            <a:r>
              <a:rPr lang="en-GB" dirty="0" smtClean="0"/>
              <a:t>Self-organising mechanisms</a:t>
            </a:r>
            <a:br>
              <a:rPr lang="en-GB" dirty="0" smtClean="0"/>
            </a:br>
            <a:r>
              <a:rPr lang="en-GB" dirty="0" smtClean="0"/>
              <a:t>expressed as design patterns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9-10 at 2.26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04" y="1600200"/>
            <a:ext cx="8508696" cy="349523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Self-Organising</a:t>
            </a:r>
            <a:r>
              <a:rPr lang="it-IT" dirty="0" smtClean="0"/>
              <a:t> Design </a:t>
            </a:r>
            <a:r>
              <a:rPr lang="it-IT" dirty="0" err="1" smtClean="0"/>
              <a:t>Patterns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/>
              <a:pPr/>
              <a:t>14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1032934" y="3998386"/>
            <a:ext cx="6891866" cy="5715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  <p:pic>
        <p:nvPicPr>
          <p:cNvPr id="11" name="Picture 10" descr="Screen shot 2013-09-10 at 2.28.0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34" y="4617152"/>
            <a:ext cx="7459133" cy="78724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79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Patterns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753" dirty="0" smtClean="0"/>
              <a:t>Design Patterns’ Catalogue</a:t>
            </a:r>
          </a:p>
          <a:p>
            <a:pPr lvl="1"/>
            <a:r>
              <a:rPr lang="en-GB" sz="2595" dirty="0" smtClean="0"/>
              <a:t>Self-organising mechanisms recurrent and frequently involved in more complex mechanisms </a:t>
            </a:r>
          </a:p>
          <a:p>
            <a:pPr lvl="1"/>
            <a:r>
              <a:rPr lang="en-GB" sz="2595" dirty="0" smtClean="0"/>
              <a:t>Identification of:</a:t>
            </a:r>
          </a:p>
          <a:p>
            <a:pPr lvl="2"/>
            <a:r>
              <a:rPr lang="en-GB" sz="2162" dirty="0" smtClean="0"/>
              <a:t>Inter-relations between mechanisms</a:t>
            </a:r>
          </a:p>
          <a:p>
            <a:pPr lvl="2"/>
            <a:r>
              <a:rPr lang="en-GB" sz="2162" dirty="0" smtClean="0"/>
              <a:t>Boundaries of each mechanism</a:t>
            </a:r>
          </a:p>
          <a:p>
            <a:pPr lvl="1">
              <a:spcAft>
                <a:spcPts val="600"/>
              </a:spcAft>
            </a:pPr>
            <a:r>
              <a:rPr lang="en-GB" sz="2595" dirty="0" smtClean="0"/>
              <a:t>Classification into three levels</a:t>
            </a:r>
          </a:p>
          <a:p>
            <a:pPr lvl="1">
              <a:spcAft>
                <a:spcPts val="600"/>
              </a:spcAft>
            </a:pPr>
            <a:endParaRPr lang="en-GB" sz="2595" dirty="0" smtClean="0"/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[FMDMSM+12] </a:t>
            </a:r>
            <a:endParaRPr lang="en-GB" sz="1800" dirty="0" smtClean="0"/>
          </a:p>
          <a:p>
            <a:pPr lvl="1">
              <a:spcAft>
                <a:spcPts val="600"/>
              </a:spcAft>
            </a:pPr>
            <a:endParaRPr lang="en-GB" sz="1600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11-12 at 5.00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2154138"/>
            <a:ext cx="6002288" cy="54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Self-Organising Design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buClrTx/>
              <a:defRPr/>
            </a:pPr>
            <a:r>
              <a:rPr lang="fr-CH" sz="2000" dirty="0" smtClean="0"/>
              <a:t>Description</a:t>
            </a:r>
          </a:p>
          <a:p>
            <a:pPr lvl="1" defTabSz="457200">
              <a:spcAft>
                <a:spcPts val="600"/>
              </a:spcAft>
              <a:buClrTx/>
              <a:defRPr/>
            </a:pPr>
            <a:r>
              <a:rPr lang="fr-CH" sz="1800" dirty="0" smtClean="0"/>
              <a:t>Abstract Transition Rule</a:t>
            </a:r>
          </a:p>
          <a:p>
            <a:pPr lvl="1" defTabSz="457200">
              <a:buClrTx/>
              <a:buNone/>
              <a:defRPr/>
            </a:pPr>
            <a:endParaRPr lang="fr-CH" sz="1800" dirty="0" smtClean="0"/>
          </a:p>
          <a:p>
            <a:pPr lvl="1" defTabSz="457200">
              <a:spcAft>
                <a:spcPts val="600"/>
              </a:spcAft>
              <a:buClrTx/>
              <a:defRPr/>
            </a:pPr>
            <a:r>
              <a:rPr lang="fr-CH" sz="1800" dirty="0" smtClean="0"/>
              <a:t>Sequence Diagram, Implementation details, Explanations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9" name="Content Placeholder 6" descr="Screen shot 2011-11-12 at 4.59.33 PM.png"/>
          <p:cNvPicPr>
            <a:picLocks noChangeAspect="1"/>
          </p:cNvPicPr>
          <p:nvPr/>
        </p:nvPicPr>
        <p:blipFill>
          <a:blip r:embed="rId4"/>
          <a:srcRect l="-1298" r="-1298"/>
          <a:stretch>
            <a:fillRect/>
          </a:stretch>
        </p:blipFill>
        <p:spPr>
          <a:xfrm>
            <a:off x="776777" y="3086101"/>
            <a:ext cx="5729877" cy="315121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>
            <a:off x="6629400" y="3568700"/>
            <a:ext cx="914400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629400" y="3873500"/>
            <a:ext cx="914400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591300" y="4826000"/>
            <a:ext cx="914400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616700" y="5575300"/>
            <a:ext cx="914400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2" name="Picture 11" descr="Sim_30_608_393_smooth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308100"/>
            <a:ext cx="7620000" cy="4927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2600" y="5930900"/>
            <a:ext cx="849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hlinkClick r:id="rId4"/>
              </a:rPr>
              <a:t>http://ergodd.zoo.ox.ac.uk/eurasia/Eurasian%20Street%20Web/Studies/animations/Sim_30_608_393_smoothed.gif</a:t>
            </a:r>
            <a:endParaRPr lang="en-US" sz="1400" dirty="0" smtClean="0"/>
          </a:p>
          <a:p>
            <a:endParaRPr lang="en-GB" sz="1400" dirty="0" smtClean="0"/>
          </a:p>
          <a:p>
            <a:endParaRPr lang="en-GB" sz="1400" dirty="0" smtClean="0">
              <a:hlinkClick r:id="rId5"/>
            </a:endParaRP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32" y="1600200"/>
            <a:ext cx="8586068" cy="4525963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Problem: </a:t>
            </a:r>
          </a:p>
          <a:p>
            <a:pPr lvl="1"/>
            <a:r>
              <a:rPr lang="en-US" sz="1800" dirty="0" smtClean="0"/>
              <a:t>in systems, where agents perform only local interactions, agents’ reasoning suffers from </a:t>
            </a:r>
            <a:r>
              <a:rPr lang="en-US" sz="1800" dirty="0" smtClean="0">
                <a:solidFill>
                  <a:srgbClr val="FF0000"/>
                </a:solidFill>
              </a:rPr>
              <a:t>the lack of knowledge about the global system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Solution: 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 smtClean="0">
                <a:solidFill>
                  <a:srgbClr val="FF0000"/>
                </a:solidFill>
              </a:rPr>
              <a:t>copy</a:t>
            </a:r>
            <a:r>
              <a:rPr lang="en-US" sz="1800" dirty="0" smtClean="0"/>
              <a:t> of the information (received or held by an agent) is </a:t>
            </a:r>
            <a:r>
              <a:rPr lang="en-US" sz="1800" dirty="0" smtClean="0">
                <a:solidFill>
                  <a:srgbClr val="FF0000"/>
                </a:solidFill>
              </a:rPr>
              <a:t>sent to </a:t>
            </a:r>
            <a:r>
              <a:rPr lang="en-US" sz="1800" dirty="0" err="1" smtClean="0">
                <a:solidFill>
                  <a:srgbClr val="FF0000"/>
                </a:solidFill>
              </a:rPr>
              <a:t>neighbour</a:t>
            </a:r>
            <a:r>
              <a:rPr lang="en-US" sz="1800" dirty="0" err="1" smtClean="0"/>
              <a:t>s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FF0000"/>
                </a:solidFill>
              </a:rPr>
              <a:t>propagated over the network from one node to another</a:t>
            </a:r>
            <a:r>
              <a:rPr lang="en-US" sz="1800" dirty="0" smtClean="0"/>
              <a:t>. Information spreads progressively over the system and reduces the lack of knowledge of the agents while keeping the constraint of the local interaction.</a:t>
            </a:r>
            <a:endParaRPr lang="en-GB" sz="4400" dirty="0" smtClean="0"/>
          </a:p>
          <a:p>
            <a:r>
              <a:rPr lang="en-GB" sz="2000" dirty="0" smtClean="0"/>
              <a:t>Entities – Dynamics – Environment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Usage</a:t>
            </a:r>
          </a:p>
          <a:p>
            <a:pPr lvl="1"/>
            <a:r>
              <a:rPr lang="en-GB" sz="1800" dirty="0" smtClean="0"/>
              <a:t>Information dissemination</a:t>
            </a:r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 lvl="1"/>
            <a:endParaRPr lang="en-GB" sz="1800" dirty="0" smtClean="0"/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5" name="Picture 14" descr="Screen shot 2012-06-08 at 11.42.5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" y="4565650"/>
            <a:ext cx="7226300" cy="876300"/>
          </a:xfrm>
          <a:prstGeom prst="rect">
            <a:avLst/>
          </a:prstGeom>
        </p:spPr>
      </p:pic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preadingF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015893"/>
            <a:ext cx="3424229" cy="3305407"/>
          </a:xfrm>
          <a:prstGeom prst="rect">
            <a:avLst/>
          </a:prstGeom>
        </p:spPr>
      </p:pic>
      <p:pic>
        <p:nvPicPr>
          <p:cNvPr id="14" name="Picture 13" descr="SpreadingInteracti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2249785"/>
            <a:ext cx="2671559" cy="2866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32" y="1600200"/>
            <a:ext cx="8586068" cy="4525963"/>
          </a:xfrm>
        </p:spPr>
        <p:txBody>
          <a:bodyPr>
            <a:normAutofit/>
          </a:bodyPr>
          <a:lstStyle/>
          <a:p>
            <a:r>
              <a:rPr lang="en-GB" sz="2130" dirty="0" smtClean="0"/>
              <a:t>Implementation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9" name="Picture 8" descr="SpreadingInteracti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706" y="2353660"/>
            <a:ext cx="2416894" cy="2762165"/>
          </a:xfrm>
          <a:prstGeom prst="rect">
            <a:avLst/>
          </a:prstGeom>
        </p:spPr>
      </p:pic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90" y="1417638"/>
            <a:ext cx="886581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b="1" dirty="0" smtClean="0"/>
              <a:t>Inspiration / Motivation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Self-organising Mechanisms as Design Patterns</a:t>
            </a:r>
          </a:p>
          <a:p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SAPERE / Separation of Concerns </a:t>
            </a:r>
          </a:p>
          <a:p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Case study: Crowd Steering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Parking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6949"/>
            <a:ext cx="8229600" cy="47085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 algn="ctr">
              <a:buNone/>
            </a:pPr>
            <a:r>
              <a:rPr lang="en-US" dirty="0" smtClean="0">
                <a:hlinkClick r:id="rId3"/>
              </a:rPr>
              <a:t>http://www.libelium.com/smart_parking/</a:t>
            </a: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1314450"/>
            <a:ext cx="63500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Aggregation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988" y="1417638"/>
            <a:ext cx="8229600" cy="4525963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/>
              <a:pPr/>
              <a:t>21</a:t>
            </a:fld>
            <a:endParaRPr lang="it-IT"/>
          </a:p>
        </p:txBody>
      </p:sp>
      <p:pic>
        <p:nvPicPr>
          <p:cNvPr id="9" name="Picture 8" descr="Screen shot 2012-06-10 at 9.55.3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108" y="3914322"/>
            <a:ext cx="3114670" cy="1535401"/>
          </a:xfrm>
          <a:prstGeom prst="rect">
            <a:avLst/>
          </a:prstGeom>
        </p:spPr>
      </p:pic>
      <p:pic>
        <p:nvPicPr>
          <p:cNvPr id="10" name="Picture 9" descr="agg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36" y="3914322"/>
            <a:ext cx="1596152" cy="2029279"/>
          </a:xfrm>
          <a:prstGeom prst="rect">
            <a:avLst/>
          </a:prstGeom>
        </p:spPr>
      </p:pic>
      <p:pic>
        <p:nvPicPr>
          <p:cNvPr id="12" name="Picture 11" descr="agg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0" y="3246438"/>
            <a:ext cx="2239108" cy="2425700"/>
          </a:xfrm>
          <a:prstGeom prst="rect">
            <a:avLst/>
          </a:prstGeom>
        </p:spPr>
      </p:pic>
      <p:pic>
        <p:nvPicPr>
          <p:cNvPr id="13" name="Picture 12" descr="agg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00" y="1430338"/>
            <a:ext cx="2806700" cy="2102316"/>
          </a:xfrm>
          <a:prstGeom prst="rect">
            <a:avLst/>
          </a:prstGeom>
        </p:spPr>
      </p:pic>
      <p:pic>
        <p:nvPicPr>
          <p:cNvPr id="14" name="Picture 13" descr="aggr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758" y="1181100"/>
            <a:ext cx="2065338" cy="2065338"/>
          </a:xfrm>
          <a:prstGeom prst="rect">
            <a:avLst/>
          </a:prstGeom>
        </p:spPr>
      </p:pic>
      <p:sp>
        <p:nvSpPr>
          <p:cNvPr id="1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79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32" y="1600200"/>
            <a:ext cx="8586068" cy="4525963"/>
          </a:xfrm>
        </p:spPr>
        <p:txBody>
          <a:bodyPr>
            <a:normAutofit/>
          </a:bodyPr>
          <a:lstStyle/>
          <a:p>
            <a:r>
              <a:rPr lang="en-GB" sz="2130" dirty="0" smtClean="0"/>
              <a:t>Problem: </a:t>
            </a:r>
          </a:p>
          <a:p>
            <a:pPr lvl="1"/>
            <a:r>
              <a:rPr lang="en-US" sz="1714" dirty="0" smtClean="0">
                <a:solidFill>
                  <a:srgbClr val="FF0000"/>
                </a:solidFill>
              </a:rPr>
              <a:t>Excess of information </a:t>
            </a:r>
            <a:r>
              <a:rPr lang="en-US" sz="1714" dirty="0" smtClean="0"/>
              <a:t>produces overloads. Information must be distributively processed in order to reduce the amount of information and to obtain meaningful information.</a:t>
            </a:r>
            <a:endParaRPr lang="en-GB" sz="1714" dirty="0" smtClean="0"/>
          </a:p>
          <a:p>
            <a:r>
              <a:rPr lang="en-GB" sz="2130" dirty="0" smtClean="0"/>
              <a:t>Solution</a:t>
            </a:r>
          </a:p>
          <a:p>
            <a:pPr lvl="1"/>
            <a:r>
              <a:rPr lang="en-US" sz="1714" dirty="0" smtClean="0"/>
              <a:t>Aggregation consists in </a:t>
            </a:r>
            <a:r>
              <a:rPr lang="en-US" sz="1714" dirty="0" smtClean="0">
                <a:solidFill>
                  <a:srgbClr val="FF0000"/>
                </a:solidFill>
              </a:rPr>
              <a:t>locally applying a fusion operator </a:t>
            </a:r>
            <a:r>
              <a:rPr lang="en-US" sz="1714" dirty="0" smtClean="0"/>
              <a:t>to synthesise macro information (filtering, merging, aggregating, or transforming)</a:t>
            </a:r>
            <a:endParaRPr lang="en-GB" sz="1714" dirty="0" smtClean="0"/>
          </a:p>
          <a:p>
            <a:r>
              <a:rPr lang="en-GB" sz="2130" dirty="0" smtClean="0"/>
              <a:t>Entities – Dynamics – Environment</a:t>
            </a:r>
          </a:p>
          <a:p>
            <a:endParaRPr lang="en-GB" sz="2130" dirty="0" smtClean="0"/>
          </a:p>
          <a:p>
            <a:endParaRPr lang="en-GB" sz="2130" dirty="0" smtClean="0"/>
          </a:p>
          <a:p>
            <a:endParaRPr lang="en-GB" sz="2130" dirty="0" smtClean="0"/>
          </a:p>
          <a:p>
            <a:r>
              <a:rPr lang="en-GB" sz="2130" dirty="0" smtClean="0"/>
              <a:t>Usage</a:t>
            </a:r>
          </a:p>
          <a:p>
            <a:pPr lvl="1"/>
            <a:r>
              <a:rPr lang="en-GB" sz="1730" dirty="0" smtClean="0"/>
              <a:t>Aggregation of pheromones, fusion of information, context-awareness</a:t>
            </a:r>
          </a:p>
          <a:p>
            <a:pPr lvl="1"/>
            <a:endParaRPr lang="en-GB" sz="1730" dirty="0" smtClean="0"/>
          </a:p>
          <a:p>
            <a:pPr lvl="1">
              <a:buNone/>
            </a:pPr>
            <a:endParaRPr lang="en-GB" sz="1730" dirty="0" smtClean="0"/>
          </a:p>
          <a:p>
            <a:pPr lvl="1"/>
            <a:endParaRPr lang="en-GB" sz="173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7" name="Picture 6" descr="Screen shot 2011-11-12 at 5.01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91" y="4241800"/>
            <a:ext cx="7612209" cy="962354"/>
          </a:xfrm>
          <a:prstGeom prst="rect">
            <a:avLst/>
          </a:prstGeom>
        </p:spPr>
      </p:pic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ggregationF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52" y="2108200"/>
            <a:ext cx="1610779" cy="3700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32" y="1600200"/>
            <a:ext cx="8586068" cy="4525963"/>
          </a:xfrm>
        </p:spPr>
        <p:txBody>
          <a:bodyPr>
            <a:normAutofit/>
          </a:bodyPr>
          <a:lstStyle/>
          <a:p>
            <a:r>
              <a:rPr lang="fr-CH" sz="2130" dirty="0" smtClean="0"/>
              <a:t>Implementation</a:t>
            </a:r>
            <a:endParaRPr lang="en-GB" sz="2130" dirty="0" smtClean="0"/>
          </a:p>
          <a:p>
            <a:pPr lvl="1"/>
            <a:endParaRPr lang="en-GB" sz="1730" dirty="0" smtClean="0"/>
          </a:p>
          <a:p>
            <a:pPr lvl="1">
              <a:buNone/>
            </a:pPr>
            <a:endParaRPr lang="en-GB" sz="1730" dirty="0" smtClean="0"/>
          </a:p>
          <a:p>
            <a:pPr lvl="1"/>
            <a:endParaRPr lang="en-GB" sz="173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9" name="Picture 8" descr="AggregationInterac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23368" y="2158999"/>
            <a:ext cx="2963232" cy="3531689"/>
          </a:xfrm>
          <a:prstGeom prst="rect">
            <a:avLst/>
          </a:prstGeom>
        </p:spPr>
      </p:pic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Measure Average Pollution / Highest Pollution Point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29600" cy="410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 density of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12" y="1417638"/>
            <a:ext cx="7023260" cy="467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va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19200"/>
            <a:ext cx="2470941" cy="371316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Evaporation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/>
              <a:pPr/>
              <a:t>26</a:t>
            </a:fld>
            <a:endParaRPr lang="it-IT"/>
          </a:p>
        </p:txBody>
      </p:sp>
      <p:pic>
        <p:nvPicPr>
          <p:cNvPr id="9" name="Picture 8" descr="eva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1219200"/>
            <a:ext cx="3289300" cy="2463800"/>
          </a:xfrm>
          <a:prstGeom prst="rect">
            <a:avLst/>
          </a:prstGeom>
        </p:spPr>
      </p:pic>
      <p:pic>
        <p:nvPicPr>
          <p:cNvPr id="10" name="Picture 9" descr="eva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7170"/>
            <a:ext cx="9144000" cy="3680460"/>
          </a:xfrm>
          <a:prstGeom prst="rect">
            <a:avLst/>
          </a:prstGeom>
        </p:spPr>
      </p:pic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79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Evaporation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32" y="1600200"/>
            <a:ext cx="858606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130" dirty="0" smtClean="0"/>
              <a:t>Problem: 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Outdated information </a:t>
            </a:r>
            <a:r>
              <a:rPr lang="en-US" sz="1700" dirty="0" smtClean="0"/>
              <a:t>cannot be detected and it </a:t>
            </a:r>
            <a:r>
              <a:rPr lang="en-US" sz="1700" dirty="0" smtClean="0">
                <a:solidFill>
                  <a:srgbClr val="FF0000"/>
                </a:solidFill>
              </a:rPr>
              <a:t>needs to be removed</a:t>
            </a:r>
            <a:r>
              <a:rPr lang="en-US" sz="1700" dirty="0" smtClean="0"/>
              <a:t>, or its detection involves a cost that needs to be avoided. Agent decisions rely on the freshness of the information presented in the system, enabling correct responses to dynamic environments</a:t>
            </a:r>
            <a:r>
              <a:rPr lang="en-US" dirty="0" smtClean="0"/>
              <a:t>.</a:t>
            </a:r>
          </a:p>
          <a:p>
            <a:r>
              <a:rPr lang="en-US" sz="2130" dirty="0" smtClean="0"/>
              <a:t> </a:t>
            </a:r>
            <a:r>
              <a:rPr lang="en-GB" sz="2130" dirty="0" smtClean="0"/>
              <a:t>Solution</a:t>
            </a:r>
          </a:p>
          <a:p>
            <a:pPr lvl="1"/>
            <a:r>
              <a:rPr lang="en-US" sz="1700" dirty="0" smtClean="0"/>
              <a:t>Evaporation is a mechanism that </a:t>
            </a:r>
            <a:r>
              <a:rPr lang="en-US" sz="1700" dirty="0" smtClean="0">
                <a:solidFill>
                  <a:srgbClr val="FF0000"/>
                </a:solidFill>
              </a:rPr>
              <a:t>periodically reduces the relevance of information</a:t>
            </a:r>
            <a:r>
              <a:rPr lang="en-US" sz="1700" dirty="0" smtClean="0"/>
              <a:t>. Thus, recent information becomes more relevant than older information.</a:t>
            </a:r>
          </a:p>
          <a:p>
            <a:r>
              <a:rPr lang="en-GB" sz="2303" dirty="0" smtClean="0"/>
              <a:t>Entities – Dynamics – Environment</a:t>
            </a:r>
          </a:p>
          <a:p>
            <a:endParaRPr lang="en-GB" sz="2303" dirty="0" smtClean="0"/>
          </a:p>
          <a:p>
            <a:endParaRPr lang="en-GB" sz="2303" dirty="0" smtClean="0"/>
          </a:p>
          <a:p>
            <a:endParaRPr lang="en-GB" sz="2303" dirty="0" smtClean="0"/>
          </a:p>
          <a:p>
            <a:r>
              <a:rPr lang="en-GB" sz="2303" dirty="0" smtClean="0"/>
              <a:t>Usage</a:t>
            </a:r>
          </a:p>
          <a:p>
            <a:pPr lvl="1"/>
            <a:r>
              <a:rPr lang="en-GB" sz="1903" dirty="0" smtClean="0"/>
              <a:t>Digital pheromone, context-awareness (ageing information)</a:t>
            </a:r>
          </a:p>
          <a:p>
            <a:pPr lvl="1">
              <a:buNone/>
            </a:pPr>
            <a:endParaRPr lang="en-GB" sz="173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11" name="Picture 10" descr="Screen shot 2012-06-10 at 7.52.5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6" y="4165600"/>
            <a:ext cx="5461000" cy="927100"/>
          </a:xfrm>
          <a:prstGeom prst="rect">
            <a:avLst/>
          </a:prstGeom>
        </p:spPr>
      </p:pic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Evaporation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32" y="1600200"/>
            <a:ext cx="8586068" cy="4525963"/>
          </a:xfrm>
        </p:spPr>
        <p:txBody>
          <a:bodyPr>
            <a:normAutofit/>
          </a:bodyPr>
          <a:lstStyle/>
          <a:p>
            <a:r>
              <a:rPr lang="fr-CH" sz="2130" dirty="0" smtClean="0"/>
              <a:t>Implementation</a:t>
            </a:r>
            <a:endParaRPr lang="en-GB" sz="2130" dirty="0" smtClean="0"/>
          </a:p>
          <a:p>
            <a:pPr lvl="1"/>
            <a:endParaRPr lang="en-GB" sz="1730" dirty="0" smtClean="0"/>
          </a:p>
          <a:p>
            <a:pPr lvl="1">
              <a:buNone/>
            </a:pPr>
            <a:endParaRPr lang="en-GB" sz="1730" dirty="0" smtClean="0"/>
          </a:p>
          <a:p>
            <a:pPr lvl="1"/>
            <a:endParaRPr lang="en-GB" sz="173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13" name="Picture 12" descr="evaporationFlo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9332" y="2082800"/>
            <a:ext cx="3121163" cy="3619500"/>
          </a:xfrm>
          <a:prstGeom prst="rect">
            <a:avLst/>
          </a:prstGeom>
        </p:spPr>
      </p:pic>
      <p:pic>
        <p:nvPicPr>
          <p:cNvPr id="16" name="Picture 15" descr="Screen shot 2012-06-10 at 8.00.5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242" y="1930400"/>
            <a:ext cx="5407158" cy="3708400"/>
          </a:xfrm>
          <a:prstGeom prst="rect">
            <a:avLst/>
          </a:prstGeom>
        </p:spPr>
      </p:pic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 on Road / Potholes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48" y="2021417"/>
            <a:ext cx="3567969" cy="2364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816" y="3429000"/>
            <a:ext cx="3492500" cy="2324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5164667"/>
            <a:ext cx="2255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5"/>
              </a:rPr>
              <a:t>Remove information </a:t>
            </a:r>
            <a:br>
              <a:rPr lang="en-GB" dirty="0" smtClean="0">
                <a:hlinkClick r:id="rId5"/>
              </a:rPr>
            </a:br>
            <a:r>
              <a:rPr lang="en-GB" dirty="0" smtClean="0">
                <a:hlinkClick r:id="rId5"/>
              </a:rPr>
              <a:t>when no longer useful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SAPERE Video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592681" y="5911330"/>
            <a:ext cx="6532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http://www.youtube.com/watch?v=nSIPesWIDx8&amp;feature=youtu.be</a:t>
            </a:r>
            <a:endParaRPr lang="en-US" dirty="0" smtClean="0">
              <a:hlinkClick r:id="rId4"/>
            </a:endParaRPr>
          </a:p>
          <a:p>
            <a:endParaRPr lang="en-GB" dirty="0" smtClean="0">
              <a:hlinkClick r:id="rId4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92681" y="1447495"/>
            <a:ext cx="7768059" cy="4345304"/>
            <a:chOff x="467591" y="748477"/>
            <a:chExt cx="7768059" cy="4345304"/>
          </a:xfrm>
        </p:grpSpPr>
        <p:pic>
          <p:nvPicPr>
            <p:cNvPr id="9" name="Picture 8" descr="Screen shot 2013-11-26 at 1.10.54 P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591" y="776515"/>
              <a:ext cx="3817752" cy="2126343"/>
            </a:xfrm>
            <a:prstGeom prst="rect">
              <a:avLst/>
            </a:prstGeom>
          </p:spPr>
        </p:pic>
        <p:pic>
          <p:nvPicPr>
            <p:cNvPr id="10" name="Picture 9" descr="Screen shot 2013-11-26 at 1.11.17 PM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71152" y="748477"/>
              <a:ext cx="3864498" cy="2154381"/>
            </a:xfrm>
            <a:prstGeom prst="rect">
              <a:avLst/>
            </a:prstGeom>
          </p:spPr>
        </p:pic>
        <p:pic>
          <p:nvPicPr>
            <p:cNvPr id="11" name="Picture 10" descr="Screen shot 2013-11-26 at 1.12.56 P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7591" y="2984757"/>
              <a:ext cx="3817752" cy="2109024"/>
            </a:xfrm>
            <a:prstGeom prst="rect">
              <a:avLst/>
            </a:prstGeom>
          </p:spPr>
        </p:pic>
        <p:pic>
          <p:nvPicPr>
            <p:cNvPr id="12" name="Picture 11" descr="sapere-logo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312833" y="3255735"/>
              <a:ext cx="2009024" cy="15185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Repulsion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/>
              <a:pPr/>
              <a:t>30</a:t>
            </a:fld>
            <a:endParaRPr lang="it-IT"/>
          </a:p>
        </p:txBody>
      </p:sp>
      <p:pic>
        <p:nvPicPr>
          <p:cNvPr id="9" name="Picture 8" descr="repul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12" y="1763688"/>
            <a:ext cx="3352800" cy="2425700"/>
          </a:xfrm>
          <a:prstGeom prst="rect">
            <a:avLst/>
          </a:prstGeom>
        </p:spPr>
      </p:pic>
      <p:pic>
        <p:nvPicPr>
          <p:cNvPr id="10" name="Picture 9" descr="floating_magn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16" y="3205163"/>
            <a:ext cx="2781300" cy="2921000"/>
          </a:xfrm>
          <a:prstGeom prst="rect">
            <a:avLst/>
          </a:prstGeom>
        </p:spPr>
      </p:pic>
      <p:pic>
        <p:nvPicPr>
          <p:cNvPr id="11" name="Picture 10" descr="floating_magne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950" y="1066800"/>
            <a:ext cx="2128849" cy="2959100"/>
          </a:xfrm>
          <a:prstGeom prst="rect">
            <a:avLst/>
          </a:prstGeom>
        </p:spPr>
      </p:pic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79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32" y="1371600"/>
            <a:ext cx="8586068" cy="5002237"/>
          </a:xfrm>
        </p:spPr>
        <p:txBody>
          <a:bodyPr>
            <a:normAutofit fontScale="92500" lnSpcReduction="10000"/>
          </a:bodyPr>
          <a:lstStyle/>
          <a:p>
            <a:r>
              <a:rPr lang="en-GB" sz="2130" dirty="0" smtClean="0"/>
              <a:t>Problem: </a:t>
            </a:r>
          </a:p>
          <a:p>
            <a:pPr lvl="1">
              <a:spcAft>
                <a:spcPts val="1200"/>
              </a:spcAft>
            </a:pPr>
            <a:r>
              <a:rPr lang="en-US" sz="1730" dirty="0" smtClean="0"/>
              <a:t>Agents’ movements have to be coordinated in a </a:t>
            </a:r>
            <a:r>
              <a:rPr lang="en-US" sz="1730" dirty="0" err="1" smtClean="0"/>
              <a:t>decentralised</a:t>
            </a:r>
            <a:r>
              <a:rPr lang="en-US" sz="1730" dirty="0" smtClean="0"/>
              <a:t> manner in order to </a:t>
            </a:r>
            <a:r>
              <a:rPr lang="en-US" sz="1730" dirty="0" smtClean="0">
                <a:solidFill>
                  <a:srgbClr val="FF0000"/>
                </a:solidFill>
              </a:rPr>
              <a:t>achieve a uniform distribution </a:t>
            </a:r>
            <a:r>
              <a:rPr lang="en-US" sz="1730" dirty="0" smtClean="0"/>
              <a:t>and to avoid collisions among them</a:t>
            </a:r>
          </a:p>
          <a:p>
            <a:r>
              <a:rPr lang="en-GB" sz="2100" dirty="0" smtClean="0"/>
              <a:t>Solution</a:t>
            </a:r>
          </a:p>
          <a:p>
            <a:pPr lvl="1">
              <a:spcAft>
                <a:spcPts val="1200"/>
              </a:spcAft>
            </a:pPr>
            <a:r>
              <a:rPr lang="en-US" sz="1730" dirty="0" smtClean="0"/>
              <a:t>The Repulsion Pattern creates</a:t>
            </a:r>
            <a:br>
              <a:rPr lang="en-US" sz="1730" dirty="0" smtClean="0"/>
            </a:br>
            <a:r>
              <a:rPr lang="en-US" sz="1730" dirty="0" smtClean="0"/>
              <a:t>a </a:t>
            </a:r>
            <a:r>
              <a:rPr lang="en-US" sz="1730" dirty="0" smtClean="0">
                <a:solidFill>
                  <a:srgbClr val="FF0000"/>
                </a:solidFill>
              </a:rPr>
              <a:t>repulsion vector </a:t>
            </a:r>
            <a:r>
              <a:rPr lang="en-US" sz="1730" dirty="0" smtClean="0"/>
              <a:t>that guides </a:t>
            </a:r>
            <a:br>
              <a:rPr lang="en-US" sz="1730" dirty="0" smtClean="0"/>
            </a:br>
            <a:r>
              <a:rPr lang="en-US" sz="1730" dirty="0" smtClean="0"/>
              <a:t>agents to move from regions </a:t>
            </a:r>
            <a:br>
              <a:rPr lang="en-US" sz="1730" dirty="0" smtClean="0"/>
            </a:br>
            <a:r>
              <a:rPr lang="en-US" sz="1730" dirty="0" smtClean="0"/>
              <a:t>with high concentrations of </a:t>
            </a:r>
            <a:br>
              <a:rPr lang="en-US" sz="1730" dirty="0" smtClean="0"/>
            </a:br>
            <a:r>
              <a:rPr lang="en-US" sz="1730" dirty="0" smtClean="0"/>
              <a:t>agents to regions with lower concentrations. </a:t>
            </a:r>
            <a:br>
              <a:rPr lang="en-US" sz="1730" dirty="0" smtClean="0"/>
            </a:br>
            <a:r>
              <a:rPr lang="en-US" sz="1730" dirty="0" smtClean="0"/>
              <a:t>Thus, after few iterations agents reach a more uniform distribution in the environment</a:t>
            </a:r>
          </a:p>
          <a:p>
            <a:r>
              <a:rPr lang="en-GB" sz="2054" dirty="0" smtClean="0"/>
              <a:t>Entities – Dynamics – Environment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sz="2162" dirty="0" smtClean="0"/>
              <a:t>Usage</a:t>
            </a:r>
          </a:p>
          <a:p>
            <a:pPr lvl="1"/>
            <a:r>
              <a:rPr lang="en-GB" sz="1946" dirty="0" smtClean="0"/>
              <a:t>Shape formation</a:t>
            </a:r>
          </a:p>
          <a:p>
            <a:pPr lvl="1">
              <a:buNone/>
            </a:pPr>
            <a:endParaRPr lang="en-GB" dirty="0" smtClean="0"/>
          </a:p>
          <a:p>
            <a:pPr lvl="1"/>
            <a:endParaRPr lang="en-GB" sz="1730" dirty="0" smtClean="0"/>
          </a:p>
          <a:p>
            <a:pPr lvl="1">
              <a:buNone/>
            </a:pPr>
            <a:endParaRPr lang="en-GB" sz="1730" dirty="0" smtClean="0"/>
          </a:p>
          <a:p>
            <a:pPr lvl="1">
              <a:buNone/>
            </a:pPr>
            <a:endParaRPr lang="en-GB" sz="173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11" name="Picture 10" descr="Screen shot 2012-06-10 at 8.05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496622"/>
            <a:ext cx="8420100" cy="811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Repulsion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12" name="Picture 11" descr="Screen shot 2012-06-10 at 8.05.0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239963"/>
            <a:ext cx="4432300" cy="1347753"/>
          </a:xfrm>
          <a:prstGeom prst="rect">
            <a:avLst/>
          </a:prstGeom>
        </p:spPr>
      </p:pic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Repulsion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32" y="1600200"/>
            <a:ext cx="8586068" cy="4525963"/>
          </a:xfrm>
        </p:spPr>
        <p:txBody>
          <a:bodyPr>
            <a:normAutofit/>
          </a:bodyPr>
          <a:lstStyle/>
          <a:p>
            <a:r>
              <a:rPr lang="fr-CH" sz="2130" dirty="0" smtClean="0"/>
              <a:t>Implementation</a:t>
            </a:r>
            <a:endParaRPr lang="en-GB" sz="2130" dirty="0" smtClean="0"/>
          </a:p>
          <a:p>
            <a:pPr lvl="1"/>
            <a:endParaRPr lang="en-GB" sz="1730" dirty="0" smtClean="0"/>
          </a:p>
          <a:p>
            <a:pPr lvl="1">
              <a:buNone/>
            </a:pPr>
            <a:endParaRPr lang="en-GB" sz="1730" dirty="0" smtClean="0"/>
          </a:p>
          <a:p>
            <a:pPr lvl="1"/>
            <a:endParaRPr lang="en-GB" sz="173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9" name="Picture 8" descr="RepulsionFlo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63606" y="1988962"/>
            <a:ext cx="1632211" cy="4137201"/>
          </a:xfrm>
          <a:prstGeom prst="rect">
            <a:avLst/>
          </a:prstGeom>
        </p:spPr>
      </p:pic>
      <p:pic>
        <p:nvPicPr>
          <p:cNvPr id="10" name="Picture 9" descr="RepulsionInterac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07469" y="1600200"/>
            <a:ext cx="4663314" cy="4437062"/>
          </a:xfrm>
          <a:prstGeom prst="rect">
            <a:avLst/>
          </a:prstGeom>
        </p:spPr>
      </p:pic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459E-4728-804A-AFB3-28A9BD493B9E}" type="slidenum">
              <a:rPr lang="en-GB"/>
              <a:pPr/>
              <a:t>33</a:t>
            </a:fld>
            <a:endParaRPr lang="en-GB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/>
              <a:t>Spatial Memory Service</a:t>
            </a:r>
          </a:p>
        </p:txBody>
      </p:sp>
      <p:pic>
        <p:nvPicPr>
          <p:cNvPr id="661510" name="Picture 6" descr="londonzooma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4926013" cy="5105400"/>
          </a:xfrm>
          <a:prstGeom prst="rect">
            <a:avLst/>
          </a:prstGeom>
          <a:noFill/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438400" y="1447800"/>
            <a:ext cx="6477000" cy="2439988"/>
            <a:chOff x="1536" y="912"/>
            <a:chExt cx="4080" cy="1537"/>
          </a:xfrm>
        </p:grpSpPr>
        <p:sp>
          <p:nvSpPr>
            <p:cNvPr id="661516" name="Rectangle 12"/>
            <p:cNvSpPr>
              <a:spLocks noChangeArrowheads="1"/>
            </p:cNvSpPr>
            <p:nvPr/>
          </p:nvSpPr>
          <p:spPr bwMode="auto">
            <a:xfrm rot="2552794" flipV="1">
              <a:off x="1824" y="1968"/>
              <a:ext cx="576" cy="144"/>
            </a:xfrm>
            <a:prstGeom prst="rect">
              <a:avLst/>
            </a:prstGeom>
            <a:solidFill>
              <a:srgbClr val="FF6699">
                <a:alpha val="6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2" name="AutoShape 8"/>
            <p:cNvSpPr>
              <a:spLocks noChangeArrowheads="1"/>
            </p:cNvSpPr>
            <p:nvPr/>
          </p:nvSpPr>
          <p:spPr bwMode="auto">
            <a:xfrm>
              <a:off x="3552" y="912"/>
              <a:ext cx="1536" cy="816"/>
            </a:xfrm>
            <a:prstGeom prst="wedgeRoundRectCallout">
              <a:avLst>
                <a:gd name="adj1" fmla="val -149347"/>
                <a:gd name="adj2" fmla="val 99389"/>
                <a:gd name="adj3" fmla="val 16667"/>
              </a:avLst>
            </a:prstGeom>
            <a:solidFill>
              <a:srgbClr val="FF6699">
                <a:alpha val="66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dirty="0"/>
            </a:p>
            <a:p>
              <a:r>
                <a:rPr lang="en-GB" dirty="0"/>
                <a:t>Special Gorilla Exhibition at 3pm</a:t>
              </a:r>
            </a:p>
          </p:txBody>
        </p:sp>
        <p:sp>
          <p:nvSpPr>
            <p:cNvPr id="661513" name="Text Box 9"/>
            <p:cNvSpPr txBox="1">
              <a:spLocks noChangeArrowheads="1"/>
            </p:cNvSpPr>
            <p:nvPr/>
          </p:nvSpPr>
          <p:spPr bwMode="auto">
            <a:xfrm>
              <a:off x="3696" y="1872"/>
              <a:ext cx="192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Time: 2.30pm-3pm</a:t>
              </a:r>
            </a:p>
            <a:p>
              <a:pPr algn="l"/>
              <a:r>
                <a:rPr lang="en-GB"/>
                <a:t>Accessibility: Public 80%</a:t>
              </a:r>
            </a:p>
            <a:p>
              <a:pPr algn="l"/>
              <a:r>
                <a:rPr lang="en-GB"/>
                <a:t>Area: Gorilla Kingdom</a:t>
              </a:r>
            </a:p>
          </p:txBody>
        </p:sp>
        <p:sp>
          <p:nvSpPr>
            <p:cNvPr id="661515" name="Rectangle 11"/>
            <p:cNvSpPr>
              <a:spLocks noChangeArrowheads="1"/>
            </p:cNvSpPr>
            <p:nvPr/>
          </p:nvSpPr>
          <p:spPr bwMode="auto">
            <a:xfrm rot="2648694" flipV="1">
              <a:off x="1536" y="2256"/>
              <a:ext cx="576" cy="144"/>
            </a:xfrm>
            <a:prstGeom prst="rect">
              <a:avLst/>
            </a:prstGeom>
            <a:solidFill>
              <a:srgbClr val="FF6699">
                <a:alpha val="6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8" name="Rectangle 14"/>
            <p:cNvSpPr>
              <a:spLocks noChangeArrowheads="1"/>
            </p:cNvSpPr>
            <p:nvPr/>
          </p:nvSpPr>
          <p:spPr bwMode="auto">
            <a:xfrm rot="18945506" flipV="1">
              <a:off x="1933" y="2289"/>
              <a:ext cx="480" cy="144"/>
            </a:xfrm>
            <a:prstGeom prst="rect">
              <a:avLst/>
            </a:prstGeom>
            <a:solidFill>
              <a:srgbClr val="FF6699">
                <a:alpha val="6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9" name="Rectangle 15"/>
            <p:cNvSpPr>
              <a:spLocks noChangeArrowheads="1"/>
            </p:cNvSpPr>
            <p:nvPr/>
          </p:nvSpPr>
          <p:spPr bwMode="auto">
            <a:xfrm rot="18849361" flipV="1">
              <a:off x="1560" y="1944"/>
              <a:ext cx="480" cy="144"/>
            </a:xfrm>
            <a:prstGeom prst="rect">
              <a:avLst/>
            </a:prstGeom>
            <a:solidFill>
              <a:srgbClr val="FF6699">
                <a:alpha val="6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1514" name="Text Box 10"/>
          <p:cNvSpPr txBox="1">
            <a:spLocks noChangeArrowheads="1"/>
          </p:cNvSpPr>
          <p:nvPr/>
        </p:nvSpPr>
        <p:spPr bwMode="auto">
          <a:xfrm>
            <a:off x="533400" y="51816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London Zoo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55F-21F7-F442-A00A-A88F45DB6FD4}" type="slidenum">
              <a:rPr lang="en-GB"/>
              <a:pPr/>
              <a:t>34</a:t>
            </a:fld>
            <a:endParaRPr lang="en-GB"/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Spatial Memory Service</a:t>
            </a:r>
          </a:p>
        </p:txBody>
      </p:sp>
      <p:pic>
        <p:nvPicPr>
          <p:cNvPr id="667652" name="Picture 4" descr="repul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7188200" cy="4584700"/>
          </a:xfrm>
          <a:prstGeom prst="rect">
            <a:avLst/>
          </a:prstGeom>
          <a:noFill/>
        </p:spPr>
      </p:pic>
      <p:sp>
        <p:nvSpPr>
          <p:cNvPr id="667654" name="Text Box 6"/>
          <p:cNvSpPr txBox="1">
            <a:spLocks noChangeArrowheads="1"/>
          </p:cNvSpPr>
          <p:nvPr/>
        </p:nvSpPr>
        <p:spPr bwMode="auto">
          <a:xfrm>
            <a:off x="228600" y="2209800"/>
            <a:ext cx="16827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/>
              <a:t>Repulsion</a:t>
            </a:r>
          </a:p>
          <a:p>
            <a:pPr algn="l"/>
            <a:endParaRPr lang="en-GB" sz="2000"/>
          </a:p>
          <a:p>
            <a:pPr algn="l"/>
            <a:r>
              <a:rPr lang="en-GB"/>
              <a:t>Information</a:t>
            </a:r>
          </a:p>
          <a:p>
            <a:pPr algn="l"/>
            <a:r>
              <a:rPr lang="en-GB"/>
              <a:t>moves to node</a:t>
            </a:r>
          </a:p>
          <a:p>
            <a:pPr algn="l"/>
            <a:r>
              <a:rPr lang="en-GB"/>
              <a:t>closest to </a:t>
            </a:r>
          </a:p>
          <a:p>
            <a:pPr algn="l"/>
            <a:r>
              <a:rPr lang="en-GB" b="1"/>
              <a:t>repulsion </a:t>
            </a:r>
          </a:p>
          <a:p>
            <a:pPr algn="l"/>
            <a:r>
              <a:rPr lang="en-GB" b="1"/>
              <a:t>vector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Memory Service</a:t>
            </a:r>
            <a:endParaRPr lang="en-GB" dirty="0"/>
          </a:p>
        </p:txBody>
      </p:sp>
      <p:pic>
        <p:nvPicPr>
          <p:cNvPr id="9" name="AmorphousShap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0400" y="1417638"/>
            <a:ext cx="8229600" cy="44642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8" name="Picture 3" descr="are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8469" y="1417638"/>
            <a:ext cx="1390539" cy="811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9-10 at 2.26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04" y="1600200"/>
            <a:ext cx="8508696" cy="349523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Self-Organising</a:t>
            </a:r>
            <a:r>
              <a:rPr lang="it-IT" dirty="0" smtClean="0"/>
              <a:t> Design </a:t>
            </a:r>
            <a:r>
              <a:rPr lang="it-IT" dirty="0" err="1" smtClean="0"/>
              <a:t>Patterns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/>
              <a:pPr/>
              <a:t>36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1253068" y="3064933"/>
            <a:ext cx="6891866" cy="5715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79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Gossip</a:t>
            </a:r>
            <a:endParaRPr lang="en-GB" dirty="0"/>
          </a:p>
        </p:txBody>
      </p:sp>
      <p:pic>
        <p:nvPicPr>
          <p:cNvPr id="7" name="Content Placeholder 6" descr="gossip1.jpg"/>
          <p:cNvPicPr>
            <a:picLocks noGrp="1" noChangeAspect="1"/>
          </p:cNvPicPr>
          <p:nvPr>
            <p:ph idx="1"/>
          </p:nvPr>
        </p:nvPicPr>
        <p:blipFill>
          <a:blip r:embed="rId3"/>
          <a:srcRect l="-6231" r="-6231"/>
          <a:stretch>
            <a:fillRect/>
          </a:stretch>
        </p:blipFill>
        <p:spPr>
          <a:xfrm>
            <a:off x="5580112" y="1417638"/>
            <a:ext cx="3563888" cy="196000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9" name="Picture 8" descr="gossip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62" y="3377639"/>
            <a:ext cx="2755900" cy="2946400"/>
          </a:xfrm>
          <a:prstGeom prst="rect">
            <a:avLst/>
          </a:prstGeom>
        </p:spPr>
      </p:pic>
      <p:pic>
        <p:nvPicPr>
          <p:cNvPr id="10" name="Picture 9" descr="gossip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417638"/>
            <a:ext cx="3505200" cy="2324100"/>
          </a:xfrm>
          <a:prstGeom prst="rect">
            <a:avLst/>
          </a:prstGeom>
        </p:spPr>
      </p:pic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Gossip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32" y="1600200"/>
            <a:ext cx="858606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Problem: </a:t>
            </a:r>
          </a:p>
          <a:p>
            <a:pPr lvl="1"/>
            <a:r>
              <a:rPr lang="en-US" sz="1800" dirty="0" smtClean="0"/>
              <a:t>in large-scale systems, agents need to </a:t>
            </a:r>
            <a:r>
              <a:rPr lang="en-US" sz="1800" dirty="0" smtClean="0">
                <a:solidFill>
                  <a:srgbClr val="FF0000"/>
                </a:solidFill>
              </a:rPr>
              <a:t>reach an agreement</a:t>
            </a:r>
            <a:r>
              <a:rPr lang="en-US" sz="1800" dirty="0" smtClean="0"/>
              <a:t>, shared among all agents, with only local perception and </a:t>
            </a:r>
            <a:r>
              <a:rPr lang="en-US" sz="1800" dirty="0" smtClean="0">
                <a:solidFill>
                  <a:srgbClr val="FF0000"/>
                </a:solidFill>
              </a:rPr>
              <a:t>in a </a:t>
            </a:r>
            <a:r>
              <a:rPr lang="en-US" sz="1800" dirty="0" err="1" smtClean="0">
                <a:solidFill>
                  <a:srgbClr val="FF0000"/>
                </a:solidFill>
              </a:rPr>
              <a:t>decentralised</a:t>
            </a:r>
            <a:r>
              <a:rPr lang="en-US" sz="1800" dirty="0" smtClean="0">
                <a:solidFill>
                  <a:srgbClr val="FF0000"/>
                </a:solidFill>
              </a:rPr>
              <a:t> way</a:t>
            </a:r>
            <a:endParaRPr lang="en-GB" sz="44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Solution</a:t>
            </a:r>
          </a:p>
          <a:p>
            <a:pPr lvl="1"/>
            <a:r>
              <a:rPr lang="en-US" sz="1800" dirty="0" smtClean="0"/>
              <a:t>information </a:t>
            </a:r>
            <a:r>
              <a:rPr lang="en-US" sz="1800" dirty="0" smtClean="0">
                <a:solidFill>
                  <a:srgbClr val="FF0000"/>
                </a:solidFill>
              </a:rPr>
              <a:t>spreads </a:t>
            </a:r>
            <a:r>
              <a:rPr lang="en-US" sz="1800" dirty="0" smtClean="0"/>
              <a:t>to </a:t>
            </a:r>
            <a:r>
              <a:rPr lang="en-US" sz="1800" dirty="0" err="1" smtClean="0"/>
              <a:t>neighbours</a:t>
            </a:r>
            <a:r>
              <a:rPr lang="en-US" sz="1800" dirty="0" smtClean="0"/>
              <a:t>, where it is </a:t>
            </a:r>
            <a:r>
              <a:rPr lang="en-US" sz="1800" dirty="0" smtClean="0">
                <a:solidFill>
                  <a:srgbClr val="FF0000"/>
                </a:solidFill>
              </a:rPr>
              <a:t>aggregated with local information</a:t>
            </a:r>
            <a:r>
              <a:rPr lang="en-US" sz="1800" dirty="0" smtClean="0"/>
              <a:t>. Aggregates are spread further and their value progressively reaches the agreement</a:t>
            </a:r>
          </a:p>
          <a:p>
            <a:r>
              <a:rPr lang="en-GB" sz="2000" dirty="0" smtClean="0"/>
              <a:t>Entities – Dynamics – Environment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Usage</a:t>
            </a:r>
          </a:p>
          <a:p>
            <a:pPr lvl="1"/>
            <a:r>
              <a:rPr lang="en-GB" sz="1730" dirty="0" smtClean="0"/>
              <a:t>Computation of sums, averages</a:t>
            </a:r>
          </a:p>
          <a:p>
            <a:endParaRPr lang="en-GB" sz="2130" dirty="0" smtClean="0"/>
          </a:p>
          <a:p>
            <a:pPr>
              <a:buNone/>
            </a:pPr>
            <a:endParaRPr lang="en-GB" sz="2130" dirty="0" smtClean="0"/>
          </a:p>
          <a:p>
            <a:endParaRPr lang="en-GB" sz="213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38</a:t>
            </a:fld>
            <a:endParaRPr lang="it-IT"/>
          </a:p>
        </p:txBody>
      </p:sp>
      <p:pic>
        <p:nvPicPr>
          <p:cNvPr id="12" name="Picture 11" descr="Screen shot 2012-06-10 at 8.12.1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3807905"/>
            <a:ext cx="7112000" cy="949029"/>
          </a:xfrm>
          <a:prstGeom prst="rect">
            <a:avLst/>
          </a:prstGeom>
        </p:spPr>
      </p:pic>
      <p:pic>
        <p:nvPicPr>
          <p:cNvPr id="13" name="Picture 12" descr="Screen shot 2012-06-10 at 8.12.2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4553734"/>
            <a:ext cx="7569200" cy="921286"/>
          </a:xfrm>
          <a:prstGeom prst="rect">
            <a:avLst/>
          </a:prstGeom>
        </p:spPr>
      </p:pic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Gossip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32" y="1600200"/>
            <a:ext cx="8586068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Implementation: </a:t>
            </a:r>
          </a:p>
          <a:p>
            <a:endParaRPr lang="en-GB" sz="2130" dirty="0" smtClean="0"/>
          </a:p>
          <a:p>
            <a:pPr>
              <a:buNone/>
            </a:pPr>
            <a:endParaRPr lang="en-GB" sz="2130" dirty="0" smtClean="0"/>
          </a:p>
          <a:p>
            <a:endParaRPr lang="en-GB" sz="213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39</a:t>
            </a:fld>
            <a:endParaRPr lang="it-IT"/>
          </a:p>
        </p:txBody>
      </p:sp>
      <p:pic>
        <p:nvPicPr>
          <p:cNvPr id="9" name="Picture 8" descr="GossipFlo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57787" y="2082799"/>
            <a:ext cx="2373891" cy="3941763"/>
          </a:xfrm>
          <a:prstGeom prst="rect">
            <a:avLst/>
          </a:prstGeom>
        </p:spPr>
      </p:pic>
      <p:pic>
        <p:nvPicPr>
          <p:cNvPr id="10" name="Picture 9" descr="GossipInteraction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84843" y="1960562"/>
            <a:ext cx="4062746" cy="4165600"/>
          </a:xfrm>
          <a:prstGeom prst="rect">
            <a:avLst/>
          </a:prstGeom>
        </p:spPr>
      </p:pic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Structures and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4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420813"/>
            <a:ext cx="8365067" cy="4705350"/>
          </a:xfrm>
          <a:prstGeom prst="rect">
            <a:avLst/>
          </a:prstGeom>
        </p:spPr>
      </p:pic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it-IT" dirty="0" smtClean="0"/>
              <a:t>SASO 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Toulouse January 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/>
              <a:pPr/>
              <a:t>40</a:t>
            </a:fld>
            <a:endParaRPr lang="it-IT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979712" y="232831"/>
            <a:ext cx="7164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badi MT Condensed Extra Bold"/>
              </a:rPr>
              <a:t>Reaching an agreement  / 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badi MT Condensed Extra Bold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badi MT Condensed Extra Bold"/>
              </a:rPr>
              <a:t>Voting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badi MT Condensed Extra Bold"/>
              </a:rPr>
              <a:t> best artist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Abadi MT Condensed Extra Bold"/>
            </a:endParaRPr>
          </a:p>
        </p:txBody>
      </p:sp>
      <p:pic>
        <p:nvPicPr>
          <p:cNvPr id="10" name="ReachingAgreement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800" y="1446961"/>
            <a:ext cx="7636927" cy="446446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64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Self-organising services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AWASS Summer School  13/06/2012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237062" y="1617133"/>
            <a:ext cx="8229600" cy="498530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spcAft>
                <a:spcPts val="1200"/>
              </a:spcAft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Self-organising mechanisms  …  provided as services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9" name="Content Placeholder 6" descr="crowd.jpg"/>
          <p:cNvPicPr>
            <a:picLocks noChangeAspect="1"/>
          </p:cNvPicPr>
          <p:nvPr/>
        </p:nvPicPr>
        <p:blipFill>
          <a:blip r:embed="rId2"/>
          <a:srcRect l="-10831" r="-10831"/>
          <a:stretch>
            <a:fillRect/>
          </a:stretch>
        </p:blipFill>
        <p:spPr>
          <a:xfrm>
            <a:off x="1303853" y="1203359"/>
            <a:ext cx="8229600" cy="4525963"/>
          </a:xfrm>
          <a:prstGeom prst="rect">
            <a:avLst/>
          </a:prstGeom>
        </p:spPr>
      </p:pic>
      <p:sp>
        <p:nvSpPr>
          <p:cNvPr id="108" name="CuadroTexto 47"/>
          <p:cNvSpPr txBox="1"/>
          <p:nvPr/>
        </p:nvSpPr>
        <p:spPr>
          <a:xfrm>
            <a:off x="220129" y="4888481"/>
            <a:ext cx="213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Spreading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hlinkClick r:id="rId3"/>
            </a:endParaRPr>
          </a:p>
        </p:txBody>
      </p:sp>
      <p:sp>
        <p:nvSpPr>
          <p:cNvPr id="109" name="CuadroTexto 47"/>
          <p:cNvSpPr txBox="1"/>
          <p:nvPr/>
        </p:nvSpPr>
        <p:spPr>
          <a:xfrm>
            <a:off x="237062" y="4349243"/>
            <a:ext cx="213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Gradient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hlinkClick r:id="rId3"/>
            </a:endParaRPr>
          </a:p>
        </p:txBody>
      </p:sp>
      <p:sp>
        <p:nvSpPr>
          <p:cNvPr id="110" name="CuadroTexto 47"/>
          <p:cNvSpPr txBox="1"/>
          <p:nvPr/>
        </p:nvSpPr>
        <p:spPr>
          <a:xfrm>
            <a:off x="220129" y="3701827"/>
            <a:ext cx="213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Chemotaxis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hlinkClick r:id="rId3"/>
            </a:endParaRPr>
          </a:p>
        </p:txBody>
      </p:sp>
      <p:sp>
        <p:nvSpPr>
          <p:cNvPr id="111" name="CuadroTexto 47"/>
          <p:cNvSpPr txBox="1"/>
          <p:nvPr/>
        </p:nvSpPr>
        <p:spPr>
          <a:xfrm>
            <a:off x="220129" y="3027928"/>
            <a:ext cx="213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Crowd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Steering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hlinkClick r:id="rId3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5367867" y="2743200"/>
            <a:ext cx="1264356" cy="2540000"/>
          </a:xfrm>
          <a:custGeom>
            <a:avLst/>
            <a:gdLst>
              <a:gd name="connsiteX0" fmla="*/ 338666 w 1264356"/>
              <a:gd name="connsiteY0" fmla="*/ 0 h 2540000"/>
              <a:gd name="connsiteX1" fmla="*/ 1168400 w 1264356"/>
              <a:gd name="connsiteY1" fmla="*/ 948267 h 2540000"/>
              <a:gd name="connsiteX2" fmla="*/ 914400 w 1264356"/>
              <a:gd name="connsiteY2" fmla="*/ 1778000 h 2540000"/>
              <a:gd name="connsiteX3" fmla="*/ 0 w 1264356"/>
              <a:gd name="connsiteY3" fmla="*/ 2540000 h 2540000"/>
              <a:gd name="connsiteX4" fmla="*/ 0 w 1264356"/>
              <a:gd name="connsiteY4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356" h="2540000">
                <a:moveTo>
                  <a:pt x="338666" y="0"/>
                </a:moveTo>
                <a:cubicBezTo>
                  <a:pt x="705555" y="325967"/>
                  <a:pt x="1072444" y="651934"/>
                  <a:pt x="1168400" y="948267"/>
                </a:cubicBezTo>
                <a:cubicBezTo>
                  <a:pt x="1264356" y="1244600"/>
                  <a:pt x="1109133" y="1512711"/>
                  <a:pt x="914400" y="1778000"/>
                </a:cubicBezTo>
                <a:cubicBezTo>
                  <a:pt x="719667" y="2043289"/>
                  <a:pt x="0" y="2540000"/>
                  <a:pt x="0" y="2540000"/>
                </a:cubicBezTo>
                <a:lnTo>
                  <a:pt x="0" y="2540000"/>
                </a:lnTo>
              </a:path>
            </a:pathLst>
          </a:custGeom>
          <a:ln w="76200" cap="flat" cmpd="sng" algn="ctr">
            <a:solidFill>
              <a:srgbClr val="00FF00"/>
            </a:solidFill>
            <a:prstDash val="sysDash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40"/>
          <p:cNvGrpSpPr/>
          <p:nvPr/>
        </p:nvGrpSpPr>
        <p:grpSpPr>
          <a:xfrm>
            <a:off x="4259299" y="3280843"/>
            <a:ext cx="1442988" cy="1042357"/>
            <a:chOff x="3598912" y="3771900"/>
            <a:chExt cx="1442988" cy="1042357"/>
          </a:xfrm>
        </p:grpSpPr>
        <p:sp>
          <p:nvSpPr>
            <p:cNvPr id="31" name="Oval 30"/>
            <p:cNvSpPr/>
            <p:nvPr/>
          </p:nvSpPr>
          <p:spPr>
            <a:xfrm>
              <a:off x="4724400" y="4038600"/>
              <a:ext cx="317500" cy="2667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598912" y="3771900"/>
              <a:ext cx="317500" cy="2667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H="1">
              <a:off x="3507606" y="4366394"/>
              <a:ext cx="736600" cy="81012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3"/>
              <a:endCxn id="41" idx="7"/>
            </p:cNvCxnSpPr>
            <p:nvPr/>
          </p:nvCxnSpPr>
          <p:spPr>
            <a:xfrm rot="5400000">
              <a:off x="4164643" y="4208003"/>
              <a:ext cx="548014" cy="664494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1"/>
          <p:cNvGrpSpPr/>
          <p:nvPr/>
        </p:nvGrpSpPr>
        <p:grpSpPr>
          <a:xfrm>
            <a:off x="5226037" y="2468043"/>
            <a:ext cx="1593850" cy="1212849"/>
            <a:chOff x="4565650" y="2959100"/>
            <a:chExt cx="1593850" cy="1212849"/>
          </a:xfrm>
        </p:grpSpPr>
        <p:sp>
          <p:nvSpPr>
            <p:cNvPr id="36" name="Oval 35"/>
            <p:cNvSpPr/>
            <p:nvPr/>
          </p:nvSpPr>
          <p:spPr>
            <a:xfrm>
              <a:off x="4565650" y="2959100"/>
              <a:ext cx="317500" cy="2667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383548" y="3572644"/>
              <a:ext cx="774700" cy="81012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5842000" y="3638550"/>
              <a:ext cx="317500" cy="2667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/>
            <p:cNvCxnSpPr>
              <a:stCxn id="38" idx="3"/>
              <a:endCxn id="31" idx="6"/>
            </p:cNvCxnSpPr>
            <p:nvPr/>
          </p:nvCxnSpPr>
          <p:spPr>
            <a:xfrm rot="5400000">
              <a:off x="5320787" y="3604239"/>
              <a:ext cx="305757" cy="829664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495787" y="4284143"/>
            <a:ext cx="317500" cy="1003300"/>
            <a:chOff x="3835400" y="4775200"/>
            <a:chExt cx="317500" cy="1003300"/>
          </a:xfrm>
        </p:grpSpPr>
        <p:sp>
          <p:nvSpPr>
            <p:cNvPr id="41" name="Oval 40"/>
            <p:cNvSpPr/>
            <p:nvPr/>
          </p:nvSpPr>
          <p:spPr>
            <a:xfrm>
              <a:off x="3835400" y="4775200"/>
              <a:ext cx="317500" cy="2667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6200000" flipH="1">
              <a:off x="3744094" y="5369694"/>
              <a:ext cx="736600" cy="81012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4654537" y="5287443"/>
            <a:ext cx="317500" cy="2667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H="1">
            <a:off x="4764074" y="3088756"/>
            <a:ext cx="814388" cy="106362"/>
          </a:xfrm>
          <a:prstGeom prst="straightConnector1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4654539" y="3680895"/>
            <a:ext cx="463549" cy="407196"/>
          </a:xfrm>
          <a:prstGeom prst="straightConnector1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4681524" y="4860401"/>
            <a:ext cx="654059" cy="73032"/>
          </a:xfrm>
          <a:prstGeom prst="straightConnector1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108" grpId="0"/>
      <p:bldP spid="109" grpId="0"/>
      <p:bldP spid="110" grpId="0"/>
      <p:bldP spid="111" grpId="0"/>
      <p:bldP spid="117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254240" y="456528"/>
            <a:ext cx="6399360" cy="1036909"/>
          </a:xfrm>
        </p:spPr>
        <p:txBody>
          <a:bodyPr lIns="83598" tIns="41799" rIns="83598" bIns="41799"/>
          <a:lstStyle/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dirty="0" smtClean="0"/>
              <a:t>Motivation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147200" y="1728181"/>
            <a:ext cx="3525120" cy="2972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s-ES_tradnl" sz="1600" dirty="0">
              <a:ea typeface="msmincho" charset="0"/>
              <a:cs typeface="msmincho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lIns="82945" tIns="41473" rIns="82945" bIns="41473"/>
          <a:lstStyle/>
          <a:p>
            <a:pPr>
              <a:defRPr/>
            </a:pPr>
            <a:fld id="{44C83C22-887D-964F-ACDD-878D05B8DE4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23557" name="Marcador de contenido 8"/>
          <p:cNvSpPr>
            <a:spLocks noGrp="1"/>
          </p:cNvSpPr>
          <p:nvPr>
            <p:ph idx="1"/>
          </p:nvPr>
        </p:nvSpPr>
        <p:spPr>
          <a:xfrm>
            <a:off x="770400" y="1620171"/>
            <a:ext cx="7603200" cy="3980529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200"/>
              </a:spcAft>
            </a:pPr>
            <a:r>
              <a:rPr lang="en-GB" sz="9600" dirty="0" smtClean="0">
                <a:solidFill>
                  <a:srgbClr val="FF0000"/>
                </a:solidFill>
                <a:latin typeface="Arial" charset="0"/>
              </a:rPr>
              <a:t>Engineering </a:t>
            </a:r>
            <a:r>
              <a:rPr lang="en-GB" sz="9600" dirty="0" smtClean="0">
                <a:latin typeface="Arial" charset="0"/>
              </a:rPr>
              <a:t>self-organising applications and services in pervasive system, such that:</a:t>
            </a:r>
          </a:p>
          <a:p>
            <a:pPr lvl="1">
              <a:spcAft>
                <a:spcPts val="1200"/>
              </a:spcAft>
            </a:pPr>
            <a:r>
              <a:rPr lang="en-GB" sz="8000" dirty="0" smtClean="0">
                <a:latin typeface="Arial" charset="0"/>
              </a:rPr>
              <a:t>(Re-)use of code, easing the design and implementation of bio-inspired applications.</a:t>
            </a:r>
          </a:p>
          <a:p>
            <a:pPr lvl="1">
              <a:spcAft>
                <a:spcPts val="600"/>
              </a:spcAft>
            </a:pPr>
            <a:r>
              <a:rPr lang="en-GB" sz="8000" dirty="0" smtClean="0">
                <a:solidFill>
                  <a:srgbClr val="FF0000"/>
                </a:solidFill>
                <a:latin typeface="Arial" charset="0"/>
              </a:rPr>
              <a:t>Set of bio-inspired mechanisms provided as low-level services</a:t>
            </a:r>
          </a:p>
          <a:p>
            <a:pPr lvl="2">
              <a:spcAft>
                <a:spcPts val="600"/>
              </a:spcAft>
            </a:pPr>
            <a:r>
              <a:rPr lang="en-GB" sz="7200" dirty="0" smtClean="0">
                <a:solidFill>
                  <a:srgbClr val="FF0000"/>
                </a:solidFill>
                <a:latin typeface="Arial" charset="0"/>
              </a:rPr>
              <a:t>Creation of spatial structures through dedicated services</a:t>
            </a:r>
          </a:p>
          <a:p>
            <a:pPr lvl="2">
              <a:spcAft>
                <a:spcPts val="600"/>
              </a:spcAft>
            </a:pPr>
            <a:r>
              <a:rPr lang="en-GB" sz="7200" dirty="0" smtClean="0">
                <a:solidFill>
                  <a:srgbClr val="FF0000"/>
                </a:solidFill>
                <a:latin typeface="Arial" charset="0"/>
              </a:rPr>
              <a:t>Used as a basis to build applications or high level services. </a:t>
            </a:r>
          </a:p>
          <a:p>
            <a:pPr lvl="1">
              <a:spcAft>
                <a:spcPts val="600"/>
              </a:spcAft>
            </a:pPr>
            <a:r>
              <a:rPr lang="en-GB" sz="8000" dirty="0" smtClean="0">
                <a:latin typeface="Arial" charset="0"/>
              </a:rPr>
              <a:t>Low-level services are requested on demand by applications or high level services</a:t>
            </a:r>
          </a:p>
          <a:p>
            <a:pPr lvl="1">
              <a:spcAft>
                <a:spcPts val="600"/>
              </a:spcAft>
            </a:pPr>
            <a:r>
              <a:rPr lang="en-GB" sz="8000" dirty="0" smtClean="0">
                <a:latin typeface="Arial" charset="0"/>
              </a:rPr>
              <a:t>Low-level services are embedded in a middleware</a:t>
            </a:r>
          </a:p>
          <a:p>
            <a:pPr lvl="1">
              <a:spcAft>
                <a:spcPts val="600"/>
              </a:spcAft>
              <a:buNone/>
            </a:pPr>
            <a:endParaRPr lang="en-GB" sz="8000" dirty="0" smtClean="0">
              <a:latin typeface="Arial" charset="0"/>
            </a:endParaRPr>
          </a:p>
          <a:p>
            <a:pPr>
              <a:spcAft>
                <a:spcPts val="600"/>
              </a:spcAft>
              <a:buNone/>
            </a:pPr>
            <a:r>
              <a:rPr lang="en-GB" sz="6400" dirty="0" smtClean="0"/>
              <a:t>[FMADMSC11, FMADMS+11, FMDMSM+12] </a:t>
            </a:r>
          </a:p>
          <a:p>
            <a:pPr lvl="1">
              <a:spcAft>
                <a:spcPts val="600"/>
              </a:spcAft>
            </a:pPr>
            <a:endParaRPr lang="en-GB" sz="8000" dirty="0" smtClean="0">
              <a:latin typeface="Arial" charset="0"/>
            </a:endParaRPr>
          </a:p>
          <a:p>
            <a:pPr lvl="1"/>
            <a:endParaRPr lang="en-GB" sz="1800" dirty="0" smtClean="0">
              <a:latin typeface="Arial" charset="0"/>
            </a:endParaRPr>
          </a:p>
          <a:p>
            <a:endParaRPr lang="en-GB" sz="2200" dirty="0" smtClean="0">
              <a:latin typeface="Arial" charset="0"/>
            </a:endParaRP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it-IT" dirty="0" smtClean="0"/>
              <a:t>SASO 2013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Motivation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863" y="1717675"/>
            <a:ext cx="8128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Engineering</a:t>
            </a:r>
            <a:r>
              <a:rPr lang="en-GB" sz="2800" dirty="0" smtClean="0"/>
              <a:t> of complex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Software Agents / Applications (autonomous entities)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/>
              <a:t>Self-* Mechanisms </a:t>
            </a:r>
            <a:r>
              <a:rPr lang="en-GB" sz="2400" dirty="0" smtClean="0"/>
              <a:t>/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Middleware infrastructures</a:t>
            </a:r>
            <a:endParaRPr lang="en-GB" sz="1800" dirty="0" smtClean="0"/>
          </a:p>
          <a:p>
            <a:endParaRPr lang="en-GB" sz="2800" dirty="0" smtClean="0"/>
          </a:p>
          <a:p>
            <a:r>
              <a:rPr lang="en-GB" sz="2800" dirty="0" smtClean="0"/>
              <a:t>Self-* mechanisms (bio-inspired)</a:t>
            </a:r>
          </a:p>
          <a:p>
            <a:pPr lvl="1"/>
            <a:r>
              <a:rPr lang="en-GB" sz="2400" dirty="0" smtClean="0"/>
              <a:t>Expressed under the form of </a:t>
            </a:r>
            <a:r>
              <a:rPr lang="en-GB" sz="2400" b="1" dirty="0" smtClean="0"/>
              <a:t>design patterns</a:t>
            </a:r>
          </a:p>
          <a:p>
            <a:pPr lvl="1"/>
            <a:r>
              <a:rPr lang="en-GB" sz="2400" dirty="0" smtClean="0"/>
              <a:t>Composition / inter-relations and boundaries among mechanisms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EASE, 27/04/2011</a:t>
            </a:r>
            <a:endParaRPr lang="en-GB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EFF350-BB09-2848-A5BB-EB0D56CD175A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it-IT" dirty="0" smtClean="0"/>
              <a:t>SASO 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Self-organising services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9" name="Content Placeholder 6" descr="crowd.jpg"/>
          <p:cNvPicPr>
            <a:picLocks noChangeAspect="1"/>
          </p:cNvPicPr>
          <p:nvPr/>
        </p:nvPicPr>
        <p:blipFill>
          <a:blip r:embed="rId2"/>
          <a:srcRect l="-10831" r="-10831"/>
          <a:stretch>
            <a:fillRect/>
          </a:stretch>
        </p:blipFill>
        <p:spPr>
          <a:xfrm>
            <a:off x="1303853" y="1084828"/>
            <a:ext cx="8229600" cy="4525963"/>
          </a:xfrm>
          <a:prstGeom prst="rect">
            <a:avLst/>
          </a:prstGeom>
        </p:spPr>
      </p:pic>
      <p:grpSp>
        <p:nvGrpSpPr>
          <p:cNvPr id="3" name="Group 89"/>
          <p:cNvGrpSpPr/>
          <p:nvPr/>
        </p:nvGrpSpPr>
        <p:grpSpPr>
          <a:xfrm>
            <a:off x="4293165" y="3145379"/>
            <a:ext cx="1442988" cy="1042357"/>
            <a:chOff x="3598912" y="3771900"/>
            <a:chExt cx="1442988" cy="1042357"/>
          </a:xfrm>
        </p:grpSpPr>
        <p:sp>
          <p:nvSpPr>
            <p:cNvPr id="91" name="Oval 90"/>
            <p:cNvSpPr/>
            <p:nvPr/>
          </p:nvSpPr>
          <p:spPr>
            <a:xfrm>
              <a:off x="4724400" y="4038600"/>
              <a:ext cx="317500" cy="2667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3598912" y="3771900"/>
              <a:ext cx="317500" cy="2667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16200000" flipH="1">
              <a:off x="3507606" y="4366394"/>
              <a:ext cx="736600" cy="81012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1" idx="3"/>
              <a:endCxn id="101" idx="7"/>
            </p:cNvCxnSpPr>
            <p:nvPr/>
          </p:nvCxnSpPr>
          <p:spPr>
            <a:xfrm rot="5400000">
              <a:off x="4164643" y="4208003"/>
              <a:ext cx="548014" cy="664494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4"/>
          <p:cNvGrpSpPr/>
          <p:nvPr/>
        </p:nvGrpSpPr>
        <p:grpSpPr>
          <a:xfrm>
            <a:off x="5259903" y="2332579"/>
            <a:ext cx="1593850" cy="1195918"/>
            <a:chOff x="4565650" y="2959100"/>
            <a:chExt cx="1593850" cy="1195918"/>
          </a:xfrm>
        </p:grpSpPr>
        <p:sp>
          <p:nvSpPr>
            <p:cNvPr id="96" name="Oval 95"/>
            <p:cNvSpPr/>
            <p:nvPr/>
          </p:nvSpPr>
          <p:spPr>
            <a:xfrm>
              <a:off x="4565650" y="2959100"/>
              <a:ext cx="317500" cy="2667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16200000" flipH="1">
              <a:off x="4383548" y="3572644"/>
              <a:ext cx="774700" cy="81012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5842000" y="3638550"/>
              <a:ext cx="317500" cy="2667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9" name="Straight Connector 98"/>
            <p:cNvCxnSpPr>
              <a:stCxn id="98" idx="3"/>
              <a:endCxn id="91" idx="6"/>
            </p:cNvCxnSpPr>
            <p:nvPr/>
          </p:nvCxnSpPr>
          <p:spPr>
            <a:xfrm rot="5400000">
              <a:off x="5320787" y="3587307"/>
              <a:ext cx="288824" cy="846597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9"/>
          <p:cNvGrpSpPr/>
          <p:nvPr/>
        </p:nvGrpSpPr>
        <p:grpSpPr>
          <a:xfrm>
            <a:off x="4529653" y="4148679"/>
            <a:ext cx="317500" cy="1003300"/>
            <a:chOff x="3835400" y="4775200"/>
            <a:chExt cx="317500" cy="1003300"/>
          </a:xfrm>
        </p:grpSpPr>
        <p:sp>
          <p:nvSpPr>
            <p:cNvPr id="101" name="Oval 100"/>
            <p:cNvSpPr/>
            <p:nvPr/>
          </p:nvSpPr>
          <p:spPr>
            <a:xfrm>
              <a:off x="3835400" y="4775200"/>
              <a:ext cx="317500" cy="2667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16200000" flipH="1">
              <a:off x="3744094" y="5369694"/>
              <a:ext cx="736600" cy="81012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Oval 102"/>
          <p:cNvSpPr/>
          <p:nvPr/>
        </p:nvSpPr>
        <p:spPr>
          <a:xfrm>
            <a:off x="4688403" y="5151979"/>
            <a:ext cx="317500" cy="2667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/>
          <p:cNvCxnSpPr/>
          <p:nvPr/>
        </p:nvCxnSpPr>
        <p:spPr>
          <a:xfrm rot="16200000" flipH="1">
            <a:off x="4797940" y="2953292"/>
            <a:ext cx="814388" cy="106362"/>
          </a:xfrm>
          <a:prstGeom prst="straightConnector1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0800000" flipV="1">
            <a:off x="4688405" y="3545431"/>
            <a:ext cx="463549" cy="407196"/>
          </a:xfrm>
          <a:prstGeom prst="straightConnector1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H="1">
            <a:off x="4715390" y="4724937"/>
            <a:ext cx="654059" cy="73032"/>
          </a:xfrm>
          <a:prstGeom prst="straightConnector1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CuadroTexto 47"/>
          <p:cNvSpPr txBox="1"/>
          <p:nvPr/>
        </p:nvSpPr>
        <p:spPr>
          <a:xfrm>
            <a:off x="220129" y="4888481"/>
            <a:ext cx="213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Spreading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hlinkClick r:id="rId3"/>
            </a:endParaRPr>
          </a:p>
        </p:txBody>
      </p:sp>
      <p:sp>
        <p:nvSpPr>
          <p:cNvPr id="109" name="CuadroTexto 47"/>
          <p:cNvSpPr txBox="1"/>
          <p:nvPr/>
        </p:nvSpPr>
        <p:spPr>
          <a:xfrm>
            <a:off x="237062" y="4349243"/>
            <a:ext cx="213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Gradient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hlinkClick r:id="rId3"/>
            </a:endParaRPr>
          </a:p>
        </p:txBody>
      </p:sp>
      <p:sp>
        <p:nvSpPr>
          <p:cNvPr id="110" name="CuadroTexto 47"/>
          <p:cNvSpPr txBox="1"/>
          <p:nvPr/>
        </p:nvSpPr>
        <p:spPr>
          <a:xfrm>
            <a:off x="220129" y="3701827"/>
            <a:ext cx="213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Chemotaxis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hlinkClick r:id="rId3"/>
            </a:endParaRPr>
          </a:p>
        </p:txBody>
      </p:sp>
      <p:sp>
        <p:nvSpPr>
          <p:cNvPr id="111" name="CuadroTexto 47"/>
          <p:cNvSpPr txBox="1"/>
          <p:nvPr/>
        </p:nvSpPr>
        <p:spPr>
          <a:xfrm>
            <a:off x="220129" y="3027928"/>
            <a:ext cx="213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Crowd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Steering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hlinkClick r:id="rId3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5367867" y="2624669"/>
            <a:ext cx="1264356" cy="2540000"/>
          </a:xfrm>
          <a:custGeom>
            <a:avLst/>
            <a:gdLst>
              <a:gd name="connsiteX0" fmla="*/ 338666 w 1264356"/>
              <a:gd name="connsiteY0" fmla="*/ 0 h 2540000"/>
              <a:gd name="connsiteX1" fmla="*/ 1168400 w 1264356"/>
              <a:gd name="connsiteY1" fmla="*/ 948267 h 2540000"/>
              <a:gd name="connsiteX2" fmla="*/ 914400 w 1264356"/>
              <a:gd name="connsiteY2" fmla="*/ 1778000 h 2540000"/>
              <a:gd name="connsiteX3" fmla="*/ 0 w 1264356"/>
              <a:gd name="connsiteY3" fmla="*/ 2540000 h 2540000"/>
              <a:gd name="connsiteX4" fmla="*/ 0 w 1264356"/>
              <a:gd name="connsiteY4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356" h="2540000">
                <a:moveTo>
                  <a:pt x="338666" y="0"/>
                </a:moveTo>
                <a:cubicBezTo>
                  <a:pt x="705555" y="325967"/>
                  <a:pt x="1072444" y="651934"/>
                  <a:pt x="1168400" y="948267"/>
                </a:cubicBezTo>
                <a:cubicBezTo>
                  <a:pt x="1264356" y="1244600"/>
                  <a:pt x="1109133" y="1512711"/>
                  <a:pt x="914400" y="1778000"/>
                </a:cubicBezTo>
                <a:cubicBezTo>
                  <a:pt x="719667" y="2043289"/>
                  <a:pt x="0" y="2540000"/>
                  <a:pt x="0" y="2540000"/>
                </a:cubicBezTo>
                <a:lnTo>
                  <a:pt x="0" y="2540000"/>
                </a:lnTo>
              </a:path>
            </a:pathLst>
          </a:custGeom>
          <a:ln w="76200" cap="flat" cmpd="sng" algn="ctr">
            <a:solidFill>
              <a:srgbClr val="00FF00"/>
            </a:solidFill>
            <a:prstDash val="sysDash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20129" y="57293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>
              <a:hlinkClick r:id="rId3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69600" y="5661590"/>
            <a:ext cx="1029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  <a:latin typeface="Arial"/>
                <a:cs typeface="Arial"/>
              </a:rPr>
              <a:t>Self-organising mechanisms  …  provided as services</a:t>
            </a:r>
          </a:p>
          <a:p>
            <a:endParaRPr lang="en-GB" sz="2400" dirty="0" smtClean="0">
              <a:latin typeface="Arial"/>
              <a:cs typeface="Arial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Structures and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Giovanna Di Marzo Serugendo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29F-80F7-D341-ACAF-E7150F0134C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7" name="4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420813"/>
            <a:ext cx="8365067" cy="4705350"/>
          </a:xfrm>
          <a:prstGeom prst="rect">
            <a:avLst/>
          </a:prstGeom>
        </p:spPr>
      </p:pic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602632" cy="365125"/>
          </a:xfrm>
        </p:spPr>
        <p:txBody>
          <a:bodyPr/>
          <a:lstStyle/>
          <a:p>
            <a:r>
              <a:rPr lang="it-IT" dirty="0" smtClean="0"/>
              <a:t>SASO 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apere-project.eu/" TargetMode="External"/></Relationships>
</file>

<file path=ppt/theme/theme1.xml><?xml version="1.0" encoding="utf-8"?>
<a:theme xmlns:a="http://schemas.openxmlformats.org/drawingml/2006/main" name="template-sap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template-sapere.thmx</Template>
  <TotalTime>31891</TotalTime>
  <Words>2452</Words>
  <Application>Microsoft Macintosh PowerPoint</Application>
  <PresentationFormat>On-screen Show (4:3)</PresentationFormat>
  <Paragraphs>509</Paragraphs>
  <Slides>40</Slides>
  <Notes>23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template-sapere</vt:lpstr>
      <vt:lpstr>Self-Organising Design Patterns </vt:lpstr>
      <vt:lpstr>Outline</vt:lpstr>
      <vt:lpstr>SAPERE Video</vt:lpstr>
      <vt:lpstr>Spatial Structures and Services</vt:lpstr>
      <vt:lpstr>Self-organising services</vt:lpstr>
      <vt:lpstr>Motivation</vt:lpstr>
      <vt:lpstr>Motivation</vt:lpstr>
      <vt:lpstr>Self-organising services</vt:lpstr>
      <vt:lpstr>Spatial Structures and Services</vt:lpstr>
      <vt:lpstr>Motivation</vt:lpstr>
      <vt:lpstr>Motivation</vt:lpstr>
      <vt:lpstr>Outline</vt:lpstr>
      <vt:lpstr>Self-organising mechanisms expressed as design patterns</vt:lpstr>
      <vt:lpstr>Self-Organising Design Patterns</vt:lpstr>
      <vt:lpstr>Design Patterns </vt:lpstr>
      <vt:lpstr>Self-Organising Design Patterns</vt:lpstr>
      <vt:lpstr>Spreading</vt:lpstr>
      <vt:lpstr>Spreading</vt:lpstr>
      <vt:lpstr>Spreading</vt:lpstr>
      <vt:lpstr>Smart Parking</vt:lpstr>
      <vt:lpstr>Aggregation</vt:lpstr>
      <vt:lpstr>Aggregation</vt:lpstr>
      <vt:lpstr>Aggregation</vt:lpstr>
      <vt:lpstr>Measure Average Pollution / Highest Pollution Point</vt:lpstr>
      <vt:lpstr>Measure density of people</vt:lpstr>
      <vt:lpstr>Evaporation</vt:lpstr>
      <vt:lpstr>Evaporation</vt:lpstr>
      <vt:lpstr>Evaporation</vt:lpstr>
      <vt:lpstr>Ice on Road / Potholes</vt:lpstr>
      <vt:lpstr>Repulsion</vt:lpstr>
      <vt:lpstr>Repulsion</vt:lpstr>
      <vt:lpstr>Repulsion</vt:lpstr>
      <vt:lpstr>Spatial Memory Service</vt:lpstr>
      <vt:lpstr>Spatial Memory Service</vt:lpstr>
      <vt:lpstr>Spatial Memory Service</vt:lpstr>
      <vt:lpstr>Self-Organising Design Patterns</vt:lpstr>
      <vt:lpstr>Gossip</vt:lpstr>
      <vt:lpstr>Gossip</vt:lpstr>
      <vt:lpstr>Gossip</vt:lpstr>
      <vt:lpstr>Slide 40</vt:lpstr>
    </vt:vector>
  </TitlesOfParts>
  <Company>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Franco Z</dc:creator>
  <cp:lastModifiedBy>Giovanna Di Marzo Serugendo</cp:lastModifiedBy>
  <cp:revision>230</cp:revision>
  <cp:lastPrinted>2013-11-11T17:01:12Z</cp:lastPrinted>
  <dcterms:created xsi:type="dcterms:W3CDTF">2014-10-31T15:44:02Z</dcterms:created>
  <dcterms:modified xsi:type="dcterms:W3CDTF">2014-10-31T16:40:38Z</dcterms:modified>
</cp:coreProperties>
</file>