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Default Extension="jpeg" ContentType="image/jpeg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3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4.xml" ContentType="application/vnd.openxmlformats-officedocument.presentationml.slide+xml"/>
  <Override PartName="/docProps/app.xml" ContentType="application/vnd.openxmlformats-officedocument.extended-properties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6.xml" ContentType="application/vnd.openxmlformats-officedocument.presentationml.slide+xml"/>
  <Default Extension="pdf" ContentType="application/pdf"/>
  <Override PartName="/ppt/notesMasters/notesMaster1.xml" ContentType="application/vnd.openxmlformats-officedocument.presentationml.notesMaster+xml"/>
  <Default Extension="gif" ContentType="image/gif"/>
  <Override PartName="/ppt/slides/slide4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notesSlides/notesSlide7.xml" ContentType="application/vnd.openxmlformats-officedocument.presentationml.notes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howSpecialPlsOnTitleSld="0" strictFirstAndLastChars="0" saveSubsetFonts="1" autoCompressPictures="0">
  <p:sldMasterIdLst>
    <p:sldMasterId id="2147483654" r:id="rId1"/>
  </p:sldMasterIdLst>
  <p:notesMasterIdLst>
    <p:notesMasterId r:id="rId18"/>
  </p:notesMasterIdLst>
  <p:sldIdLst>
    <p:sldId id="256" r:id="rId2"/>
    <p:sldId id="257" r:id="rId3"/>
    <p:sldId id="271" r:id="rId4"/>
    <p:sldId id="283" r:id="rId5"/>
    <p:sldId id="261" r:id="rId6"/>
    <p:sldId id="276" r:id="rId7"/>
    <p:sldId id="286" r:id="rId8"/>
    <p:sldId id="258" r:id="rId9"/>
    <p:sldId id="272" r:id="rId10"/>
    <p:sldId id="259" r:id="rId11"/>
    <p:sldId id="280" r:id="rId12"/>
    <p:sldId id="281" r:id="rId13"/>
    <p:sldId id="282" r:id="rId14"/>
    <p:sldId id="260" r:id="rId15"/>
    <p:sldId id="277" r:id="rId16"/>
    <p:sldId id="270" r:id="rId17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3739" autoAdjust="0"/>
  </p:normalViewPr>
  <p:slideViewPr>
    <p:cSldViewPr snapToGrid="0" snapToObjects="1">
      <p:cViewPr>
        <p:scale>
          <a:sx n="100" d="100"/>
          <a:sy n="100" d="100"/>
        </p:scale>
        <p:origin x="-58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indent="-228600">
              <a:spcBef>
                <a:spcPts val="0"/>
              </a:spcBef>
              <a:buAutoNum type="arabicParenR"/>
            </a:pP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titre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exact de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votre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présentation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/poster </a:t>
            </a:r>
          </a:p>
          <a:p>
            <a:pPr marL="228600" indent="-228600">
              <a:spcBef>
                <a:spcPts val="0"/>
              </a:spcBef>
              <a:buNone/>
            </a:pP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Smart et "spatial" services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exploitant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objets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connectés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spcBef>
                <a:spcPts val="0"/>
              </a:spcBef>
              <a:buNone/>
            </a:pP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 un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descriptif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ligne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sujet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228600" indent="-228600">
              <a:spcBef>
                <a:spcPts val="0"/>
              </a:spcBef>
              <a:buNone/>
            </a:pP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Cette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présentation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décrit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 concept de services "spatial", qui se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déploie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l'environnement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physique,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exploitant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et/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activant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objets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connectés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diverses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applications (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bâtiment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intelligent,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événements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interactifs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smart cities).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CH" dirty="0" smtClean="0"/>
              <a:t>Gradient propagation</a:t>
            </a:r>
            <a:r>
              <a:rPr lang="fr-CH" baseline="0" dirty="0" smtClean="0"/>
              <a:t> and following info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GB" dirty="0" smtClean="0"/>
              <a:t>Show</a:t>
            </a:r>
            <a:r>
              <a:rPr lang="en-GB" baseline="0" dirty="0" smtClean="0"/>
              <a:t> data comes both from sensors and citizens.</a:t>
            </a:r>
          </a:p>
          <a:p>
            <a:r>
              <a:rPr lang="en-GB" baseline="0" dirty="0" smtClean="0"/>
              <a:t>Context-aware + personal Services on top of data: </a:t>
            </a:r>
            <a:r>
              <a:rPr lang="en-GB" baseline="0" dirty="0" err="1" smtClean="0"/>
              <a:t>myQoLService</a:t>
            </a:r>
            <a:endParaRPr lang="en-GB" baseline="0" dirty="0" smtClean="0"/>
          </a:p>
          <a:p>
            <a:r>
              <a:rPr lang="en-GB" baseline="0" dirty="0" smtClean="0"/>
              <a:t>Self-composition of services, diffusion, aggregation, evaporation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Smart = Self-*</a:t>
            </a:r>
            <a:r>
              <a:rPr lang="en-GB" baseline="0" dirty="0" smtClean="0"/>
              <a:t> systems</a:t>
            </a:r>
          </a:p>
          <a:p>
            <a:r>
              <a:rPr lang="en-GB" dirty="0" err="1" smtClean="0"/>
              <a:t>mQoL</a:t>
            </a:r>
            <a:r>
              <a:rPr lang="en-GB" baseline="0" dirty="0" smtClean="0"/>
              <a:t> Living Lab</a:t>
            </a:r>
          </a:p>
          <a:p>
            <a:r>
              <a:rPr lang="en-GB" baseline="0" dirty="0" smtClean="0"/>
              <a:t>Dynamic environments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CH" dirty="0" smtClean="0"/>
              <a:t>Gradient propagation</a:t>
            </a:r>
            <a:r>
              <a:rPr lang="fr-CH" baseline="0" dirty="0" smtClean="0"/>
              <a:t> and following info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CH" dirty="0" smtClean="0"/>
              <a:t>Services traditionnels vs spatial services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CH" dirty="0" smtClean="0"/>
              <a:t>Services traditionnels vs spatial services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CH" dirty="0" smtClean="0"/>
              <a:t>Gradient propagation</a:t>
            </a:r>
            <a:r>
              <a:rPr lang="fr-CH" baseline="0" dirty="0" smtClean="0"/>
              <a:t> and following info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30702B3-B26D-41D6-A1B1-C621616A9F0D}" type="datetimeFigureOut">
              <a:rPr lang="fr-FR" smtClean="0"/>
              <a:pPr/>
              <a:t>11/25/14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EA6A539-EABA-4C1B-801F-51099F8620D0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5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1" Type="http://schemas.openxmlformats.org/officeDocument/2006/relationships/video" Target="file://localhost/Users/giovannadimarzoserugendo/Documents/Presentations/COINFMay2012/4.m4v" TargetMode="Externa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7.jpe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df"/><Relationship Id="rId8" Type="http://schemas.openxmlformats.org/officeDocument/2006/relationships/image" Target="../media/image8.png"/><Relationship Id="rId9" Type="http://schemas.openxmlformats.org/officeDocument/2006/relationships/hyperlink" Target="http://youtu.be/nSIPesWIDx8" TargetMode="External"/><Relationship Id="rId10" Type="http://schemas.openxmlformats.org/officeDocument/2006/relationships/hyperlink" Target="http://www.sapere-project.e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1" Type="http://schemas.openxmlformats.org/officeDocument/2006/relationships/video" Target="file://localhost/Users/giovannadimarzoserugendo/Documents/Demonstrations/SAPERE-Videos-Pictures/SAPEREVideo.mp4" TargetMode="Externa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.png"/><Relationship Id="rId5" Type="http://schemas.openxmlformats.org/officeDocument/2006/relationships/image" Target="../media/image24.png"/><Relationship Id="rId1" Type="http://schemas.openxmlformats.org/officeDocument/2006/relationships/video" Target="file://localhost/Users/giovannadimarzoserugendo/Documents/Demonstrations/CrowdSteering/CrowdSteering2.mov" TargetMode="Externa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/>
        </p:nvSpPr>
        <p:spPr>
          <a:xfrm>
            <a:off x="2776350" y="643800"/>
            <a:ext cx="4744200" cy="77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" sz="3000" b="1" i="1">
                <a:latin typeface="Calibri"/>
                <a:ea typeface="Calibri"/>
                <a:cs typeface="Calibri"/>
                <a:sym typeface="Calibri"/>
              </a:rPr>
              <a:t>L’INTERNET DES OBJETS</a:t>
            </a:r>
          </a:p>
        </p:txBody>
      </p:sp>
      <p:cxnSp>
        <p:nvCxnSpPr>
          <p:cNvPr id="24" name="Shape 24"/>
          <p:cNvCxnSpPr/>
          <p:nvPr/>
        </p:nvCxnSpPr>
        <p:spPr>
          <a:xfrm rot="10800000" flipH="1">
            <a:off x="2859900" y="1249800"/>
            <a:ext cx="3796499" cy="19199"/>
          </a:xfrm>
          <a:prstGeom prst="straightConnector1">
            <a:avLst/>
          </a:prstGeom>
          <a:noFill/>
          <a:ln w="19050" cap="flat">
            <a:solidFill>
              <a:srgbClr val="FF99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5" name="Shape 25"/>
          <p:cNvSpPr txBox="1"/>
          <p:nvPr/>
        </p:nvSpPr>
        <p:spPr>
          <a:xfrm>
            <a:off x="0" y="2281221"/>
            <a:ext cx="9144000" cy="244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fr" sz="2800" dirty="0" smtClean="0"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2800" kern="1200" dirty="0" smtClean="0">
                <a:solidFill>
                  <a:schemeClr val="tx1"/>
                </a:solidFill>
              </a:rPr>
              <a:t>Smart et "spatial" services </a:t>
            </a:r>
            <a:r>
              <a:rPr lang="en-US" sz="2800" kern="1200" dirty="0" err="1" smtClean="0">
                <a:solidFill>
                  <a:schemeClr val="tx1"/>
                </a:solidFill>
              </a:rPr>
              <a:t>exploitant</a:t>
            </a:r>
            <a:r>
              <a:rPr lang="en-US" sz="2800" kern="1200" dirty="0" smtClean="0">
                <a:solidFill>
                  <a:schemeClr val="tx1"/>
                </a:solidFill>
              </a:rPr>
              <a:t> </a:t>
            </a:r>
            <a:br>
              <a:rPr lang="en-US" sz="2800" kern="1200" dirty="0" smtClean="0">
                <a:solidFill>
                  <a:schemeClr val="tx1"/>
                </a:solidFill>
              </a:rPr>
            </a:br>
            <a:r>
              <a:rPr lang="en-US" sz="2800" kern="1200" dirty="0" smtClean="0">
                <a:solidFill>
                  <a:schemeClr val="tx1"/>
                </a:solidFill>
              </a:rPr>
              <a:t>les </a:t>
            </a:r>
            <a:r>
              <a:rPr lang="en-US" sz="2800" kern="1200" dirty="0" err="1" smtClean="0">
                <a:solidFill>
                  <a:schemeClr val="tx1"/>
                </a:solidFill>
              </a:rPr>
              <a:t>objets</a:t>
            </a:r>
            <a:r>
              <a:rPr lang="en-US" sz="2800" kern="1200" dirty="0" smtClean="0">
                <a:solidFill>
                  <a:schemeClr val="tx1"/>
                </a:solidFill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</a:rPr>
              <a:t>connectés</a:t>
            </a:r>
            <a:r>
              <a:rPr lang="fr" sz="2800" dirty="0" smtClean="0"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fr" sz="2800" dirty="0">
              <a:latin typeface="Calibri"/>
              <a:ea typeface="Calibri"/>
              <a:cs typeface="Calibri"/>
              <a:sym typeface="Calibri"/>
            </a:endParaRPr>
          </a:p>
          <a:p>
            <a:pPr algn="ctr" rtl="0">
              <a:spcBef>
                <a:spcPts val="0"/>
              </a:spcBef>
              <a:buNone/>
            </a:pPr>
            <a:endParaRPr lang="fr-CH" sz="24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rtl="0">
              <a:spcBef>
                <a:spcPts val="0"/>
              </a:spcBef>
              <a:buNone/>
            </a:pPr>
            <a:r>
              <a:rPr lang="fr-CH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Giovanna Di Marzo Serugendo</a:t>
            </a:r>
            <a:endParaRPr lang="fr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1642325" y="624950"/>
            <a:ext cx="1057800" cy="10578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7" name="Shape 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400" y="350667"/>
            <a:ext cx="1730974" cy="68894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8"/>
          <p:cNvSpPr txBox="1"/>
          <p:nvPr/>
        </p:nvSpPr>
        <p:spPr>
          <a:xfrm>
            <a:off x="1690475" y="960500"/>
            <a:ext cx="1009499" cy="557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fr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TechLunch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fr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N°8</a:t>
            </a:r>
          </a:p>
        </p:txBody>
      </p:sp>
      <p:pic>
        <p:nvPicPr>
          <p:cNvPr id="8" name="Picture 7" descr="cui70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66" y="4730420"/>
            <a:ext cx="2490216" cy="1335024"/>
          </a:xfrm>
          <a:prstGeom prst="rect">
            <a:avLst/>
          </a:prstGeom>
        </p:spPr>
      </p:pic>
      <p:pic>
        <p:nvPicPr>
          <p:cNvPr id="9" name="Picture 8" descr="logoISS_RVB_v4_v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167" y="4922354"/>
            <a:ext cx="3362464" cy="95115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ape 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0625" y="5993546"/>
            <a:ext cx="849849" cy="338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hape 34"/>
          <p:cNvCxnSpPr/>
          <p:nvPr/>
        </p:nvCxnSpPr>
        <p:spPr>
          <a:xfrm>
            <a:off x="151275" y="6454600"/>
            <a:ext cx="8839199" cy="15300"/>
          </a:xfrm>
          <a:prstGeom prst="straightConnector1">
            <a:avLst/>
          </a:prstGeom>
          <a:noFill/>
          <a:ln w="9525" cap="flat">
            <a:solidFill>
              <a:srgbClr val="FF99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5" name="Shape 35"/>
          <p:cNvSpPr txBox="1"/>
          <p:nvPr/>
        </p:nvSpPr>
        <p:spPr>
          <a:xfrm>
            <a:off x="58450" y="6454600"/>
            <a:ext cx="4725599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L’INTERNET DES OBJETS / TechLunch N°8 / 27 novembre 2014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98142"/>
            <a:ext cx="8229600" cy="8250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Remote Query and Retrieval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59816"/>
            <a:ext cx="7992135" cy="4495576"/>
          </a:xfrm>
          <a:prstGeom prst="rect">
            <a:avLst/>
          </a:prstGeom>
        </p:spPr>
      </p:pic>
      <p:grpSp>
        <p:nvGrpSpPr>
          <p:cNvPr id="7" name="Group 91"/>
          <p:cNvGrpSpPr/>
          <p:nvPr/>
        </p:nvGrpSpPr>
        <p:grpSpPr>
          <a:xfrm>
            <a:off x="1921641" y="2584732"/>
            <a:ext cx="5516855" cy="2590353"/>
            <a:chOff x="1650713" y="2381536"/>
            <a:chExt cx="5516855" cy="2590353"/>
          </a:xfrm>
        </p:grpSpPr>
        <p:grpSp>
          <p:nvGrpSpPr>
            <p:cNvPr id="8" name="Agrupar 58"/>
            <p:cNvGrpSpPr/>
            <p:nvPr/>
          </p:nvGrpSpPr>
          <p:grpSpPr>
            <a:xfrm>
              <a:off x="1722988" y="2482781"/>
              <a:ext cx="5363130" cy="2407736"/>
              <a:chOff x="1722988" y="2482781"/>
              <a:chExt cx="5363130" cy="2407736"/>
            </a:xfrm>
          </p:grpSpPr>
          <p:sp>
            <p:nvSpPr>
              <p:cNvPr id="79" name="Elipse 5"/>
              <p:cNvSpPr/>
              <p:nvPr/>
            </p:nvSpPr>
            <p:spPr>
              <a:xfrm>
                <a:off x="2658778" y="4712464"/>
                <a:ext cx="189913" cy="17805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0" name="Elipse 6"/>
              <p:cNvSpPr/>
              <p:nvPr/>
            </p:nvSpPr>
            <p:spPr>
              <a:xfrm>
                <a:off x="2158353" y="3919074"/>
                <a:ext cx="189913" cy="17805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Elipse 7"/>
              <p:cNvSpPr/>
              <p:nvPr/>
            </p:nvSpPr>
            <p:spPr>
              <a:xfrm>
                <a:off x="2253309" y="2969459"/>
                <a:ext cx="189913" cy="17805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Elipse 8"/>
              <p:cNvSpPr/>
              <p:nvPr/>
            </p:nvSpPr>
            <p:spPr>
              <a:xfrm>
                <a:off x="1722988" y="2482781"/>
                <a:ext cx="189913" cy="17805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3" name="Elipse 9"/>
              <p:cNvSpPr/>
              <p:nvPr/>
            </p:nvSpPr>
            <p:spPr>
              <a:xfrm>
                <a:off x="3573178" y="3058485"/>
                <a:ext cx="189913" cy="17805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Elipse 10"/>
              <p:cNvSpPr/>
              <p:nvPr/>
            </p:nvSpPr>
            <p:spPr>
              <a:xfrm>
                <a:off x="3610691" y="3830047"/>
                <a:ext cx="189913" cy="17805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Elipse 11"/>
              <p:cNvSpPr/>
              <p:nvPr/>
            </p:nvSpPr>
            <p:spPr>
              <a:xfrm>
                <a:off x="4820939" y="2660834"/>
                <a:ext cx="189913" cy="17805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Elipse 12"/>
              <p:cNvSpPr/>
              <p:nvPr/>
            </p:nvSpPr>
            <p:spPr>
              <a:xfrm>
                <a:off x="5361225" y="4008100"/>
                <a:ext cx="189913" cy="17805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Elipse 13"/>
              <p:cNvSpPr/>
              <p:nvPr/>
            </p:nvSpPr>
            <p:spPr>
              <a:xfrm>
                <a:off x="4631026" y="4712464"/>
                <a:ext cx="189913" cy="17805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Elipse 14"/>
              <p:cNvSpPr/>
              <p:nvPr/>
            </p:nvSpPr>
            <p:spPr>
              <a:xfrm>
                <a:off x="4631026" y="3499792"/>
                <a:ext cx="189913" cy="17805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Elipse 15"/>
              <p:cNvSpPr/>
              <p:nvPr/>
            </p:nvSpPr>
            <p:spPr>
              <a:xfrm>
                <a:off x="6896205" y="3147511"/>
                <a:ext cx="189913" cy="17805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Agrupar 62"/>
            <p:cNvGrpSpPr/>
            <p:nvPr/>
          </p:nvGrpSpPr>
          <p:grpSpPr>
            <a:xfrm>
              <a:off x="1692509" y="2482781"/>
              <a:ext cx="5424088" cy="865922"/>
              <a:chOff x="1692509" y="2482781"/>
              <a:chExt cx="5424088" cy="865922"/>
            </a:xfrm>
          </p:grpSpPr>
          <p:sp>
            <p:nvSpPr>
              <p:cNvPr id="77" name="Elipse 60"/>
              <p:cNvSpPr/>
              <p:nvPr/>
            </p:nvSpPr>
            <p:spPr>
              <a:xfrm>
                <a:off x="1692509" y="2482781"/>
                <a:ext cx="220392" cy="224334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8" name="Elipse 61"/>
              <p:cNvSpPr/>
              <p:nvPr/>
            </p:nvSpPr>
            <p:spPr>
              <a:xfrm>
                <a:off x="6896205" y="3124369"/>
                <a:ext cx="220392" cy="224334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0" name="Agrupar 63"/>
            <p:cNvGrpSpPr/>
            <p:nvPr/>
          </p:nvGrpSpPr>
          <p:grpSpPr>
            <a:xfrm>
              <a:off x="1885090" y="2634758"/>
              <a:ext cx="5038927" cy="2103781"/>
              <a:chOff x="1885090" y="2634758"/>
              <a:chExt cx="5038927" cy="2103781"/>
            </a:xfrm>
          </p:grpSpPr>
          <p:grpSp>
            <p:nvGrpSpPr>
              <p:cNvPr id="62" name="Agrupar 59"/>
              <p:cNvGrpSpPr/>
              <p:nvPr/>
            </p:nvGrpSpPr>
            <p:grpSpPr>
              <a:xfrm>
                <a:off x="1885090" y="2634758"/>
                <a:ext cx="5038927" cy="2103781"/>
                <a:chOff x="1885090" y="2634758"/>
                <a:chExt cx="5038927" cy="2103781"/>
              </a:xfrm>
            </p:grpSpPr>
            <p:cxnSp>
              <p:nvCxnSpPr>
                <p:cNvPr id="64" name="Conector recto de flecha 18"/>
                <p:cNvCxnSpPr/>
                <p:nvPr/>
              </p:nvCxnSpPr>
              <p:spPr>
                <a:xfrm rot="16200000" flipH="1">
                  <a:off x="1902718" y="2617130"/>
                  <a:ext cx="360775" cy="396032"/>
                </a:xfrm>
                <a:prstGeom prst="straightConnector1">
                  <a:avLst/>
                </a:prstGeom>
                <a:ln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ector recto de flecha 20"/>
                <p:cNvCxnSpPr>
                  <a:endCxn id="80" idx="0"/>
                </p:cNvCxnSpPr>
                <p:nvPr/>
              </p:nvCxnSpPr>
              <p:spPr>
                <a:xfrm rot="5400000">
                  <a:off x="1915007" y="3485815"/>
                  <a:ext cx="771562" cy="94956"/>
                </a:xfrm>
                <a:prstGeom prst="straightConnector1">
                  <a:avLst/>
                </a:prstGeom>
                <a:ln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ector recto de flecha 22"/>
                <p:cNvCxnSpPr/>
                <p:nvPr/>
              </p:nvCxnSpPr>
              <p:spPr>
                <a:xfrm>
                  <a:off x="2443222" y="3058486"/>
                  <a:ext cx="1129956" cy="89026"/>
                </a:xfrm>
                <a:prstGeom prst="straightConnector1">
                  <a:avLst/>
                </a:prstGeom>
                <a:ln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ector recto de flecha 24"/>
                <p:cNvCxnSpPr/>
                <p:nvPr/>
              </p:nvCxnSpPr>
              <p:spPr>
                <a:xfrm rot="5400000" flipH="1" flipV="1">
                  <a:off x="4156141" y="2391950"/>
                  <a:ext cx="271748" cy="1113472"/>
                </a:xfrm>
                <a:prstGeom prst="straightConnector1">
                  <a:avLst/>
                </a:prstGeom>
                <a:ln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ector recto de flecha 26"/>
                <p:cNvCxnSpPr>
                  <a:endCxn id="84" idx="2"/>
                </p:cNvCxnSpPr>
                <p:nvPr/>
              </p:nvCxnSpPr>
              <p:spPr>
                <a:xfrm rot="16200000" flipH="1">
                  <a:off x="3993974" y="2951767"/>
                  <a:ext cx="378356" cy="895747"/>
                </a:xfrm>
                <a:prstGeom prst="straightConnector1">
                  <a:avLst/>
                </a:prstGeom>
                <a:ln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ector recto de flecha 29"/>
                <p:cNvCxnSpPr/>
                <p:nvPr/>
              </p:nvCxnSpPr>
              <p:spPr>
                <a:xfrm rot="16200000" flipH="1">
                  <a:off x="3390137" y="3514535"/>
                  <a:ext cx="593509" cy="37513"/>
                </a:xfrm>
                <a:prstGeom prst="straightConnector1">
                  <a:avLst/>
                </a:prstGeom>
                <a:ln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ector recto de flecha 31"/>
                <p:cNvCxnSpPr/>
                <p:nvPr/>
              </p:nvCxnSpPr>
              <p:spPr>
                <a:xfrm rot="5400000" flipH="1" flipV="1">
                  <a:off x="3771546" y="2841870"/>
                  <a:ext cx="1106262" cy="1048147"/>
                </a:xfrm>
                <a:prstGeom prst="straightConnector1">
                  <a:avLst/>
                </a:prstGeom>
                <a:ln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ector recto de flecha 33"/>
                <p:cNvCxnSpPr>
                  <a:stCxn id="80" idx="5"/>
                </p:cNvCxnSpPr>
                <p:nvPr/>
              </p:nvCxnSpPr>
              <p:spPr>
                <a:xfrm rot="16200000" flipH="1">
                  <a:off x="2169779" y="4221727"/>
                  <a:ext cx="667487" cy="366136"/>
                </a:xfrm>
                <a:prstGeom prst="straightConnector1">
                  <a:avLst/>
                </a:prstGeom>
                <a:ln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ector recto de flecha 35"/>
                <p:cNvCxnSpPr/>
                <p:nvPr/>
              </p:nvCxnSpPr>
              <p:spPr>
                <a:xfrm rot="5400000" flipH="1" flipV="1">
                  <a:off x="2851434" y="3951470"/>
                  <a:ext cx="756514" cy="817624"/>
                </a:xfrm>
                <a:prstGeom prst="straightConnector1">
                  <a:avLst/>
                </a:prstGeom>
                <a:ln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ector recto de flecha 37"/>
                <p:cNvCxnSpPr>
                  <a:stCxn id="84" idx="5"/>
                </p:cNvCxnSpPr>
                <p:nvPr/>
              </p:nvCxnSpPr>
              <p:spPr>
                <a:xfrm rot="16200000" flipH="1">
                  <a:off x="4899880" y="3545017"/>
                  <a:ext cx="382405" cy="595910"/>
                </a:xfrm>
                <a:prstGeom prst="straightConnector1">
                  <a:avLst/>
                </a:prstGeom>
                <a:ln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ector recto de flecha 39"/>
                <p:cNvCxnSpPr>
                  <a:stCxn id="84" idx="7"/>
                </p:cNvCxnSpPr>
                <p:nvPr/>
              </p:nvCxnSpPr>
              <p:spPr>
                <a:xfrm rot="5400000" flipH="1" flipV="1">
                  <a:off x="4511021" y="3120993"/>
                  <a:ext cx="686980" cy="122769"/>
                </a:xfrm>
                <a:prstGeom prst="straightConnector1">
                  <a:avLst/>
                </a:prstGeom>
                <a:ln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ector recto de flecha 41"/>
                <p:cNvCxnSpPr>
                  <a:endCxn id="85" idx="3"/>
                </p:cNvCxnSpPr>
                <p:nvPr/>
              </p:nvCxnSpPr>
              <p:spPr>
                <a:xfrm flipV="1">
                  <a:off x="5551138" y="3299489"/>
                  <a:ext cx="1372879" cy="708613"/>
                </a:xfrm>
                <a:prstGeom prst="straightConnector1">
                  <a:avLst/>
                </a:prstGeom>
                <a:ln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ector recto de flecha 43"/>
                <p:cNvCxnSpPr/>
                <p:nvPr/>
              </p:nvCxnSpPr>
              <p:spPr>
                <a:xfrm rot="5400000">
                  <a:off x="4828795" y="4152222"/>
                  <a:ext cx="552386" cy="568098"/>
                </a:xfrm>
                <a:prstGeom prst="straightConnector1">
                  <a:avLst/>
                </a:prstGeom>
                <a:ln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3" name="Conector recto de flecha 55"/>
              <p:cNvCxnSpPr/>
              <p:nvPr/>
            </p:nvCxnSpPr>
            <p:spPr>
              <a:xfrm flipV="1">
                <a:off x="3800604" y="3588819"/>
                <a:ext cx="830422" cy="330255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CuadroTexto 42"/>
            <p:cNvSpPr txBox="1"/>
            <p:nvPr/>
          </p:nvSpPr>
          <p:spPr>
            <a:xfrm rot="10800000" flipV="1">
              <a:off x="1650713" y="2381536"/>
              <a:ext cx="301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0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2" name="CuadroTexto 46"/>
            <p:cNvSpPr txBox="1"/>
            <p:nvPr/>
          </p:nvSpPr>
          <p:spPr>
            <a:xfrm rot="10800000" flipV="1">
              <a:off x="2200838" y="2838736"/>
              <a:ext cx="301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1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grpSp>
          <p:nvGrpSpPr>
            <p:cNvPr id="13" name="Agrupar 86"/>
            <p:cNvGrpSpPr/>
            <p:nvPr/>
          </p:nvGrpSpPr>
          <p:grpSpPr>
            <a:xfrm>
              <a:off x="2603776" y="2548565"/>
              <a:ext cx="2469485" cy="2413968"/>
              <a:chOff x="2603776" y="2548565"/>
              <a:chExt cx="2469485" cy="2413968"/>
            </a:xfrm>
          </p:grpSpPr>
          <p:sp>
            <p:nvSpPr>
              <p:cNvPr id="58" name="CuadroTexto 44"/>
              <p:cNvSpPr txBox="1"/>
              <p:nvPr/>
            </p:nvSpPr>
            <p:spPr>
              <a:xfrm rot="10800000" flipV="1">
                <a:off x="4771601" y="2548565"/>
                <a:ext cx="3016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3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CuadroTexto 48"/>
              <p:cNvSpPr txBox="1"/>
              <p:nvPr/>
            </p:nvSpPr>
            <p:spPr>
              <a:xfrm rot="10800000" flipV="1">
                <a:off x="2603776" y="4593201"/>
                <a:ext cx="3016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3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CuadroTexto 49"/>
              <p:cNvSpPr txBox="1"/>
              <p:nvPr/>
            </p:nvSpPr>
            <p:spPr>
              <a:xfrm rot="10800000" flipV="1">
                <a:off x="3561526" y="3713201"/>
                <a:ext cx="3016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3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CuadroTexto 50"/>
              <p:cNvSpPr txBox="1"/>
              <p:nvPr/>
            </p:nvSpPr>
            <p:spPr>
              <a:xfrm rot="10800000" flipV="1">
                <a:off x="4581226" y="3380373"/>
                <a:ext cx="3016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3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CuadroTexto 52"/>
            <p:cNvSpPr txBox="1"/>
            <p:nvPr/>
          </p:nvSpPr>
          <p:spPr>
            <a:xfrm rot="10800000" flipV="1">
              <a:off x="5308663" y="3891784"/>
              <a:ext cx="301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4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grpSp>
          <p:nvGrpSpPr>
            <p:cNvPr id="15" name="Agrupar 102"/>
            <p:cNvGrpSpPr/>
            <p:nvPr/>
          </p:nvGrpSpPr>
          <p:grpSpPr>
            <a:xfrm>
              <a:off x="4586028" y="3035638"/>
              <a:ext cx="2581540" cy="1936251"/>
              <a:chOff x="4586028" y="3035638"/>
              <a:chExt cx="2581540" cy="1936251"/>
            </a:xfrm>
          </p:grpSpPr>
          <p:sp>
            <p:nvSpPr>
              <p:cNvPr id="56" name="CuadroTexto 51"/>
              <p:cNvSpPr txBox="1"/>
              <p:nvPr/>
            </p:nvSpPr>
            <p:spPr>
              <a:xfrm rot="10800000" flipV="1">
                <a:off x="6865908" y="3035638"/>
                <a:ext cx="3016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5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CuadroTexto 53"/>
              <p:cNvSpPr txBox="1"/>
              <p:nvPr/>
            </p:nvSpPr>
            <p:spPr>
              <a:xfrm rot="10800000" flipV="1">
                <a:off x="4586028" y="4602557"/>
                <a:ext cx="3016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5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6" name="Conector recto de flecha 70"/>
            <p:cNvCxnSpPr/>
            <p:nvPr/>
          </p:nvCxnSpPr>
          <p:spPr>
            <a:xfrm rot="16200000" flipH="1">
              <a:off x="1913053" y="2627465"/>
              <a:ext cx="360775" cy="396032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Agrupar 74"/>
            <p:cNvGrpSpPr/>
            <p:nvPr/>
          </p:nvGrpSpPr>
          <p:grpSpPr>
            <a:xfrm>
              <a:off x="1897150" y="2642513"/>
              <a:ext cx="1686363" cy="1295506"/>
              <a:chOff x="1897150" y="2642513"/>
              <a:chExt cx="1686363" cy="1295506"/>
            </a:xfrm>
          </p:grpSpPr>
          <p:cxnSp>
            <p:nvCxnSpPr>
              <p:cNvPr id="53" name="Conector recto de flecha 71"/>
              <p:cNvCxnSpPr/>
              <p:nvPr/>
            </p:nvCxnSpPr>
            <p:spPr>
              <a:xfrm rot="5400000">
                <a:off x="1912427" y="3504760"/>
                <a:ext cx="771562" cy="94956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cto de flecha 72"/>
              <p:cNvCxnSpPr/>
              <p:nvPr/>
            </p:nvCxnSpPr>
            <p:spPr>
              <a:xfrm>
                <a:off x="2453557" y="3055906"/>
                <a:ext cx="1129956" cy="89026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ctor recto de flecha 73"/>
              <p:cNvCxnSpPr/>
              <p:nvPr/>
            </p:nvCxnSpPr>
            <p:spPr>
              <a:xfrm rot="16200000" flipH="1">
                <a:off x="1914778" y="2624885"/>
                <a:ext cx="360775" cy="396032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Agrupar 78"/>
            <p:cNvGrpSpPr/>
            <p:nvPr/>
          </p:nvGrpSpPr>
          <p:grpSpPr>
            <a:xfrm>
              <a:off x="2100063" y="2939516"/>
              <a:ext cx="1721560" cy="1241468"/>
              <a:chOff x="2100063" y="2939516"/>
              <a:chExt cx="1721560" cy="1241468"/>
            </a:xfrm>
          </p:grpSpPr>
          <p:sp>
            <p:nvSpPr>
              <p:cNvPr id="51" name="CuadroTexto 45"/>
              <p:cNvSpPr txBox="1"/>
              <p:nvPr/>
            </p:nvSpPr>
            <p:spPr>
              <a:xfrm rot="10800000" flipV="1">
                <a:off x="2100063" y="3811652"/>
                <a:ext cx="3016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2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CuadroTexto 47"/>
              <p:cNvSpPr txBox="1"/>
              <p:nvPr/>
            </p:nvSpPr>
            <p:spPr>
              <a:xfrm rot="10800000" flipV="1">
                <a:off x="3519963" y="2939516"/>
                <a:ext cx="3016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2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Agrupar 85"/>
            <p:cNvGrpSpPr/>
            <p:nvPr/>
          </p:nvGrpSpPr>
          <p:grpSpPr>
            <a:xfrm>
              <a:off x="2252455" y="2805927"/>
              <a:ext cx="2602326" cy="1938641"/>
              <a:chOff x="2252455" y="2805927"/>
              <a:chExt cx="2602326" cy="1938641"/>
            </a:xfrm>
          </p:grpSpPr>
          <p:cxnSp>
            <p:nvCxnSpPr>
              <p:cNvPr id="45" name="Conector recto de flecha 79"/>
              <p:cNvCxnSpPr/>
              <p:nvPr/>
            </p:nvCxnSpPr>
            <p:spPr>
              <a:xfrm rot="16200000" flipH="1">
                <a:off x="2171504" y="4227757"/>
                <a:ext cx="667487" cy="366136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cto de flecha 80"/>
              <p:cNvCxnSpPr/>
              <p:nvPr/>
            </p:nvCxnSpPr>
            <p:spPr>
              <a:xfrm>
                <a:off x="2455282" y="3053326"/>
                <a:ext cx="1129956" cy="89026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cto de flecha 81"/>
              <p:cNvCxnSpPr/>
              <p:nvPr/>
            </p:nvCxnSpPr>
            <p:spPr>
              <a:xfrm rot="5400000">
                <a:off x="1914152" y="3506485"/>
                <a:ext cx="771562" cy="94956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cto de flecha 82"/>
              <p:cNvCxnSpPr/>
              <p:nvPr/>
            </p:nvCxnSpPr>
            <p:spPr>
              <a:xfrm rot="16200000" flipH="1">
                <a:off x="3391862" y="3524870"/>
                <a:ext cx="593509" cy="37513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cto de flecha 83"/>
              <p:cNvCxnSpPr/>
              <p:nvPr/>
            </p:nvCxnSpPr>
            <p:spPr>
              <a:xfrm rot="5400000" flipH="1" flipV="1">
                <a:off x="4162171" y="2385065"/>
                <a:ext cx="271748" cy="1113472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cto de flecha 84"/>
              <p:cNvCxnSpPr/>
              <p:nvPr/>
            </p:nvCxnSpPr>
            <p:spPr>
              <a:xfrm rot="16200000" flipH="1">
                <a:off x="4004309" y="2953492"/>
                <a:ext cx="378356" cy="895747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Agrupar 99"/>
            <p:cNvGrpSpPr/>
            <p:nvPr/>
          </p:nvGrpSpPr>
          <p:grpSpPr>
            <a:xfrm>
              <a:off x="2323905" y="2807652"/>
              <a:ext cx="3071163" cy="1938641"/>
              <a:chOff x="2323905" y="2807652"/>
              <a:chExt cx="3071163" cy="1938641"/>
            </a:xfrm>
          </p:grpSpPr>
          <p:cxnSp>
            <p:nvCxnSpPr>
              <p:cNvPr id="36" name="Conector recto de flecha 87"/>
              <p:cNvCxnSpPr/>
              <p:nvPr/>
            </p:nvCxnSpPr>
            <p:spPr>
              <a:xfrm rot="5400000" flipH="1" flipV="1">
                <a:off x="2857464" y="3944585"/>
                <a:ext cx="756514" cy="817624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cto de flecha 88"/>
              <p:cNvCxnSpPr/>
              <p:nvPr/>
            </p:nvCxnSpPr>
            <p:spPr>
              <a:xfrm rot="5400000" flipH="1" flipV="1">
                <a:off x="3773271" y="2839290"/>
                <a:ext cx="1106262" cy="1048147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cto de flecha 89"/>
              <p:cNvCxnSpPr/>
              <p:nvPr/>
            </p:nvCxnSpPr>
            <p:spPr>
              <a:xfrm flipV="1">
                <a:off x="3810939" y="3586239"/>
                <a:ext cx="830422" cy="330255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recto de flecha 90"/>
              <p:cNvCxnSpPr/>
              <p:nvPr/>
            </p:nvCxnSpPr>
            <p:spPr>
              <a:xfrm rot="5400000" flipH="1" flipV="1">
                <a:off x="4508441" y="3127023"/>
                <a:ext cx="686980" cy="122769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cto de flecha 91"/>
              <p:cNvCxnSpPr/>
              <p:nvPr/>
            </p:nvCxnSpPr>
            <p:spPr>
              <a:xfrm rot="16200000" flipH="1">
                <a:off x="4905910" y="3546742"/>
                <a:ext cx="382405" cy="59591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cto de flecha 92"/>
              <p:cNvCxnSpPr/>
              <p:nvPr/>
            </p:nvCxnSpPr>
            <p:spPr>
              <a:xfrm rot="16200000" flipH="1">
                <a:off x="2173229" y="4229482"/>
                <a:ext cx="667487" cy="366136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recto de flecha 93"/>
              <p:cNvCxnSpPr/>
              <p:nvPr/>
            </p:nvCxnSpPr>
            <p:spPr>
              <a:xfrm rot="16200000" flipH="1">
                <a:off x="3393587" y="3526595"/>
                <a:ext cx="593509" cy="37513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cto de flecha 94"/>
              <p:cNvCxnSpPr/>
              <p:nvPr/>
            </p:nvCxnSpPr>
            <p:spPr>
              <a:xfrm rot="16200000" flipH="1">
                <a:off x="4006034" y="2955217"/>
                <a:ext cx="378356" cy="895747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cto de flecha 95"/>
              <p:cNvCxnSpPr/>
              <p:nvPr/>
            </p:nvCxnSpPr>
            <p:spPr>
              <a:xfrm rot="5400000" flipH="1" flipV="1">
                <a:off x="4163896" y="2386790"/>
                <a:ext cx="271748" cy="1113472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Agrupar 101"/>
            <p:cNvGrpSpPr/>
            <p:nvPr/>
          </p:nvGrpSpPr>
          <p:grpSpPr>
            <a:xfrm>
              <a:off x="4800883" y="3305519"/>
              <a:ext cx="2111944" cy="1417280"/>
              <a:chOff x="4800883" y="3305519"/>
              <a:chExt cx="2111944" cy="1417280"/>
            </a:xfrm>
          </p:grpSpPr>
          <p:cxnSp>
            <p:nvCxnSpPr>
              <p:cNvPr id="30" name="Conector recto de flecha 97"/>
              <p:cNvCxnSpPr/>
              <p:nvPr/>
            </p:nvCxnSpPr>
            <p:spPr>
              <a:xfrm rot="5400000">
                <a:off x="4817605" y="4162557"/>
                <a:ext cx="552386" cy="568098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recto de flecha 98"/>
              <p:cNvCxnSpPr/>
              <p:nvPr/>
            </p:nvCxnSpPr>
            <p:spPr>
              <a:xfrm flipV="1">
                <a:off x="5539948" y="3305519"/>
                <a:ext cx="1372879" cy="708613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recto de flecha 100"/>
              <p:cNvCxnSpPr/>
              <p:nvPr/>
            </p:nvCxnSpPr>
            <p:spPr>
              <a:xfrm rot="16200000" flipH="1">
                <a:off x="4907635" y="3548467"/>
                <a:ext cx="382405" cy="59591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Agrupar 106"/>
            <p:cNvGrpSpPr/>
            <p:nvPr/>
          </p:nvGrpSpPr>
          <p:grpSpPr>
            <a:xfrm>
              <a:off x="4807169" y="3302939"/>
              <a:ext cx="2107383" cy="1421585"/>
              <a:chOff x="4807169" y="3302939"/>
              <a:chExt cx="2107383" cy="1421585"/>
            </a:xfrm>
          </p:grpSpPr>
          <p:cxnSp>
            <p:nvCxnSpPr>
              <p:cNvPr id="28" name="Conector recto de flecha 103"/>
              <p:cNvCxnSpPr/>
              <p:nvPr/>
            </p:nvCxnSpPr>
            <p:spPr>
              <a:xfrm rot="5400000">
                <a:off x="4815025" y="4164282"/>
                <a:ext cx="552386" cy="568098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cto de flecha 104"/>
              <p:cNvCxnSpPr/>
              <p:nvPr/>
            </p:nvCxnSpPr>
            <p:spPr>
              <a:xfrm flipV="1">
                <a:off x="5541673" y="3302939"/>
                <a:ext cx="1372879" cy="708613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Conector recto de flecha 107"/>
            <p:cNvCxnSpPr/>
            <p:nvPr/>
          </p:nvCxnSpPr>
          <p:spPr>
            <a:xfrm flipV="1">
              <a:off x="5539093" y="3304664"/>
              <a:ext cx="1372879" cy="70861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de flecha 108"/>
            <p:cNvCxnSpPr/>
            <p:nvPr/>
          </p:nvCxnSpPr>
          <p:spPr>
            <a:xfrm rot="16200000" flipH="1">
              <a:off x="4909360" y="3550192"/>
              <a:ext cx="382405" cy="59591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de flecha 109"/>
            <p:cNvCxnSpPr/>
            <p:nvPr/>
          </p:nvCxnSpPr>
          <p:spPr>
            <a:xfrm rot="16200000" flipH="1">
              <a:off x="4003454" y="2952637"/>
              <a:ext cx="378356" cy="895747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de flecha 110"/>
            <p:cNvCxnSpPr/>
            <p:nvPr/>
          </p:nvCxnSpPr>
          <p:spPr>
            <a:xfrm>
              <a:off x="2452702" y="3055051"/>
              <a:ext cx="1129956" cy="8902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de flecha 111"/>
            <p:cNvCxnSpPr/>
            <p:nvPr/>
          </p:nvCxnSpPr>
          <p:spPr>
            <a:xfrm rot="16200000" flipH="1">
              <a:off x="1912198" y="2622305"/>
              <a:ext cx="360775" cy="396032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8281" y="5900546"/>
            <a:ext cx="600967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  <a:b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ÉCONOMIQUES ET SOCIALES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Département des Hautes Etudes Commerciales -HEC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48281" y="5900545"/>
            <a:ext cx="6009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FACULTY OF ECONOMIC AND SOCIAL SCIENCES</a:t>
            </a:r>
          </a:p>
          <a:p>
            <a:r>
              <a:rPr lang="fr-CH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Department of Management Studies</a:t>
            </a:r>
            <a:endParaRPr lang="fr-CH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 descr="Screen shot 2012-05-03 at 11.31.0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66800"/>
            <a:ext cx="3962400" cy="2476500"/>
          </a:xfrm>
          <a:prstGeom prst="rect">
            <a:avLst/>
          </a:prstGeom>
        </p:spPr>
      </p:pic>
      <p:grpSp>
        <p:nvGrpSpPr>
          <p:cNvPr id="2" name="Group 40"/>
          <p:cNvGrpSpPr/>
          <p:nvPr/>
        </p:nvGrpSpPr>
        <p:grpSpPr>
          <a:xfrm>
            <a:off x="4800600" y="1049864"/>
            <a:ext cx="4097861" cy="3145601"/>
            <a:chOff x="4800600" y="1049864"/>
            <a:chExt cx="4097861" cy="3145601"/>
          </a:xfrm>
        </p:grpSpPr>
        <p:pic>
          <p:nvPicPr>
            <p:cNvPr id="18" name="Picture 17" descr="Screen shot 2012-05-03 at 11.31.32 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0600" y="1049864"/>
              <a:ext cx="4097861" cy="2561163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 rot="16200000" flipH="1">
              <a:off x="5257800" y="2286000"/>
              <a:ext cx="457200" cy="152400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5715000" y="2286000"/>
              <a:ext cx="685800" cy="304800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5867400" y="2743200"/>
              <a:ext cx="533400" cy="381000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0800000" flipV="1">
              <a:off x="5105400" y="2819400"/>
              <a:ext cx="457200" cy="381000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7543800" y="3733800"/>
              <a:ext cx="1274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rgbClr val="FF0000"/>
                  </a:solidFill>
                </a:rPr>
                <a:t>Gradient</a:t>
              </a:r>
              <a:endParaRPr lang="en-GB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41"/>
          <p:cNvGrpSpPr/>
          <p:nvPr/>
        </p:nvGrpSpPr>
        <p:grpSpPr>
          <a:xfrm>
            <a:off x="1219200" y="3886200"/>
            <a:ext cx="5486400" cy="2476500"/>
            <a:chOff x="1219200" y="3886200"/>
            <a:chExt cx="5486400" cy="2476500"/>
          </a:xfrm>
        </p:grpSpPr>
        <p:pic>
          <p:nvPicPr>
            <p:cNvPr id="17" name="Picture 16" descr="Screen shot 2012-05-03 at 11.31.41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3200" y="3886200"/>
              <a:ext cx="3962400" cy="2476500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/>
            <p:nvPr/>
          </p:nvCxnSpPr>
          <p:spPr>
            <a:xfrm rot="10800000">
              <a:off x="5638800" y="5410200"/>
              <a:ext cx="457200" cy="382588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10800000" flipV="1">
              <a:off x="4572000" y="5257800"/>
              <a:ext cx="762000" cy="381000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10800000">
              <a:off x="3352800" y="5334000"/>
              <a:ext cx="762000" cy="457200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16200000" flipV="1">
              <a:off x="3086100" y="4838700"/>
              <a:ext cx="533400" cy="304800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219200" y="4876800"/>
              <a:ext cx="15702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err="1" smtClean="0">
                  <a:solidFill>
                    <a:srgbClr val="FF0000"/>
                  </a:solidFill>
                </a:rPr>
                <a:t>Chemin</a:t>
              </a:r>
              <a:r>
                <a:rPr lang="en-GB" sz="2400" dirty="0" smtClean="0">
                  <a:solidFill>
                    <a:srgbClr val="FF0000"/>
                  </a:solidFill>
                </a:rPr>
                <a:t> le </a:t>
              </a:r>
            </a:p>
            <a:p>
              <a:r>
                <a:rPr lang="en-GB" sz="2400" dirty="0" smtClean="0">
                  <a:solidFill>
                    <a:srgbClr val="FF0000"/>
                  </a:solidFill>
                </a:rPr>
                <a:t>plus court</a:t>
              </a:r>
              <a:endParaRPr lang="en-GB" sz="2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3" name="Shape 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0625" y="5993546"/>
            <a:ext cx="849849" cy="338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hape 34"/>
          <p:cNvCxnSpPr/>
          <p:nvPr/>
        </p:nvCxnSpPr>
        <p:spPr>
          <a:xfrm>
            <a:off x="151275" y="6454600"/>
            <a:ext cx="8839199" cy="15300"/>
          </a:xfrm>
          <a:prstGeom prst="straightConnector1">
            <a:avLst/>
          </a:prstGeom>
          <a:noFill/>
          <a:ln w="9525" cap="flat">
            <a:solidFill>
              <a:srgbClr val="FF99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7" name="Shape 35"/>
          <p:cNvSpPr txBox="1"/>
          <p:nvPr/>
        </p:nvSpPr>
        <p:spPr>
          <a:xfrm>
            <a:off x="58450" y="6454600"/>
            <a:ext cx="4725599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L’INTERNET DES OBJETS / TechLunch N°8 / 27 novembre 2014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18628" y="292389"/>
            <a:ext cx="779234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100000"/>
              <a:defRPr/>
            </a:pPr>
            <a:r>
              <a:rPr lang="en-GB" sz="3200" b="1" dirty="0" smtClean="0">
                <a:solidFill>
                  <a:schemeClr val="dk1"/>
                </a:solidFill>
              </a:rPr>
              <a:t>Remote Query and Retrieval Service</a:t>
            </a:r>
            <a:endParaRPr lang="en-GB" sz="32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/>
          <p:nvPr/>
        </p:nvGrpSpPr>
        <p:grpSpPr>
          <a:xfrm>
            <a:off x="228600" y="1143000"/>
            <a:ext cx="3901440" cy="3421797"/>
            <a:chOff x="228600" y="1143000"/>
            <a:chExt cx="3901440" cy="3421797"/>
          </a:xfrm>
        </p:grpSpPr>
        <p:pic>
          <p:nvPicPr>
            <p:cNvPr id="11" name="Picture 10" descr="Screen shot 2012-05-03 at 11.32.00 A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1143000"/>
              <a:ext cx="3901440" cy="24384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28600" y="3733800"/>
              <a:ext cx="19265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rgbClr val="FF0000"/>
                  </a:solidFill>
                </a:rPr>
                <a:t>Information </a:t>
              </a:r>
            </a:p>
            <a:p>
              <a:r>
                <a:rPr lang="en-GB" sz="2400" dirty="0" smtClean="0">
                  <a:solidFill>
                    <a:srgbClr val="FF0000"/>
                  </a:solidFill>
                </a:rPr>
                <a:t>suit le </a:t>
              </a:r>
              <a:r>
                <a:rPr lang="en-GB" sz="2400" dirty="0" err="1" smtClean="0">
                  <a:solidFill>
                    <a:srgbClr val="FF0000"/>
                  </a:solidFill>
                </a:rPr>
                <a:t>chemin</a:t>
              </a:r>
              <a:endParaRPr lang="en-GB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23"/>
          <p:cNvGrpSpPr/>
          <p:nvPr/>
        </p:nvGrpSpPr>
        <p:grpSpPr>
          <a:xfrm>
            <a:off x="4646516" y="990600"/>
            <a:ext cx="4247962" cy="3650397"/>
            <a:chOff x="4646516" y="990600"/>
            <a:chExt cx="4247962" cy="3650397"/>
          </a:xfrm>
        </p:grpSpPr>
        <p:pic>
          <p:nvPicPr>
            <p:cNvPr id="13" name="Picture 12" descr="Screen shot 2012-05-03 at 11.32.50 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6516" y="990600"/>
              <a:ext cx="4023360" cy="25146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315200" y="3810000"/>
              <a:ext cx="157927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err="1" smtClean="0">
                  <a:solidFill>
                    <a:srgbClr val="FF0000"/>
                  </a:solidFill>
                </a:rPr>
                <a:t>Noeud</a:t>
              </a:r>
              <a:endParaRPr lang="en-GB" sz="2400" dirty="0" smtClean="0">
                <a:solidFill>
                  <a:srgbClr val="FF0000"/>
                </a:solidFill>
              </a:endParaRPr>
            </a:p>
            <a:p>
              <a:r>
                <a:rPr lang="en-GB" sz="2400" dirty="0" err="1" smtClean="0">
                  <a:solidFill>
                    <a:srgbClr val="FF0000"/>
                  </a:solidFill>
                </a:rPr>
                <a:t>défectueux</a:t>
              </a:r>
              <a:endParaRPr lang="en-GB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24"/>
          <p:cNvGrpSpPr/>
          <p:nvPr/>
        </p:nvGrpSpPr>
        <p:grpSpPr>
          <a:xfrm>
            <a:off x="2819400" y="3810000"/>
            <a:ext cx="5191816" cy="2314575"/>
            <a:chOff x="2819400" y="3810000"/>
            <a:chExt cx="5191816" cy="2314575"/>
          </a:xfrm>
        </p:grpSpPr>
        <p:pic>
          <p:nvPicPr>
            <p:cNvPr id="16" name="Picture 15" descr="Screen shot 2012-05-03 at 11.33.02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9400" y="3810000"/>
              <a:ext cx="3703320" cy="231457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705600" y="5105400"/>
              <a:ext cx="13056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rgbClr val="FF0000"/>
                  </a:solidFill>
                </a:rPr>
                <a:t>Nouveau </a:t>
              </a:r>
            </a:p>
            <a:p>
              <a:r>
                <a:rPr lang="en-GB" sz="2400" dirty="0" err="1" smtClean="0">
                  <a:solidFill>
                    <a:srgbClr val="FF0000"/>
                  </a:solidFill>
                </a:rPr>
                <a:t>chemin</a:t>
              </a:r>
              <a:endParaRPr lang="en-GB" sz="2400" dirty="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ZoneTexte 4"/>
          <p:cNvSpPr txBox="1"/>
          <p:nvPr/>
        </p:nvSpPr>
        <p:spPr>
          <a:xfrm>
            <a:off x="348281" y="5900546"/>
            <a:ext cx="600967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  <a:b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ÉCONOMIQUES ET SOCIALES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Département des Hautes Etudes Commerciales -HEC</a:t>
            </a:r>
          </a:p>
        </p:txBody>
      </p:sp>
      <p:pic>
        <p:nvPicPr>
          <p:cNvPr id="22" name="Shape 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0625" y="5993546"/>
            <a:ext cx="849849" cy="338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Shape 34"/>
          <p:cNvCxnSpPr/>
          <p:nvPr/>
        </p:nvCxnSpPr>
        <p:spPr>
          <a:xfrm>
            <a:off x="151275" y="6454600"/>
            <a:ext cx="8839199" cy="15300"/>
          </a:xfrm>
          <a:prstGeom prst="straightConnector1">
            <a:avLst/>
          </a:prstGeom>
          <a:noFill/>
          <a:ln w="9525" cap="flat">
            <a:solidFill>
              <a:srgbClr val="FF99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4" name="Shape 35"/>
          <p:cNvSpPr txBox="1"/>
          <p:nvPr/>
        </p:nvSpPr>
        <p:spPr>
          <a:xfrm>
            <a:off x="58450" y="6454600"/>
            <a:ext cx="4725599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L’INTERNET DES OBJETS / TechLunch N°8 / 27 novembre 2014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4.m4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" y="990600"/>
            <a:ext cx="8365067" cy="4705350"/>
          </a:xfrm>
          <a:prstGeom prst="rect">
            <a:avLst/>
          </a:prstGeom>
        </p:spPr>
      </p:pic>
      <p:sp>
        <p:nvSpPr>
          <p:cNvPr id="13" name="ZoneTexte 4"/>
          <p:cNvSpPr txBox="1"/>
          <p:nvPr/>
        </p:nvSpPr>
        <p:spPr>
          <a:xfrm>
            <a:off x="348281" y="5900546"/>
            <a:ext cx="600967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  <a:b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ÉCONOMIQUES ET SOCIALES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Département des Hautes Etudes Commerciales -HEC</a:t>
            </a:r>
          </a:p>
        </p:txBody>
      </p:sp>
      <p:pic>
        <p:nvPicPr>
          <p:cNvPr id="14" name="Shape 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0625" y="5993546"/>
            <a:ext cx="849849" cy="338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hape 34"/>
          <p:cNvCxnSpPr/>
          <p:nvPr/>
        </p:nvCxnSpPr>
        <p:spPr>
          <a:xfrm>
            <a:off x="151275" y="6454600"/>
            <a:ext cx="8839199" cy="15300"/>
          </a:xfrm>
          <a:prstGeom prst="straightConnector1">
            <a:avLst/>
          </a:prstGeom>
          <a:noFill/>
          <a:ln w="9525" cap="flat">
            <a:solidFill>
              <a:srgbClr val="FF99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6" name="Shape 35"/>
          <p:cNvSpPr txBox="1"/>
          <p:nvPr/>
        </p:nvSpPr>
        <p:spPr>
          <a:xfrm>
            <a:off x="58450" y="6454600"/>
            <a:ext cx="4725599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L’INTERNET DES OBJETS / TechLunch N°8 / 27 novembre 2014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ape 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0625" y="5993546"/>
            <a:ext cx="849849" cy="338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hape 34"/>
          <p:cNvCxnSpPr/>
          <p:nvPr/>
        </p:nvCxnSpPr>
        <p:spPr>
          <a:xfrm>
            <a:off x="151275" y="6454600"/>
            <a:ext cx="8839199" cy="15300"/>
          </a:xfrm>
          <a:prstGeom prst="straightConnector1">
            <a:avLst/>
          </a:prstGeom>
          <a:noFill/>
          <a:ln w="9525" cap="flat">
            <a:solidFill>
              <a:srgbClr val="FF99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5" name="Shape 35"/>
          <p:cNvSpPr txBox="1"/>
          <p:nvPr/>
        </p:nvSpPr>
        <p:spPr>
          <a:xfrm>
            <a:off x="58450" y="6454600"/>
            <a:ext cx="4725599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L’INTERNET DES OBJETS / TechLunch N°8 / 27 novembre 2014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Collected Data – Vienna City Marathon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Screen shot 2014-02-05 at 10.59.3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00" y="1629833"/>
            <a:ext cx="2855966" cy="3111500"/>
          </a:xfrm>
          <a:prstGeom prst="rect">
            <a:avLst/>
          </a:prstGeom>
        </p:spPr>
      </p:pic>
      <p:pic>
        <p:nvPicPr>
          <p:cNvPr id="7" name="Picture 6" descr="Screen shot 2014-02-05 at 10.59.4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569" y="1629833"/>
            <a:ext cx="4964461" cy="396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7467" y="5232400"/>
            <a:ext cx="376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Services:</a:t>
            </a:r>
          </a:p>
          <a:p>
            <a:r>
              <a:rPr lang="en-GB" dirty="0" smtClean="0"/>
              <a:t>Evacuations, anticipative notifications </a:t>
            </a:r>
            <a:endParaRPr lang="en-GB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ape 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0625" y="5993546"/>
            <a:ext cx="849849" cy="338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hape 34"/>
          <p:cNvCxnSpPr/>
          <p:nvPr/>
        </p:nvCxnSpPr>
        <p:spPr>
          <a:xfrm>
            <a:off x="151275" y="6454600"/>
            <a:ext cx="8839199" cy="15300"/>
          </a:xfrm>
          <a:prstGeom prst="straightConnector1">
            <a:avLst/>
          </a:prstGeom>
          <a:noFill/>
          <a:ln w="9525" cap="flat">
            <a:solidFill>
              <a:srgbClr val="FF99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5" name="Shape 35"/>
          <p:cNvSpPr txBox="1"/>
          <p:nvPr/>
        </p:nvSpPr>
        <p:spPr>
          <a:xfrm>
            <a:off x="58450" y="6454600"/>
            <a:ext cx="4725599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L’INTERNET DES OBJETS / TechLunch N°8 / 27 novembre 2014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Context-aware</a:t>
            </a:r>
            <a:r>
              <a:rPr kumimoji="0" lang="en-GB" sz="36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data flows (Demo)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TwoFlow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46" y="1990637"/>
            <a:ext cx="3203646" cy="1606374"/>
          </a:xfrm>
          <a:prstGeom prst="rect">
            <a:avLst/>
          </a:prstGeom>
        </p:spPr>
      </p:pic>
      <p:pic>
        <p:nvPicPr>
          <p:cNvPr id="7" name="Picture 6" descr="WhereAreYouQuer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049" y="3371181"/>
            <a:ext cx="3492359" cy="186652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ape 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0625" y="5993546"/>
            <a:ext cx="849849" cy="338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hape 34"/>
          <p:cNvCxnSpPr/>
          <p:nvPr/>
        </p:nvCxnSpPr>
        <p:spPr>
          <a:xfrm>
            <a:off x="151275" y="6454600"/>
            <a:ext cx="8839199" cy="15300"/>
          </a:xfrm>
          <a:prstGeom prst="straightConnector1">
            <a:avLst/>
          </a:prstGeom>
          <a:noFill/>
          <a:ln w="9525" cap="flat">
            <a:solidFill>
              <a:srgbClr val="FF99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5" name="Shape 35"/>
          <p:cNvSpPr txBox="1"/>
          <p:nvPr/>
        </p:nvSpPr>
        <p:spPr>
          <a:xfrm>
            <a:off x="58450" y="6454600"/>
            <a:ext cx="4725599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L’INTERNET DES OBJETS / TechLunch N°8 / 27 novembre 2014 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57200" y="274637"/>
            <a:ext cx="8229600" cy="10384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Summary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57200" y="1600200"/>
            <a:ext cx="49022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Spatial Structures:</a:t>
            </a:r>
          </a:p>
          <a:p>
            <a:pPr marL="360000" lvl="4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595" dirty="0" smtClean="0">
                <a:solidFill>
                  <a:schemeClr val="dk1"/>
                </a:solidFill>
              </a:rPr>
              <a:t>  Sensed context / Annotations</a:t>
            </a:r>
          </a:p>
          <a:p>
            <a:pPr marL="360000" lvl="4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595" dirty="0" smtClean="0">
                <a:solidFill>
                  <a:schemeClr val="dk1"/>
                </a:solidFill>
              </a:rPr>
              <a:t>  Dissemination / Aggregation</a:t>
            </a:r>
            <a:endParaRPr kumimoji="0" lang="en-GB" sz="2595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Decentralised, Self-*,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Bio-inspired techniques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Actual Deployments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Open-source middleware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4919615" y="621393"/>
            <a:ext cx="4286737" cy="2508959"/>
            <a:chOff x="609600" y="1711349"/>
            <a:chExt cx="8229600" cy="4525963"/>
          </a:xfrm>
        </p:grpSpPr>
        <p:pic>
          <p:nvPicPr>
            <p:cNvPr id="24" name="Content Placeholder 6" descr="crowd.jpg"/>
            <p:cNvPicPr>
              <a:picLocks noChangeAspect="1"/>
            </p:cNvPicPr>
            <p:nvPr/>
          </p:nvPicPr>
          <p:blipFill>
            <a:blip r:embed="rId4"/>
            <a:srcRect l="-10831" r="-10831"/>
            <a:stretch>
              <a:fillRect/>
            </a:stretch>
          </p:blipFill>
          <p:spPr>
            <a:xfrm>
              <a:off x="609600" y="1711349"/>
              <a:ext cx="8229600" cy="4525963"/>
            </a:xfrm>
            <a:prstGeom prst="rect">
              <a:avLst/>
            </a:prstGeom>
          </p:spPr>
        </p:pic>
        <p:grpSp>
          <p:nvGrpSpPr>
            <p:cNvPr id="25" name="Group 40"/>
            <p:cNvGrpSpPr/>
            <p:nvPr/>
          </p:nvGrpSpPr>
          <p:grpSpPr>
            <a:xfrm>
              <a:off x="3598912" y="3771900"/>
              <a:ext cx="1442988" cy="1042357"/>
              <a:chOff x="3598912" y="3771900"/>
              <a:chExt cx="1442988" cy="1042357"/>
            </a:xfrm>
          </p:grpSpPr>
          <p:sp>
            <p:nvSpPr>
              <p:cNvPr id="41" name="Oval 7"/>
              <p:cNvSpPr/>
              <p:nvPr/>
            </p:nvSpPr>
            <p:spPr>
              <a:xfrm>
                <a:off x="4724400" y="4038600"/>
                <a:ext cx="317500" cy="266700"/>
              </a:xfrm>
              <a:prstGeom prst="ellips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Oval 8"/>
              <p:cNvSpPr/>
              <p:nvPr/>
            </p:nvSpPr>
            <p:spPr>
              <a:xfrm>
                <a:off x="3598912" y="3771900"/>
                <a:ext cx="317500" cy="266700"/>
              </a:xfrm>
              <a:prstGeom prst="ellips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3" name="Straight Connector 9"/>
              <p:cNvCxnSpPr/>
              <p:nvPr/>
            </p:nvCxnSpPr>
            <p:spPr>
              <a:xfrm rot="16200000" flipH="1">
                <a:off x="3507606" y="4366394"/>
                <a:ext cx="736600" cy="81012"/>
              </a:xfrm>
              <a:prstGeom prst="line">
                <a:avLst/>
              </a:prstGeom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10"/>
              <p:cNvCxnSpPr>
                <a:endCxn id="32" idx="7"/>
              </p:cNvCxnSpPr>
              <p:nvPr/>
            </p:nvCxnSpPr>
            <p:spPr>
              <a:xfrm rot="5400000">
                <a:off x="4164643" y="4208003"/>
                <a:ext cx="548014" cy="664494"/>
              </a:xfrm>
              <a:prstGeom prst="line">
                <a:avLst/>
              </a:prstGeom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41"/>
            <p:cNvGrpSpPr/>
            <p:nvPr/>
          </p:nvGrpSpPr>
          <p:grpSpPr>
            <a:xfrm>
              <a:off x="4565650" y="2959100"/>
              <a:ext cx="1593850" cy="1212850"/>
              <a:chOff x="4565650" y="2959100"/>
              <a:chExt cx="1593850" cy="1212850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4565650" y="2959100"/>
                <a:ext cx="317500" cy="266700"/>
              </a:xfrm>
              <a:prstGeom prst="ellips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 rot="16200000" flipH="1">
                <a:off x="4383548" y="3572644"/>
                <a:ext cx="774700" cy="81012"/>
              </a:xfrm>
              <a:prstGeom prst="line">
                <a:avLst/>
              </a:prstGeom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5842000" y="3638550"/>
                <a:ext cx="317500" cy="266700"/>
              </a:xfrm>
              <a:prstGeom prst="ellips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0" name="Straight Connector 39"/>
              <p:cNvCxnSpPr>
                <a:stCxn id="39" idx="3"/>
              </p:cNvCxnSpPr>
              <p:nvPr/>
            </p:nvCxnSpPr>
            <p:spPr>
              <a:xfrm rot="5400000">
                <a:off x="5312321" y="3595773"/>
                <a:ext cx="305757" cy="846597"/>
              </a:xfrm>
              <a:prstGeom prst="line">
                <a:avLst/>
              </a:prstGeom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39"/>
            <p:cNvGrpSpPr/>
            <p:nvPr/>
          </p:nvGrpSpPr>
          <p:grpSpPr>
            <a:xfrm>
              <a:off x="3835400" y="4775200"/>
              <a:ext cx="317500" cy="1003300"/>
              <a:chOff x="3835400" y="4775200"/>
              <a:chExt cx="317500" cy="100330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3835400" y="4775200"/>
                <a:ext cx="317500" cy="266700"/>
              </a:xfrm>
              <a:prstGeom prst="ellips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rot="16200000" flipH="1">
                <a:off x="3744094" y="5369694"/>
                <a:ext cx="736600" cy="81012"/>
              </a:xfrm>
              <a:prstGeom prst="line">
                <a:avLst/>
              </a:prstGeom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Oval 27"/>
            <p:cNvSpPr/>
            <p:nvPr/>
          </p:nvSpPr>
          <p:spPr>
            <a:xfrm>
              <a:off x="3994150" y="5778500"/>
              <a:ext cx="317500" cy="26670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rot="16200000" flipH="1">
              <a:off x="4103687" y="3579813"/>
              <a:ext cx="814388" cy="106362"/>
            </a:xfrm>
            <a:prstGeom prst="straightConnector1">
              <a:avLst/>
            </a:prstGeom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10800000" flipV="1">
              <a:off x="3994152" y="4171952"/>
              <a:ext cx="463549" cy="407196"/>
            </a:xfrm>
            <a:prstGeom prst="straightConnector1">
              <a:avLst/>
            </a:prstGeom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16200000" flipH="1">
              <a:off x="4021137" y="5351458"/>
              <a:ext cx="654059" cy="73032"/>
            </a:xfrm>
            <a:prstGeom prst="straightConnector1">
              <a:avLst/>
            </a:prstGeom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 descr="Screen shot 2012-05-03 at 11.32.0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702" y="3420647"/>
            <a:ext cx="3039332" cy="189958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ape 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0625" y="5993546"/>
            <a:ext cx="849849" cy="338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hape 34"/>
          <p:cNvCxnSpPr/>
          <p:nvPr/>
        </p:nvCxnSpPr>
        <p:spPr>
          <a:xfrm>
            <a:off x="151275" y="6454600"/>
            <a:ext cx="8839199" cy="15300"/>
          </a:xfrm>
          <a:prstGeom prst="straightConnector1">
            <a:avLst/>
          </a:prstGeom>
          <a:noFill/>
          <a:ln w="9525" cap="flat">
            <a:solidFill>
              <a:srgbClr val="FF99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5" name="Shape 35"/>
          <p:cNvSpPr txBox="1"/>
          <p:nvPr/>
        </p:nvSpPr>
        <p:spPr>
          <a:xfrm>
            <a:off x="58450" y="6454600"/>
            <a:ext cx="4725599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L’INTERNET DES OBJETS / TechLunch N°8 / 27 novembre 2014 </a:t>
            </a:r>
          </a:p>
        </p:txBody>
      </p:sp>
      <p:pic>
        <p:nvPicPr>
          <p:cNvPr id="5" name="Picture 4" descr="Screen shot 2013-11-26 at 1.10.5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91" y="1413716"/>
            <a:ext cx="3817752" cy="2126343"/>
          </a:xfrm>
          <a:prstGeom prst="rect">
            <a:avLst/>
          </a:prstGeom>
        </p:spPr>
      </p:pic>
      <p:pic>
        <p:nvPicPr>
          <p:cNvPr id="6" name="Picture 5" descr="Screen shot 2013-11-26 at 1.11.17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252" y="1385678"/>
            <a:ext cx="3864498" cy="2154381"/>
          </a:xfrm>
          <a:prstGeom prst="rect">
            <a:avLst/>
          </a:prstGeom>
        </p:spPr>
      </p:pic>
      <p:pic>
        <p:nvPicPr>
          <p:cNvPr id="7" name="Picture 6" descr="Screen shot 2013-11-26 at 1.12.5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91" y="3621958"/>
            <a:ext cx="3817752" cy="2109024"/>
          </a:xfrm>
          <a:prstGeom prst="rect">
            <a:avLst/>
          </a:prstGeom>
        </p:spPr>
      </p:pic>
      <p:grpSp>
        <p:nvGrpSpPr>
          <p:cNvPr id="8" name="Group 13"/>
          <p:cNvGrpSpPr/>
          <p:nvPr/>
        </p:nvGrpSpPr>
        <p:grpSpPr>
          <a:xfrm>
            <a:off x="976923" y="3892936"/>
            <a:ext cx="6975133" cy="2560487"/>
            <a:chOff x="976923" y="4064613"/>
            <a:chExt cx="6975133" cy="2560487"/>
          </a:xfrm>
        </p:grpSpPr>
        <p:pic>
          <p:nvPicPr>
            <p:cNvPr id="9" name="Picture 8" descr="sapere-logo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5477933" y="4064613"/>
              <a:ext cx="2009024" cy="151855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76923" y="5978769"/>
              <a:ext cx="29684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>
                  <a:hlinkClick r:id="rId9"/>
                </a:rPr>
                <a:t>http://youtu.be/nSIPesWIDx8</a:t>
              </a:r>
              <a:endParaRPr lang="en-US" u="sng" dirty="0" smtClean="0"/>
            </a:p>
            <a:p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38904" y="5978769"/>
              <a:ext cx="30131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>
                  <a:hlinkClick r:id="rId10"/>
                </a:rPr>
                <a:t>http://www.sapere-project.eu</a:t>
              </a:r>
              <a:endParaRPr lang="en-US" u="sng" dirty="0" smtClean="0"/>
            </a:p>
            <a:p>
              <a:endParaRPr lang="en-GB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96232" y="5730982"/>
            <a:ext cx="547768" cy="5477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52982" y="5730982"/>
            <a:ext cx="547768" cy="547768"/>
          </a:xfrm>
          <a:prstGeom prst="rect">
            <a:avLst/>
          </a:prstGeom>
        </p:spPr>
      </p:pic>
      <p:sp>
        <p:nvSpPr>
          <p:cNvPr id="14" name="Title 12"/>
          <p:cNvSpPr txBox="1">
            <a:spLocks/>
          </p:cNvSpPr>
          <p:nvPr/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Smart Services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ape 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0625" y="5993546"/>
            <a:ext cx="849849" cy="338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hape 34"/>
          <p:cNvCxnSpPr/>
          <p:nvPr/>
        </p:nvCxnSpPr>
        <p:spPr>
          <a:xfrm>
            <a:off x="151275" y="6454600"/>
            <a:ext cx="8839199" cy="15300"/>
          </a:xfrm>
          <a:prstGeom prst="straightConnector1">
            <a:avLst/>
          </a:prstGeom>
          <a:noFill/>
          <a:ln w="9525" cap="flat">
            <a:solidFill>
              <a:srgbClr val="FF99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5" name="Shape 35"/>
          <p:cNvSpPr txBox="1"/>
          <p:nvPr/>
        </p:nvSpPr>
        <p:spPr>
          <a:xfrm>
            <a:off x="58450" y="6454600"/>
            <a:ext cx="4725599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L’INTERNET DES OBJETS / TechLunch N°8 / 27 novembre 2014 </a:t>
            </a:r>
          </a:p>
        </p:txBody>
      </p:sp>
      <p:pic>
        <p:nvPicPr>
          <p:cNvPr id="21" name="SAPEREVideo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457200" y="15583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r>
              <a:rPr lang="en-GB" sz="3600" b="1" dirty="0" smtClean="0">
                <a:solidFill>
                  <a:schemeClr val="dk1"/>
                </a:solidFill>
              </a:rPr>
              <a:t>SAPERE Project video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ape 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0625" y="5993546"/>
            <a:ext cx="849849" cy="338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hape 34"/>
          <p:cNvCxnSpPr/>
          <p:nvPr/>
        </p:nvCxnSpPr>
        <p:spPr>
          <a:xfrm>
            <a:off x="151275" y="6454600"/>
            <a:ext cx="8839199" cy="15300"/>
          </a:xfrm>
          <a:prstGeom prst="straightConnector1">
            <a:avLst/>
          </a:prstGeom>
          <a:noFill/>
          <a:ln w="9525" cap="flat">
            <a:solidFill>
              <a:srgbClr val="FF99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5" name="Shape 35"/>
          <p:cNvSpPr txBox="1"/>
          <p:nvPr/>
        </p:nvSpPr>
        <p:spPr>
          <a:xfrm>
            <a:off x="58450" y="6454600"/>
            <a:ext cx="4725599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L’INTERNET DES OBJETS / TechLunch N°8 / 27 novembre 2014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5583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Sensed context become</a:t>
            </a:r>
            <a:r>
              <a:rPr kumimoji="0" lang="en-GB" sz="36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annotations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Picture 20" descr="Screen shot 2014-11-24 at 5.20.11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272" y="2419423"/>
            <a:ext cx="7169528" cy="3049335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829068" y="3422385"/>
            <a:ext cx="68820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2199301" y="2343220"/>
            <a:ext cx="567099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29068" y="4674907"/>
            <a:ext cx="68820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362718" y="4676495"/>
            <a:ext cx="68820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388118" y="3420797"/>
            <a:ext cx="68820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85338" y="2163861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Sensed Context</a:t>
            </a:r>
            <a:endParaRPr lang="en-GB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ape 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0625" y="5993546"/>
            <a:ext cx="849849" cy="338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hape 34"/>
          <p:cNvCxnSpPr/>
          <p:nvPr/>
        </p:nvCxnSpPr>
        <p:spPr>
          <a:xfrm>
            <a:off x="151275" y="6454600"/>
            <a:ext cx="8839199" cy="15300"/>
          </a:xfrm>
          <a:prstGeom prst="straightConnector1">
            <a:avLst/>
          </a:prstGeom>
          <a:noFill/>
          <a:ln w="9525" cap="flat">
            <a:solidFill>
              <a:srgbClr val="FF99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5" name="Shape 35"/>
          <p:cNvSpPr txBox="1"/>
          <p:nvPr/>
        </p:nvSpPr>
        <p:spPr>
          <a:xfrm>
            <a:off x="58450" y="6454600"/>
            <a:ext cx="4725599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L’INTERNET DES OBJETS / TechLunch N°8 / 27 novembre 2014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5583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Annotation</a:t>
            </a:r>
            <a:r>
              <a:rPr kumimoji="0" lang="en-GB" sz="36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become </a:t>
            </a:r>
            <a:r>
              <a:rPr lang="en-GB" sz="3600" b="1" dirty="0" err="1" smtClean="0">
                <a:solidFill>
                  <a:schemeClr val="dk1"/>
                </a:solidFill>
              </a:rPr>
              <a:t>s</a:t>
            </a:r>
            <a:r>
              <a:rPr kumimoji="0" lang="en-GB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patial</a:t>
            </a: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services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oup 31"/>
          <p:cNvGrpSpPr/>
          <p:nvPr/>
        </p:nvGrpSpPr>
        <p:grpSpPr>
          <a:xfrm>
            <a:off x="457200" y="1244600"/>
            <a:ext cx="3987653" cy="2506053"/>
            <a:chOff x="457200" y="1244600"/>
            <a:chExt cx="3987653" cy="2506053"/>
          </a:xfrm>
        </p:grpSpPr>
        <p:pic>
          <p:nvPicPr>
            <p:cNvPr id="7" name="Picture 6" descr="Screen shot 2014-02-05 at 10.16.48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065" y="1244600"/>
              <a:ext cx="2290134" cy="202567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7200" y="3381321"/>
              <a:ext cx="3987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Live Annotation: sensed/processed data </a:t>
              </a:r>
              <a:endParaRPr lang="en-GB" dirty="0"/>
            </a:p>
          </p:txBody>
        </p:sp>
      </p:grpSp>
      <p:grpSp>
        <p:nvGrpSpPr>
          <p:cNvPr id="9" name="Group 32"/>
          <p:cNvGrpSpPr/>
          <p:nvPr/>
        </p:nvGrpSpPr>
        <p:grpSpPr>
          <a:xfrm>
            <a:off x="5088007" y="1244601"/>
            <a:ext cx="2783550" cy="2444497"/>
            <a:chOff x="5088007" y="1244601"/>
            <a:chExt cx="2783550" cy="2444497"/>
          </a:xfrm>
        </p:grpSpPr>
        <p:pic>
          <p:nvPicPr>
            <p:cNvPr id="10" name="Picture 9" descr="Screen shot 2014-02-05 at 10.18.46 P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8007" y="1244601"/>
              <a:ext cx="2426093" cy="202567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31316" y="3381321"/>
              <a:ext cx="2340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Diffusion / Local interaction</a:t>
              </a:r>
              <a:endParaRPr lang="en-GB" dirty="0"/>
            </a:p>
          </p:txBody>
        </p:sp>
      </p:grpSp>
      <p:grpSp>
        <p:nvGrpSpPr>
          <p:cNvPr id="12" name="Group 33"/>
          <p:cNvGrpSpPr/>
          <p:nvPr/>
        </p:nvGrpSpPr>
        <p:grpSpPr>
          <a:xfrm>
            <a:off x="457200" y="3930055"/>
            <a:ext cx="3634328" cy="2549406"/>
            <a:chOff x="457200" y="3930055"/>
            <a:chExt cx="3634328" cy="2549406"/>
          </a:xfrm>
        </p:grpSpPr>
        <p:pic>
          <p:nvPicPr>
            <p:cNvPr id="13" name="Picture 12" descr="Screen shot 2014-02-05 at 10.17.48 P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930055"/>
              <a:ext cx="2680718" cy="22349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57200" y="6171684"/>
              <a:ext cx="36343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Aggregation / Gradient / Spatial structures </a:t>
              </a:r>
              <a:endParaRPr lang="en-GB" dirty="0"/>
            </a:p>
          </p:txBody>
        </p:sp>
      </p:grpSp>
      <p:grpSp>
        <p:nvGrpSpPr>
          <p:cNvPr id="15" name="Group 34"/>
          <p:cNvGrpSpPr/>
          <p:nvPr/>
        </p:nvGrpSpPr>
        <p:grpSpPr>
          <a:xfrm>
            <a:off x="4833382" y="3999635"/>
            <a:ext cx="3419817" cy="2479826"/>
            <a:chOff x="4833382" y="3999635"/>
            <a:chExt cx="3419817" cy="2479826"/>
          </a:xfrm>
        </p:grpSpPr>
        <p:pic>
          <p:nvPicPr>
            <p:cNvPr id="16" name="Picture 15" descr="Screen shot 2014-02-05 at 10.17.48 P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33382" y="3999635"/>
              <a:ext cx="2680718" cy="22349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683716" y="6171684"/>
              <a:ext cx="25694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Chemotaxis</a:t>
              </a:r>
              <a:r>
                <a:rPr lang="en-GB" dirty="0" smtClean="0"/>
                <a:t> / Spatial Services</a:t>
              </a:r>
              <a:endParaRPr lang="en-GB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4992776" y="5253306"/>
              <a:ext cx="887218" cy="504457"/>
            </a:xfrm>
            <a:custGeom>
              <a:avLst/>
              <a:gdLst>
                <a:gd name="connsiteX0" fmla="*/ 0 w 887218"/>
                <a:gd name="connsiteY0" fmla="*/ 504457 h 504457"/>
                <a:gd name="connsiteX1" fmla="*/ 452307 w 887218"/>
                <a:gd name="connsiteY1" fmla="*/ 139161 h 504457"/>
                <a:gd name="connsiteX2" fmla="*/ 887218 w 887218"/>
                <a:gd name="connsiteY2" fmla="*/ 0 h 504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7218" h="504457">
                  <a:moveTo>
                    <a:pt x="0" y="504457"/>
                  </a:moveTo>
                  <a:cubicBezTo>
                    <a:pt x="152218" y="363847"/>
                    <a:pt x="304437" y="223237"/>
                    <a:pt x="452307" y="139161"/>
                  </a:cubicBezTo>
                  <a:cubicBezTo>
                    <a:pt x="600177" y="55085"/>
                    <a:pt x="887218" y="0"/>
                    <a:pt x="887218" y="0"/>
                  </a:cubicBezTo>
                </a:path>
              </a:pathLst>
            </a:custGeom>
            <a:noFill/>
            <a:ln w="25400" cap="flat" cmpd="sng" algn="ctr">
              <a:solidFill>
                <a:srgbClr val="00B78B"/>
              </a:solidFill>
              <a:prstDash val="dash"/>
              <a:round/>
              <a:headEnd type="none" w="med" len="med"/>
              <a:tailEnd type="triangle" w="med" len="med"/>
            </a:ln>
            <a:effectLst>
              <a:outerShdw blurRad="40000" dist="20000" dir="396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6401887" y="5201121"/>
              <a:ext cx="730650" cy="400086"/>
            </a:xfrm>
            <a:custGeom>
              <a:avLst/>
              <a:gdLst>
                <a:gd name="connsiteX0" fmla="*/ 730650 w 730650"/>
                <a:gd name="connsiteY0" fmla="*/ 400086 h 400086"/>
                <a:gd name="connsiteX1" fmla="*/ 452308 w 730650"/>
                <a:gd name="connsiteY1" fmla="*/ 139161 h 400086"/>
                <a:gd name="connsiteX2" fmla="*/ 0 w 730650"/>
                <a:gd name="connsiteY2" fmla="*/ 0 h 40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0650" h="400086">
                  <a:moveTo>
                    <a:pt x="730650" y="400086"/>
                  </a:moveTo>
                  <a:cubicBezTo>
                    <a:pt x="652366" y="302964"/>
                    <a:pt x="574083" y="205842"/>
                    <a:pt x="452308" y="139161"/>
                  </a:cubicBezTo>
                  <a:cubicBezTo>
                    <a:pt x="330533" y="72480"/>
                    <a:pt x="0" y="0"/>
                    <a:pt x="0" y="0"/>
                  </a:cubicBezTo>
                </a:path>
              </a:pathLst>
            </a:custGeom>
            <a:ln w="25400" cap="flat" cmpd="sng" algn="ctr">
              <a:solidFill>
                <a:srgbClr val="00B78B"/>
              </a:solidFill>
              <a:prstDash val="dash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6367094" y="4140023"/>
              <a:ext cx="521893" cy="782777"/>
            </a:xfrm>
            <a:custGeom>
              <a:avLst/>
              <a:gdLst>
                <a:gd name="connsiteX0" fmla="*/ 521893 w 521893"/>
                <a:gd name="connsiteY0" fmla="*/ 0 h 782777"/>
                <a:gd name="connsiteX1" fmla="*/ 191361 w 521893"/>
                <a:gd name="connsiteY1" fmla="*/ 400086 h 782777"/>
                <a:gd name="connsiteX2" fmla="*/ 0 w 521893"/>
                <a:gd name="connsiteY2" fmla="*/ 782777 h 782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1893" h="782777">
                  <a:moveTo>
                    <a:pt x="521893" y="0"/>
                  </a:moveTo>
                  <a:cubicBezTo>
                    <a:pt x="400118" y="134811"/>
                    <a:pt x="278343" y="269623"/>
                    <a:pt x="191361" y="400086"/>
                  </a:cubicBezTo>
                  <a:cubicBezTo>
                    <a:pt x="104379" y="530549"/>
                    <a:pt x="0" y="782777"/>
                    <a:pt x="0" y="782777"/>
                  </a:cubicBezTo>
                </a:path>
              </a:pathLst>
            </a:custGeom>
            <a:ln w="25400" cap="flat" cmpd="sng" algn="ctr">
              <a:solidFill>
                <a:srgbClr val="00B78B"/>
              </a:solidFill>
              <a:prstDash val="dash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ape 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0625" y="5993546"/>
            <a:ext cx="849849" cy="338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hape 34"/>
          <p:cNvCxnSpPr/>
          <p:nvPr/>
        </p:nvCxnSpPr>
        <p:spPr>
          <a:xfrm>
            <a:off x="151275" y="6454600"/>
            <a:ext cx="8839199" cy="15300"/>
          </a:xfrm>
          <a:prstGeom prst="straightConnector1">
            <a:avLst/>
          </a:prstGeom>
          <a:noFill/>
          <a:ln w="9525" cap="flat">
            <a:solidFill>
              <a:srgbClr val="FF99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5" name="Shape 35"/>
          <p:cNvSpPr txBox="1"/>
          <p:nvPr/>
        </p:nvSpPr>
        <p:spPr>
          <a:xfrm>
            <a:off x="58450" y="6454600"/>
            <a:ext cx="4725599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L’INTERNET DES OBJETS / TechLunch N°8 / 27 novembre 2014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5583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Traditional Services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Picture 22" descr="Screen shot 2014-11-24 at 5.54.0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75" y="2675039"/>
            <a:ext cx="1587425" cy="1768271"/>
          </a:xfrm>
          <a:prstGeom prst="rect">
            <a:avLst/>
          </a:prstGeom>
        </p:spPr>
      </p:pic>
      <p:pic>
        <p:nvPicPr>
          <p:cNvPr id="24" name="Picture 23" descr="Screen shot 2014-11-24 at 5.52.0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4590324"/>
            <a:ext cx="1238249" cy="1143726"/>
          </a:xfrm>
          <a:prstGeom prst="rect">
            <a:avLst/>
          </a:prstGeom>
        </p:spPr>
      </p:pic>
      <p:pic>
        <p:nvPicPr>
          <p:cNvPr id="25" name="Picture 24" descr="Screen shot 2014-11-24 at 5.51.59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9814" y="2457449"/>
            <a:ext cx="1088136" cy="1133475"/>
          </a:xfrm>
          <a:prstGeom prst="rect">
            <a:avLst/>
          </a:prstGeom>
        </p:spPr>
      </p:pic>
      <p:pic>
        <p:nvPicPr>
          <p:cNvPr id="26" name="Picture 25" descr="Screen shot 2014-11-24 at 6.02.4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6800" y="1758950"/>
            <a:ext cx="698500" cy="698500"/>
          </a:xfrm>
          <a:prstGeom prst="rect">
            <a:avLst/>
          </a:prstGeom>
        </p:spPr>
      </p:pic>
      <p:pic>
        <p:nvPicPr>
          <p:cNvPr id="27" name="Picture 26" descr="Screen shot 2014-11-24 at 6.02.33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3884" y="5435600"/>
            <a:ext cx="851415" cy="768350"/>
          </a:xfrm>
          <a:prstGeom prst="rect">
            <a:avLst/>
          </a:prstGeom>
        </p:spPr>
      </p:pic>
      <p:cxnSp>
        <p:nvCxnSpPr>
          <p:cNvPr id="29" name="Elbow Connector 28"/>
          <p:cNvCxnSpPr/>
          <p:nvPr/>
        </p:nvCxnSpPr>
        <p:spPr>
          <a:xfrm>
            <a:off x="2647950" y="3149600"/>
            <a:ext cx="1949450" cy="1588"/>
          </a:xfrm>
          <a:prstGeom prst="bentConnector3">
            <a:avLst>
              <a:gd name="adj1" fmla="val 50000"/>
            </a:avLst>
          </a:prstGeom>
          <a:ln w="57150" cap="flat" cmpd="sng" algn="ctr">
            <a:solidFill>
              <a:srgbClr val="3366FF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24" idx="3"/>
          </p:cNvCxnSpPr>
          <p:nvPr/>
        </p:nvCxnSpPr>
        <p:spPr>
          <a:xfrm flipV="1">
            <a:off x="2647949" y="4197351"/>
            <a:ext cx="1657351" cy="964836"/>
          </a:xfrm>
          <a:prstGeom prst="bentConnector3">
            <a:avLst>
              <a:gd name="adj1" fmla="val 50000"/>
            </a:avLst>
          </a:prstGeom>
          <a:ln w="57150" cap="flat" cmpd="sng" algn="ctr">
            <a:solidFill>
              <a:srgbClr val="3366FF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flipV="1">
            <a:off x="4305300" y="4762500"/>
            <a:ext cx="1092200" cy="971550"/>
          </a:xfrm>
          <a:prstGeom prst="bentConnector3">
            <a:avLst>
              <a:gd name="adj1" fmla="val 100000"/>
            </a:avLst>
          </a:prstGeom>
          <a:ln w="57150" cap="flat" cmpd="sng" algn="ctr">
            <a:solidFill>
              <a:srgbClr val="3366FF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>
            <a:off x="4305300" y="2003425"/>
            <a:ext cx="1244600" cy="688975"/>
          </a:xfrm>
          <a:prstGeom prst="bentConnector3">
            <a:avLst>
              <a:gd name="adj1" fmla="val 101020"/>
            </a:avLst>
          </a:prstGeom>
          <a:ln w="57150" cap="flat" cmpd="sng" algn="ctr">
            <a:solidFill>
              <a:srgbClr val="3366FF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/>
          <p:nvPr/>
        </p:nvCxnSpPr>
        <p:spPr>
          <a:xfrm>
            <a:off x="6565900" y="3559175"/>
            <a:ext cx="990675" cy="1588"/>
          </a:xfrm>
          <a:prstGeom prst="bentConnector3">
            <a:avLst>
              <a:gd name="adj1" fmla="val 50000"/>
            </a:avLst>
          </a:prstGeom>
          <a:ln w="57150" cap="flat" cmpd="sng" algn="ctr">
            <a:solidFill>
              <a:srgbClr val="3366FF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7400" y="2795587"/>
            <a:ext cx="1590675" cy="15906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flipH="1">
            <a:off x="4737099" y="3559175"/>
            <a:ext cx="182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Internet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 flipH="1">
            <a:off x="6188075" y="2918767"/>
            <a:ext cx="182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Response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 flipH="1">
            <a:off x="4597400" y="1528117"/>
            <a:ext cx="182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Request</a:t>
            </a:r>
            <a:endParaRPr lang="en-GB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ape 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0625" y="5993546"/>
            <a:ext cx="849849" cy="338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hape 34"/>
          <p:cNvCxnSpPr/>
          <p:nvPr/>
        </p:nvCxnSpPr>
        <p:spPr>
          <a:xfrm>
            <a:off x="151275" y="6454600"/>
            <a:ext cx="8839199" cy="15300"/>
          </a:xfrm>
          <a:prstGeom prst="straightConnector1">
            <a:avLst/>
          </a:prstGeom>
          <a:noFill/>
          <a:ln w="9525" cap="flat">
            <a:solidFill>
              <a:srgbClr val="FF99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5" name="Shape 35"/>
          <p:cNvSpPr txBox="1"/>
          <p:nvPr/>
        </p:nvSpPr>
        <p:spPr>
          <a:xfrm>
            <a:off x="58450" y="6454600"/>
            <a:ext cx="4725599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L’INTERNET DES OBJETS / TechLunch N°8 / 27 novembre 2014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5583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Spatial Services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Picture 23" descr="Screen shot 2014-11-24 at 5.52.0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" y="4590324"/>
            <a:ext cx="1238249" cy="1143726"/>
          </a:xfrm>
          <a:prstGeom prst="rect">
            <a:avLst/>
          </a:prstGeom>
        </p:spPr>
      </p:pic>
      <p:pic>
        <p:nvPicPr>
          <p:cNvPr id="25" name="Picture 24" descr="Screen shot 2014-11-24 at 5.51.5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814" y="2457449"/>
            <a:ext cx="1088136" cy="1133475"/>
          </a:xfrm>
          <a:prstGeom prst="rect">
            <a:avLst/>
          </a:prstGeom>
        </p:spPr>
      </p:pic>
      <p:pic>
        <p:nvPicPr>
          <p:cNvPr id="26" name="Picture 25" descr="Screen shot 2014-11-24 at 6.02.43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6800" y="1758950"/>
            <a:ext cx="698500" cy="698500"/>
          </a:xfrm>
          <a:prstGeom prst="rect">
            <a:avLst/>
          </a:prstGeom>
        </p:spPr>
      </p:pic>
      <p:pic>
        <p:nvPicPr>
          <p:cNvPr id="27" name="Picture 26" descr="Screen shot 2014-11-24 at 6.02.3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3884" y="5435600"/>
            <a:ext cx="851415" cy="768350"/>
          </a:xfrm>
          <a:prstGeom prst="rect">
            <a:avLst/>
          </a:prstGeom>
        </p:spPr>
      </p:pic>
      <p:cxnSp>
        <p:nvCxnSpPr>
          <p:cNvPr id="29" name="Elbow Connector 28"/>
          <p:cNvCxnSpPr/>
          <p:nvPr/>
        </p:nvCxnSpPr>
        <p:spPr>
          <a:xfrm>
            <a:off x="2647950" y="3149600"/>
            <a:ext cx="1949450" cy="1588"/>
          </a:xfrm>
          <a:prstGeom prst="bentConnector3">
            <a:avLst>
              <a:gd name="adj1" fmla="val 50000"/>
            </a:avLst>
          </a:prstGeom>
          <a:ln w="57150" cap="flat" cmpd="sng" algn="ctr">
            <a:solidFill>
              <a:srgbClr val="3366FF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24" idx="3"/>
          </p:cNvCxnSpPr>
          <p:nvPr/>
        </p:nvCxnSpPr>
        <p:spPr>
          <a:xfrm flipV="1">
            <a:off x="2647949" y="4197351"/>
            <a:ext cx="1657351" cy="964836"/>
          </a:xfrm>
          <a:prstGeom prst="bentConnector3">
            <a:avLst>
              <a:gd name="adj1" fmla="val 50000"/>
            </a:avLst>
          </a:prstGeom>
          <a:ln w="57150" cap="flat" cmpd="sng" algn="ctr">
            <a:solidFill>
              <a:srgbClr val="3366FF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5400000" flipH="1" flipV="1">
            <a:off x="4177506" y="4514056"/>
            <a:ext cx="1347788" cy="1092200"/>
          </a:xfrm>
          <a:prstGeom prst="bentConnector3">
            <a:avLst>
              <a:gd name="adj1" fmla="val -883"/>
            </a:avLst>
          </a:prstGeom>
          <a:ln w="57150" cap="flat" cmpd="sng" algn="ctr">
            <a:solidFill>
              <a:srgbClr val="3366FF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>
            <a:off x="4305300" y="2003425"/>
            <a:ext cx="1244600" cy="688975"/>
          </a:xfrm>
          <a:prstGeom prst="bentConnector3">
            <a:avLst>
              <a:gd name="adj1" fmla="val 101020"/>
            </a:avLst>
          </a:prstGeom>
          <a:ln w="57150" cap="flat" cmpd="sng" algn="ctr">
            <a:solidFill>
              <a:srgbClr val="3366FF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7400" y="2795587"/>
            <a:ext cx="1590675" cy="15906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flipH="1">
            <a:off x="4597399" y="1528117"/>
            <a:ext cx="288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Annotation injected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 flipH="1">
            <a:off x="2768597" y="2692400"/>
            <a:ext cx="303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Annotation retrieved</a:t>
            </a:r>
            <a:endParaRPr lang="en-GB" dirty="0"/>
          </a:p>
        </p:txBody>
      </p:sp>
      <p:cxnSp>
        <p:nvCxnSpPr>
          <p:cNvPr id="20" name="Elbow Connector 19"/>
          <p:cNvCxnSpPr/>
          <p:nvPr/>
        </p:nvCxnSpPr>
        <p:spPr>
          <a:xfrm rot="5400000" flipH="1" flipV="1">
            <a:off x="2556894" y="1521842"/>
            <a:ext cx="546097" cy="1502918"/>
          </a:xfrm>
          <a:prstGeom prst="bentConnector2">
            <a:avLst/>
          </a:prstGeom>
          <a:ln w="57150" cap="flat" cmpd="sng" algn="ctr">
            <a:solidFill>
              <a:srgbClr val="FF6600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19"/>
          <p:cNvCxnSpPr/>
          <p:nvPr/>
        </p:nvCxnSpPr>
        <p:spPr>
          <a:xfrm rot="5400000" flipH="1" flipV="1">
            <a:off x="1495442" y="4108881"/>
            <a:ext cx="1166086" cy="1588"/>
          </a:xfrm>
          <a:prstGeom prst="bentConnector3">
            <a:avLst>
              <a:gd name="adj1" fmla="val 50000"/>
            </a:avLst>
          </a:prstGeom>
          <a:ln w="57150" cap="flat" cmpd="sng" algn="ctr">
            <a:solidFill>
              <a:srgbClr val="FF6600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ape 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0625" y="5993546"/>
            <a:ext cx="849849" cy="338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hape 34"/>
          <p:cNvCxnSpPr/>
          <p:nvPr/>
        </p:nvCxnSpPr>
        <p:spPr>
          <a:xfrm>
            <a:off x="151275" y="6454600"/>
            <a:ext cx="8839199" cy="15300"/>
          </a:xfrm>
          <a:prstGeom prst="straightConnector1">
            <a:avLst/>
          </a:prstGeom>
          <a:noFill/>
          <a:ln w="9525" cap="flat">
            <a:solidFill>
              <a:srgbClr val="FF99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5" name="Shape 35"/>
          <p:cNvSpPr txBox="1"/>
          <p:nvPr/>
        </p:nvSpPr>
        <p:spPr>
          <a:xfrm>
            <a:off x="58450" y="6454600"/>
            <a:ext cx="4725599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L’INTERNET DES OBJETS / TechLunch N°8 / 27 novembre 2014 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Crowds / traffic steering 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Screen shot 2011-07-10 at 11.09.36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57" y="2233242"/>
            <a:ext cx="3673648" cy="2203295"/>
          </a:xfrm>
          <a:prstGeom prst="rect">
            <a:avLst/>
          </a:prstGeom>
        </p:spPr>
      </p:pic>
      <p:grpSp>
        <p:nvGrpSpPr>
          <p:cNvPr id="7" name="Group 15"/>
          <p:cNvGrpSpPr/>
          <p:nvPr/>
        </p:nvGrpSpPr>
        <p:grpSpPr>
          <a:xfrm>
            <a:off x="4285587" y="1810952"/>
            <a:ext cx="4570494" cy="2836337"/>
            <a:chOff x="457200" y="1600200"/>
            <a:chExt cx="8229600" cy="4525963"/>
          </a:xfrm>
        </p:grpSpPr>
        <p:pic>
          <p:nvPicPr>
            <p:cNvPr id="8" name="Content Placeholder 7" descr="Screen shot 2013-11-11 at 11.49.58 PM.png"/>
            <p:cNvPicPr>
              <a:picLocks noChangeAspect="1"/>
            </p:cNvPicPr>
            <p:nvPr/>
          </p:nvPicPr>
          <p:blipFill>
            <a:blip r:embed="rId5"/>
            <a:srcRect l="-13122" r="-13122"/>
            <a:stretch>
              <a:fillRect/>
            </a:stretch>
          </p:blipFill>
          <p:spPr>
            <a:xfrm>
              <a:off x="457200" y="1600200"/>
              <a:ext cx="8229600" cy="4525963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3945469" y="3369737"/>
              <a:ext cx="1236134" cy="1066800"/>
            </a:xfrm>
            <a:prstGeom prst="ellipse">
              <a:avLst/>
            </a:prstGeom>
            <a:noFill/>
            <a:ln w="5715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4267209" y="3572947"/>
              <a:ext cx="609600" cy="626534"/>
            </a:xfrm>
            <a:prstGeom prst="ellipse">
              <a:avLst/>
            </a:prstGeom>
            <a:noFill/>
            <a:ln w="5715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565400" y="2302933"/>
              <a:ext cx="4258733" cy="2658533"/>
            </a:xfrm>
            <a:custGeom>
              <a:avLst/>
              <a:gdLst>
                <a:gd name="connsiteX0" fmla="*/ 4258733 w 4258733"/>
                <a:gd name="connsiteY0" fmla="*/ 2082800 h 2658533"/>
                <a:gd name="connsiteX1" fmla="*/ 3429000 w 4258733"/>
                <a:gd name="connsiteY1" fmla="*/ 1964267 h 2658533"/>
                <a:gd name="connsiteX2" fmla="*/ 3429000 w 4258733"/>
                <a:gd name="connsiteY2" fmla="*/ 1964267 h 2658533"/>
                <a:gd name="connsiteX3" fmla="*/ 2599267 w 4258733"/>
                <a:gd name="connsiteY3" fmla="*/ 2370667 h 2658533"/>
                <a:gd name="connsiteX4" fmla="*/ 1684867 w 4258733"/>
                <a:gd name="connsiteY4" fmla="*/ 2641600 h 2658533"/>
                <a:gd name="connsiteX5" fmla="*/ 1058333 w 4258733"/>
                <a:gd name="connsiteY5" fmla="*/ 2269067 h 2658533"/>
                <a:gd name="connsiteX6" fmla="*/ 516467 w 4258733"/>
                <a:gd name="connsiteY6" fmla="*/ 1981200 h 2658533"/>
                <a:gd name="connsiteX7" fmla="*/ 42333 w 4258733"/>
                <a:gd name="connsiteY7" fmla="*/ 1507067 h 2658533"/>
                <a:gd name="connsiteX8" fmla="*/ 262467 w 4258733"/>
                <a:gd name="connsiteY8" fmla="*/ 863600 h 2658533"/>
                <a:gd name="connsiteX9" fmla="*/ 956733 w 4258733"/>
                <a:gd name="connsiteY9" fmla="*/ 474134 h 2658533"/>
                <a:gd name="connsiteX10" fmla="*/ 1397000 w 4258733"/>
                <a:gd name="connsiteY10" fmla="*/ 0 h 2658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58733" h="2658533">
                  <a:moveTo>
                    <a:pt x="4258733" y="2082800"/>
                  </a:moveTo>
                  <a:lnTo>
                    <a:pt x="3429000" y="1964267"/>
                  </a:lnTo>
                  <a:lnTo>
                    <a:pt x="3429000" y="1964267"/>
                  </a:lnTo>
                  <a:cubicBezTo>
                    <a:pt x="3290711" y="2032000"/>
                    <a:pt x="2889956" y="2257778"/>
                    <a:pt x="2599267" y="2370667"/>
                  </a:cubicBezTo>
                  <a:cubicBezTo>
                    <a:pt x="2308578" y="2483556"/>
                    <a:pt x="1941689" y="2658533"/>
                    <a:pt x="1684867" y="2641600"/>
                  </a:cubicBezTo>
                  <a:cubicBezTo>
                    <a:pt x="1428045" y="2624667"/>
                    <a:pt x="1253066" y="2379134"/>
                    <a:pt x="1058333" y="2269067"/>
                  </a:cubicBezTo>
                  <a:cubicBezTo>
                    <a:pt x="863600" y="2159000"/>
                    <a:pt x="685800" y="2108200"/>
                    <a:pt x="516467" y="1981200"/>
                  </a:cubicBezTo>
                  <a:cubicBezTo>
                    <a:pt x="347134" y="1854200"/>
                    <a:pt x="84666" y="1693334"/>
                    <a:pt x="42333" y="1507067"/>
                  </a:cubicBezTo>
                  <a:cubicBezTo>
                    <a:pt x="0" y="1320800"/>
                    <a:pt x="110067" y="1035755"/>
                    <a:pt x="262467" y="863600"/>
                  </a:cubicBezTo>
                  <a:cubicBezTo>
                    <a:pt x="414867" y="691445"/>
                    <a:pt x="767644" y="618067"/>
                    <a:pt x="956733" y="474134"/>
                  </a:cubicBezTo>
                  <a:cubicBezTo>
                    <a:pt x="1145822" y="330201"/>
                    <a:pt x="1397000" y="0"/>
                    <a:pt x="1397000" y="0"/>
                  </a:cubicBezTo>
                </a:path>
              </a:pathLst>
            </a:custGeom>
            <a:ln w="5715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65348" y="5514232"/>
            <a:ext cx="6445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From sensed data to context-aware smart services</a:t>
            </a:r>
            <a:endParaRPr lang="en-GB" sz="24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ape 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0625" y="5993546"/>
            <a:ext cx="849849" cy="338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hape 34"/>
          <p:cNvCxnSpPr/>
          <p:nvPr/>
        </p:nvCxnSpPr>
        <p:spPr>
          <a:xfrm>
            <a:off x="151275" y="6454600"/>
            <a:ext cx="8839199" cy="15300"/>
          </a:xfrm>
          <a:prstGeom prst="straightConnector1">
            <a:avLst/>
          </a:prstGeom>
          <a:noFill/>
          <a:ln w="9525" cap="flat">
            <a:solidFill>
              <a:srgbClr val="FF99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5" name="Shape 35"/>
          <p:cNvSpPr txBox="1"/>
          <p:nvPr/>
        </p:nvSpPr>
        <p:spPr>
          <a:xfrm>
            <a:off x="58450" y="6454600"/>
            <a:ext cx="4725599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L’INTERNET DES OBJETS / TechLunch N°8 / 27 novembre 2014 </a:t>
            </a:r>
          </a:p>
        </p:txBody>
      </p:sp>
      <p:pic>
        <p:nvPicPr>
          <p:cNvPr id="5" name="CrowdSteering2.mov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278504"/>
            <a:ext cx="9144000" cy="630099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518</Words>
  <Application>Microsoft Macintosh PowerPoint</Application>
  <PresentationFormat>On-screen Show (4:3)</PresentationFormat>
  <Paragraphs>101</Paragraphs>
  <Slides>16</Slides>
  <Notes>13</Notes>
  <HiddenSlides>0</HiddenSlides>
  <MMClips>3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simple-light</vt:lpstr>
      <vt:lpstr>Slide 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cp:lastModifiedBy>Giovanna Di Marzo Serugendo</cp:lastModifiedBy>
  <cp:revision>20</cp:revision>
  <dcterms:created xsi:type="dcterms:W3CDTF">2014-11-25T08:52:20Z</dcterms:created>
  <dcterms:modified xsi:type="dcterms:W3CDTF">2014-11-25T09:08:23Z</dcterms:modified>
</cp:coreProperties>
</file>