
<file path=[Content_Types].xml><?xml version="1.0" encoding="utf-8"?>
<Types xmlns="http://schemas.openxmlformats.org/package/2006/content-types">
  <Override PartName="/ppt/notesSlides/notesSlide5.xml" ContentType="application/vnd.openxmlformats-officedocument.presentationml.notesSlide+xml"/>
  <Override PartName="/ppt/slideLayouts/slideLayout1.xml" ContentType="application/vnd.openxmlformats-officedocument.presentationml.slideLayout+xml"/>
  <Default Extension="png" ContentType="image/png"/>
  <Default Extension="rels" ContentType="application/vnd.openxmlformats-package.relationships+xml"/>
  <Default Extension="jpeg" ContentType="image/jpeg"/>
  <Default Extension="xml" ContentType="application/xml"/>
  <Override PartName="/ppt/notesSlides/notesSlide3.xml" ContentType="application/vnd.openxmlformats-officedocument.presentationml.notes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notesSlides/notesSlide6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Default Extension="bin" ContentType="application/vnd.openxmlformats-officedocument.presentationml.printerSettings"/>
  <Default Extension="tiff" ContentType="image/tiff"/>
  <Override PartName="/ppt/notesSlides/notesSlide4.xml" ContentType="application/vnd.openxmlformats-officedocument.presentationml.notes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2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Default Extension="gif" ContentType="image/gif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notesSlides/notesSlide7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10"/>
  </p:notesMasterIdLst>
  <p:sldIdLst>
    <p:sldId id="284" r:id="rId2"/>
    <p:sldId id="285" r:id="rId3"/>
    <p:sldId id="286" r:id="rId4"/>
    <p:sldId id="289" r:id="rId5"/>
    <p:sldId id="291" r:id="rId6"/>
    <p:sldId id="287" r:id="rId7"/>
    <p:sldId id="292" r:id="rId8"/>
    <p:sldId id="293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65AFC5"/>
    <a:srgbClr val="CFF0FA"/>
    <a:srgbClr val="FF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7178" autoAdjust="0"/>
    <p:restoredTop sz="76140" autoAdjust="0"/>
  </p:normalViewPr>
  <p:slideViewPr>
    <p:cSldViewPr snapToGrid="0" snapToObjects="1">
      <p:cViewPr>
        <p:scale>
          <a:sx n="100" d="100"/>
          <a:sy n="100" d="100"/>
        </p:scale>
        <p:origin x="-1048" y="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B693F8-BE69-DF4A-BDDE-372291EB10C6}" type="datetimeFigureOut">
              <a:rPr lang="en-US" smtClean="0"/>
              <a:pPr/>
              <a:t>4/16/18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E18F7C-83EA-DD40-83DE-6CE3C7FA5AA4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Présentation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du CUI (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collaborateurs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groupes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recherche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instituts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publications,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projets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R&amp;D Euro, FNS, CTI ….. ) en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mettant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l’accent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sur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les aspects </a:t>
            </a:r>
            <a:r>
              <a:rPr lang="en-US" sz="1200" b="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data analytics, simulation, </a:t>
            </a:r>
            <a:r>
              <a:rPr lang="en-US" sz="1200" b="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réalité</a:t>
            </a:r>
            <a:r>
              <a:rPr lang="en-US" sz="1200" b="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virtuelle</a:t>
            </a:r>
            <a:r>
              <a:rPr lang="en-US" sz="1200" b="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collaboration avec les </a:t>
            </a:r>
            <a:r>
              <a:rPr lang="en-US" sz="1200" b="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géomaticiens</a:t>
            </a:r>
            <a:r>
              <a:rPr lang="en-US" sz="1200" b="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1200" b="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l’Uni</a:t>
            </a:r>
            <a:r>
              <a:rPr lang="en-US" sz="1200" b="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(pour la GEO DATA)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u="sng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Présentation</a:t>
            </a:r>
            <a:r>
              <a:rPr lang="en-US" sz="1200" b="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du concept </a:t>
            </a:r>
            <a:r>
              <a:rPr lang="en-US" sz="1200" b="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d’Evidence</a:t>
            </a:r>
            <a:r>
              <a:rPr lang="en-US" sz="1200" b="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-based policy making (divers </a:t>
            </a:r>
            <a:r>
              <a:rPr lang="en-US" sz="1200" b="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exemples</a:t>
            </a:r>
            <a:r>
              <a:rPr lang="en-US" sz="1200" b="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d’application</a:t>
            </a:r>
            <a:r>
              <a:rPr lang="en-US" sz="1200" b="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et </a:t>
            </a:r>
            <a:r>
              <a:rPr lang="en-US" sz="1200" b="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présentation</a:t>
            </a:r>
            <a:r>
              <a:rPr lang="en-US" sz="1200" b="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la contribution au </a:t>
            </a:r>
            <a:r>
              <a:rPr lang="en-US" sz="1200" b="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projet</a:t>
            </a:r>
            <a:r>
              <a:rPr lang="en-US" sz="1200" b="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Smart Canton (</a:t>
            </a:r>
            <a:r>
              <a:rPr lang="en-US" sz="1200" b="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indicateurs</a:t>
            </a:r>
            <a:r>
              <a:rPr lang="en-US" sz="1200" b="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: smart cities)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u="sng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Pourquoi</a:t>
            </a:r>
            <a:r>
              <a:rPr lang="en-US" sz="1200" b="0" u="sng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le centre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u="sng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u="sng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Activités</a:t>
            </a:r>
            <a:endParaRPr lang="en-US" sz="1200" b="0" u="sng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u="sng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u="sng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Défis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A4FBD-3432-184A-A647-ADAE43368758}" type="slidenum">
              <a:rPr lang="en-GB" smtClean="0"/>
              <a:pPr/>
              <a:t>1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A4FBD-3432-184A-A647-ADAE43368758}" type="slidenum">
              <a:rPr lang="en-GB" smtClean="0"/>
              <a:pPr/>
              <a:t>2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Info Sciences </a:t>
            </a:r>
            <a:r>
              <a:rPr lang="en-US" dirty="0" err="1" smtClean="0"/>
              <a:t>Humaines</a:t>
            </a:r>
            <a:r>
              <a:rPr lang="en-US" dirty="0" smtClean="0"/>
              <a:t> – info </a:t>
            </a:r>
            <a:r>
              <a:rPr lang="en-US" dirty="0" err="1" smtClean="0"/>
              <a:t>linguistique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A4FBD-3432-184A-A647-ADAE43368758}" type="slidenum">
              <a:rPr lang="en-GB" smtClean="0"/>
              <a:pPr/>
              <a:t>3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Résalité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virtuelle</a:t>
            </a:r>
            <a:endParaRPr lang="en-GB" baseline="0" dirty="0" smtClean="0"/>
          </a:p>
          <a:p>
            <a:r>
              <a:rPr lang="en-GB" baseline="0" dirty="0" err="1" smtClean="0"/>
              <a:t>Sécurité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l’information</a:t>
            </a:r>
            <a:endParaRPr lang="en-GB" baseline="0" dirty="0" smtClean="0"/>
          </a:p>
          <a:p>
            <a:r>
              <a:rPr lang="en-GB" baseline="0" dirty="0" err="1" smtClean="0"/>
              <a:t>Humaité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digitale</a:t>
            </a:r>
            <a:endParaRPr lang="en-GB" baseline="0" dirty="0" smtClean="0"/>
          </a:p>
          <a:p>
            <a:r>
              <a:rPr lang="en-GB" baseline="0" dirty="0" smtClean="0"/>
              <a:t>Smart cities</a:t>
            </a:r>
          </a:p>
          <a:p>
            <a:r>
              <a:rPr lang="en-GB" baseline="0" dirty="0" smtClean="0"/>
              <a:t>3d </a:t>
            </a:r>
            <a:r>
              <a:rPr lang="en-GB" baseline="0" dirty="0" err="1" smtClean="0"/>
              <a:t>prinitin</a:t>
            </a:r>
            <a:endParaRPr lang="en-GB" baseline="0" dirty="0" smtClean="0"/>
          </a:p>
          <a:p>
            <a:r>
              <a:rPr lang="en-GB" baseline="0" dirty="0" smtClean="0"/>
              <a:t>Citizen science</a:t>
            </a:r>
          </a:p>
          <a:p>
            <a:r>
              <a:rPr lang="en-GB" baseline="0" dirty="0" smtClean="0"/>
              <a:t>Big data et services</a:t>
            </a:r>
          </a:p>
          <a:p>
            <a:r>
              <a:rPr lang="en-GB" baseline="0" dirty="0" smtClean="0"/>
              <a:t>Sciences </a:t>
            </a:r>
            <a:r>
              <a:rPr lang="en-GB" baseline="0" dirty="0" err="1" smtClean="0"/>
              <a:t>affectives</a:t>
            </a:r>
            <a:endParaRPr lang="en-GB" baseline="0" dirty="0" smtClean="0"/>
          </a:p>
          <a:p>
            <a:r>
              <a:rPr lang="en-GB" baseline="0" dirty="0" smtClean="0"/>
              <a:t>Intelligence collective</a:t>
            </a:r>
          </a:p>
          <a:p>
            <a:r>
              <a:rPr lang="en-GB" baseline="0" dirty="0" err="1" smtClean="0"/>
              <a:t>Vérification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logiciel</a:t>
            </a:r>
            <a:endParaRPr lang="en-GB" baseline="0" dirty="0" smtClean="0"/>
          </a:p>
          <a:p>
            <a:r>
              <a:rPr lang="en-GB" baseline="0" dirty="0" err="1" smtClean="0"/>
              <a:t>eHealth</a:t>
            </a:r>
            <a:endParaRPr lang="en-GB" baseline="0" dirty="0" smtClean="0"/>
          </a:p>
          <a:p>
            <a:r>
              <a:rPr lang="en-GB" baseline="0" dirty="0" smtClean="0"/>
              <a:t>Info </a:t>
            </a:r>
            <a:r>
              <a:rPr lang="en-GB" baseline="0" dirty="0" err="1" smtClean="0"/>
              <a:t>environnementale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E18F7C-83EA-DD40-83DE-6CE3C7FA5AA4}" type="slidenum">
              <a:rPr lang="en-GB" smtClean="0"/>
              <a:pPr/>
              <a:t>4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E18F7C-83EA-DD40-83DE-6CE3C7FA5AA4}" type="slidenum">
              <a:rPr lang="en-GB" smtClean="0"/>
              <a:pPr/>
              <a:t>5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MobileThinking</a:t>
            </a:r>
            <a:r>
              <a:rPr lang="en-US" dirty="0" smtClean="0"/>
              <a:t>, </a:t>
            </a:r>
            <a:r>
              <a:rPr lang="en-US" dirty="0" err="1" smtClean="0"/>
              <a:t>Everdreamsoft</a:t>
            </a:r>
            <a:r>
              <a:rPr lang="en-US" dirty="0" smtClean="0"/>
              <a:t>, </a:t>
            </a:r>
            <a:r>
              <a:rPr lang="en-US" dirty="0" err="1" smtClean="0"/>
              <a:t>Elitech</a:t>
            </a:r>
            <a:r>
              <a:rPr lang="en-US" dirty="0" smtClean="0"/>
              <a:t>, </a:t>
            </a:r>
            <a:r>
              <a:rPr lang="en-US" dirty="0" err="1" smtClean="0"/>
              <a:t>PebbleAge</a:t>
            </a:r>
            <a:r>
              <a:rPr lang="en-US" dirty="0" smtClean="0"/>
              <a:t>, </a:t>
            </a:r>
            <a:r>
              <a:rPr lang="en-US" dirty="0" err="1" smtClean="0"/>
              <a:t>Chrislain</a:t>
            </a:r>
            <a:r>
              <a:rPr lang="en-US" dirty="0" smtClean="0"/>
              <a:t> </a:t>
            </a:r>
            <a:r>
              <a:rPr lang="en-US" dirty="0" err="1" smtClean="0"/>
              <a:t>Razafimahefa</a:t>
            </a:r>
            <a:r>
              <a:rPr lang="en-US" dirty="0" smtClean="0"/>
              <a:t>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Artamin</a:t>
            </a:r>
            <a:r>
              <a:rPr lang="en-US" baseline="0" dirty="0" smtClean="0"/>
              <a:t>, …</a:t>
            </a:r>
          </a:p>
          <a:p>
            <a:r>
              <a:rPr lang="en-US" baseline="0" dirty="0" err="1" smtClean="0"/>
              <a:t>Etudiants</a:t>
            </a:r>
            <a:r>
              <a:rPr lang="en-US" baseline="0" dirty="0" smtClean="0"/>
              <a:t>: 120 Sciences, 75 SI, </a:t>
            </a:r>
          </a:p>
          <a:p>
            <a:r>
              <a:rPr lang="en-US" baseline="0" dirty="0" err="1" smtClean="0"/>
              <a:t>Doctorants</a:t>
            </a:r>
            <a:r>
              <a:rPr lang="en-US" baseline="0" dirty="0" smtClean="0"/>
              <a:t>: Sciences: 35, SI: 40; </a:t>
            </a:r>
            <a:r>
              <a:rPr lang="en-US" baseline="0" dirty="0" err="1" smtClean="0"/>
              <a:t>Letres</a:t>
            </a:r>
            <a:r>
              <a:rPr lang="en-US" baseline="0" dirty="0" smtClean="0"/>
              <a:t>?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Partenariats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GeneveLab</a:t>
            </a:r>
            <a:r>
              <a:rPr lang="en-US" baseline="0" dirty="0" smtClean="0"/>
              <a:t>. Startups, </a:t>
            </a:r>
            <a:r>
              <a:rPr lang="en-US" baseline="0" dirty="0" err="1" smtClean="0"/>
              <a:t>Projets</a:t>
            </a:r>
            <a:r>
              <a:rPr lang="en-US" baseline="0" dirty="0" smtClean="0"/>
              <a:t>, CERN, ITU,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A4FBD-3432-184A-A647-ADAE43368758}" type="slidenum">
              <a:rPr lang="en-GB" smtClean="0"/>
              <a:pPr/>
              <a:t>6</a:t>
            </a:fld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MobileThinking</a:t>
            </a:r>
            <a:r>
              <a:rPr lang="en-US" dirty="0" smtClean="0"/>
              <a:t>, </a:t>
            </a:r>
            <a:r>
              <a:rPr lang="en-US" dirty="0" err="1" smtClean="0"/>
              <a:t>Everdreamsoft</a:t>
            </a:r>
            <a:r>
              <a:rPr lang="en-US" dirty="0" smtClean="0"/>
              <a:t>, </a:t>
            </a:r>
            <a:r>
              <a:rPr lang="en-US" dirty="0" err="1" smtClean="0"/>
              <a:t>Elitech</a:t>
            </a:r>
            <a:r>
              <a:rPr lang="en-US" dirty="0" smtClean="0"/>
              <a:t>, </a:t>
            </a:r>
            <a:r>
              <a:rPr lang="en-US" dirty="0" err="1" smtClean="0"/>
              <a:t>PebbleAge</a:t>
            </a:r>
            <a:r>
              <a:rPr lang="en-US" dirty="0" smtClean="0"/>
              <a:t>, </a:t>
            </a:r>
            <a:r>
              <a:rPr lang="en-US" dirty="0" err="1" smtClean="0"/>
              <a:t>Chrislain</a:t>
            </a:r>
            <a:r>
              <a:rPr lang="en-US" dirty="0" smtClean="0"/>
              <a:t> </a:t>
            </a:r>
            <a:r>
              <a:rPr lang="en-US" dirty="0" err="1" smtClean="0"/>
              <a:t>Razafimahefa</a:t>
            </a:r>
            <a:r>
              <a:rPr lang="en-US" dirty="0" smtClean="0"/>
              <a:t>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Artamin</a:t>
            </a:r>
            <a:r>
              <a:rPr lang="en-US" baseline="0" dirty="0" smtClean="0"/>
              <a:t>, …</a:t>
            </a:r>
          </a:p>
          <a:p>
            <a:r>
              <a:rPr lang="en-US" baseline="0" dirty="0" err="1" smtClean="0"/>
              <a:t>Etudiants</a:t>
            </a:r>
            <a:r>
              <a:rPr lang="en-US" baseline="0" dirty="0" smtClean="0"/>
              <a:t>: 120 Sciences, 75 SI, </a:t>
            </a:r>
          </a:p>
          <a:p>
            <a:r>
              <a:rPr lang="en-US" baseline="0" dirty="0" err="1" smtClean="0"/>
              <a:t>Doctorants</a:t>
            </a:r>
            <a:r>
              <a:rPr lang="en-US" baseline="0" dirty="0" smtClean="0"/>
              <a:t>: Sciences: 35, SI: 40; </a:t>
            </a:r>
            <a:r>
              <a:rPr lang="en-US" baseline="0" dirty="0" err="1" smtClean="0"/>
              <a:t>Letres</a:t>
            </a:r>
            <a:r>
              <a:rPr lang="en-US" baseline="0" dirty="0" smtClean="0"/>
              <a:t>?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Partenariats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GeneveLab</a:t>
            </a:r>
            <a:r>
              <a:rPr lang="en-US" baseline="0" dirty="0" smtClean="0"/>
              <a:t>. Startups, </a:t>
            </a:r>
            <a:r>
              <a:rPr lang="en-US" baseline="0" dirty="0" err="1" smtClean="0"/>
              <a:t>Projets</a:t>
            </a:r>
            <a:r>
              <a:rPr lang="en-US" baseline="0" dirty="0" smtClean="0"/>
              <a:t>, CERN, ITU,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A4FBD-3432-184A-A647-ADAE43368758}" type="slidenum">
              <a:rPr lang="en-GB" smtClean="0"/>
              <a:pPr/>
              <a:t>7</a:t>
            </a:fld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MobileThinking</a:t>
            </a:r>
            <a:r>
              <a:rPr lang="en-US" dirty="0" smtClean="0"/>
              <a:t>, </a:t>
            </a:r>
            <a:r>
              <a:rPr lang="en-US" dirty="0" err="1" smtClean="0"/>
              <a:t>Everdreamsoft</a:t>
            </a:r>
            <a:r>
              <a:rPr lang="en-US" dirty="0" smtClean="0"/>
              <a:t>, </a:t>
            </a:r>
            <a:r>
              <a:rPr lang="en-US" dirty="0" err="1" smtClean="0"/>
              <a:t>Elitech</a:t>
            </a:r>
            <a:r>
              <a:rPr lang="en-US" dirty="0" smtClean="0"/>
              <a:t>, </a:t>
            </a:r>
            <a:r>
              <a:rPr lang="en-US" dirty="0" err="1" smtClean="0"/>
              <a:t>PebbleAge</a:t>
            </a:r>
            <a:r>
              <a:rPr lang="en-US" dirty="0" smtClean="0"/>
              <a:t>, </a:t>
            </a:r>
            <a:r>
              <a:rPr lang="en-US" dirty="0" err="1" smtClean="0"/>
              <a:t>Chrislain</a:t>
            </a:r>
            <a:r>
              <a:rPr lang="en-US" dirty="0" smtClean="0"/>
              <a:t> </a:t>
            </a:r>
            <a:r>
              <a:rPr lang="en-US" dirty="0" err="1" smtClean="0"/>
              <a:t>Razafimahefa</a:t>
            </a:r>
            <a:r>
              <a:rPr lang="en-US" dirty="0" smtClean="0"/>
              <a:t>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Artamin</a:t>
            </a:r>
            <a:r>
              <a:rPr lang="en-US" baseline="0" dirty="0" smtClean="0"/>
              <a:t>, …</a:t>
            </a:r>
          </a:p>
          <a:p>
            <a:r>
              <a:rPr lang="en-US" baseline="0" dirty="0" err="1" smtClean="0"/>
              <a:t>Etudiants</a:t>
            </a:r>
            <a:r>
              <a:rPr lang="en-US" baseline="0" dirty="0" smtClean="0"/>
              <a:t>: 120 Sciences, 75 SI, </a:t>
            </a:r>
          </a:p>
          <a:p>
            <a:r>
              <a:rPr lang="en-US" baseline="0" dirty="0" err="1" smtClean="0"/>
              <a:t>Doctorants</a:t>
            </a:r>
            <a:r>
              <a:rPr lang="en-US" baseline="0" dirty="0" smtClean="0"/>
              <a:t>: Sciences: 35, SI: 40; </a:t>
            </a:r>
            <a:r>
              <a:rPr lang="en-US" baseline="0" dirty="0" err="1" smtClean="0"/>
              <a:t>Letres</a:t>
            </a:r>
            <a:r>
              <a:rPr lang="en-US" baseline="0" dirty="0" smtClean="0"/>
              <a:t>?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Partenariats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GeneveLab</a:t>
            </a:r>
            <a:r>
              <a:rPr lang="en-US" baseline="0" dirty="0" smtClean="0"/>
              <a:t>. Startups, </a:t>
            </a:r>
            <a:r>
              <a:rPr lang="en-US" baseline="0" dirty="0" err="1" smtClean="0"/>
              <a:t>Projets</a:t>
            </a:r>
            <a:r>
              <a:rPr lang="en-US" baseline="0" dirty="0" smtClean="0"/>
              <a:t>, CERN, ITU,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A4FBD-3432-184A-A647-ADAE43368758}" type="slidenum">
              <a:rPr lang="en-GB" smtClean="0"/>
              <a:pPr/>
              <a:t>8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CH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DE6BA-AD72-7243-A999-A7651CE8AB9D}" type="datetimeFigureOut">
              <a:rPr lang="en-US" smtClean="0"/>
              <a:pPr/>
              <a:t>4/16/18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F3DA9-F389-A94C-808E-B09DF573C69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DE6BA-AD72-7243-A999-A7651CE8AB9D}" type="datetimeFigureOut">
              <a:rPr lang="en-US" smtClean="0"/>
              <a:pPr/>
              <a:t>4/16/18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F3DA9-F389-A94C-808E-B09DF573C69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CH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DE6BA-AD72-7243-A999-A7651CE8AB9D}" type="datetimeFigureOut">
              <a:rPr lang="en-US" smtClean="0"/>
              <a:pPr/>
              <a:t>4/16/18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F3DA9-F389-A94C-808E-B09DF573C69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DE6BA-AD72-7243-A999-A7651CE8AB9D}" type="datetimeFigureOut">
              <a:rPr lang="en-US" smtClean="0"/>
              <a:pPr/>
              <a:t>4/16/18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F3DA9-F389-A94C-808E-B09DF573C69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H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DE6BA-AD72-7243-A999-A7651CE8AB9D}" type="datetimeFigureOut">
              <a:rPr lang="en-US" smtClean="0"/>
              <a:pPr/>
              <a:t>4/16/18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F3DA9-F389-A94C-808E-B09DF573C69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DE6BA-AD72-7243-A999-A7651CE8AB9D}" type="datetimeFigureOut">
              <a:rPr lang="en-US" smtClean="0"/>
              <a:pPr/>
              <a:t>4/16/18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F3DA9-F389-A94C-808E-B09DF573C69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DE6BA-AD72-7243-A999-A7651CE8AB9D}" type="datetimeFigureOut">
              <a:rPr lang="en-US" smtClean="0"/>
              <a:pPr/>
              <a:t>4/16/18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F3DA9-F389-A94C-808E-B09DF573C69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DE6BA-AD72-7243-A999-A7651CE8AB9D}" type="datetimeFigureOut">
              <a:rPr lang="en-US" smtClean="0"/>
              <a:pPr/>
              <a:t>4/16/18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F3DA9-F389-A94C-808E-B09DF573C69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DE6BA-AD72-7243-A999-A7651CE8AB9D}" type="datetimeFigureOut">
              <a:rPr lang="en-US" smtClean="0"/>
              <a:pPr/>
              <a:t>4/16/18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F3DA9-F389-A94C-808E-B09DF573C69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DE6BA-AD72-7243-A999-A7651CE8AB9D}" type="datetimeFigureOut">
              <a:rPr lang="en-US" smtClean="0"/>
              <a:pPr/>
              <a:t>4/16/18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F3DA9-F389-A94C-808E-B09DF573C69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DE6BA-AD72-7243-A999-A7651CE8AB9D}" type="datetimeFigureOut">
              <a:rPr lang="en-US" smtClean="0"/>
              <a:pPr/>
              <a:t>4/16/18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F3DA9-F389-A94C-808E-B09DF573C69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H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ADE6BA-AD72-7243-A999-A7651CE8AB9D}" type="datetimeFigureOut">
              <a:rPr lang="en-US" smtClean="0"/>
              <a:pPr/>
              <a:t>4/16/18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4F3DA9-F389-A94C-808E-B09DF573C69E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hyperlink" Target="mailto:Giovanna.Dimarzo@unige.ch" TargetMode="External"/><Relationship Id="rId5" Type="http://schemas.openxmlformats.org/officeDocument/2006/relationships/image" Target="../media/image2.tiff"/><Relationship Id="rId6" Type="http://schemas.openxmlformats.org/officeDocument/2006/relationships/image" Target="../media/image3.png"/><Relationship Id="rId7" Type="http://schemas.openxmlformats.org/officeDocument/2006/relationships/image" Target="../media/image4.jpeg"/><Relationship Id="rId8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6.gif"/><Relationship Id="rId5" Type="http://schemas.openxmlformats.org/officeDocument/2006/relationships/image" Target="../media/image7.tiff"/><Relationship Id="rId6" Type="http://schemas.openxmlformats.org/officeDocument/2006/relationships/image" Target="../media/image8.tiff"/><Relationship Id="rId7" Type="http://schemas.openxmlformats.org/officeDocument/2006/relationships/image" Target="../media/image9.tiff"/><Relationship Id="rId8" Type="http://schemas.openxmlformats.org/officeDocument/2006/relationships/image" Target="../media/image10.gif"/><Relationship Id="rId9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.jpe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2.png"/><Relationship Id="rId12" Type="http://schemas.openxmlformats.org/officeDocument/2006/relationships/image" Target="../media/image23.png"/><Relationship Id="rId13" Type="http://schemas.openxmlformats.org/officeDocument/2006/relationships/image" Target="../media/image24.png"/><Relationship Id="rId14" Type="http://schemas.openxmlformats.org/officeDocument/2006/relationships/image" Target="../media/image25.png"/><Relationship Id="rId15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e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 descr="top_verso_198x3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9156700" cy="8382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838200" y="1752601"/>
            <a:ext cx="830580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400" dirty="0" smtClean="0"/>
          </a:p>
          <a:p>
            <a:r>
              <a:rPr lang="fr-FR" sz="2400" dirty="0" smtClean="0"/>
              <a:t>Centre Universitaire d’Informatique</a:t>
            </a:r>
            <a:endParaRPr lang="fr-FR" sz="2400" dirty="0" smtClean="0"/>
          </a:p>
          <a:p>
            <a:r>
              <a:rPr lang="fr-FR" sz="2000" dirty="0" smtClean="0"/>
              <a:t>Institute of Information Service Science</a:t>
            </a:r>
          </a:p>
          <a:p>
            <a:endParaRPr lang="fr-FR" sz="2400" dirty="0" smtClean="0"/>
          </a:p>
          <a:p>
            <a:r>
              <a:rPr lang="fr-FR" sz="2000" dirty="0" smtClean="0"/>
              <a:t>Giovanna Di Marzo Serugendo</a:t>
            </a:r>
          </a:p>
          <a:p>
            <a:endParaRPr lang="fr-FR" sz="2400" dirty="0" smtClean="0"/>
          </a:p>
          <a:p>
            <a:r>
              <a:rPr lang="fr-FR" dirty="0" smtClean="0">
                <a:hlinkClick r:id="rId4"/>
              </a:rPr>
              <a:t>Giovanna.Dimarzo@unige.ch</a:t>
            </a:r>
            <a:endParaRPr lang="fr-FR" dirty="0" smtClean="0"/>
          </a:p>
          <a:p>
            <a:r>
              <a:rPr lang="fr-FR" dirty="0" err="1" smtClean="0"/>
              <a:t>cui.unige.ch/~</a:t>
            </a:r>
            <a:r>
              <a:rPr lang="fr-FR" dirty="0" err="1" smtClean="0"/>
              <a:t>dimarzo</a:t>
            </a:r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sz="2000" dirty="0"/>
          </a:p>
        </p:txBody>
      </p:sp>
      <p:pic>
        <p:nvPicPr>
          <p:cNvPr id="12" name="Picture 11" descr="cui70.t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4953000"/>
            <a:ext cx="2057400" cy="11029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4110" y="1219201"/>
            <a:ext cx="2204439" cy="1659466"/>
          </a:xfrm>
          <a:prstGeom prst="rect">
            <a:avLst/>
          </a:prstGeom>
        </p:spPr>
      </p:pic>
      <p:pic>
        <p:nvPicPr>
          <p:cNvPr id="9" name="Picture 8" descr="logoISS_BKGD_v5_2.jpg"/>
          <p:cNvPicPr/>
          <p:nvPr/>
        </p:nvPicPr>
        <p:blipFill>
          <a:blip r:embed="rId7"/>
          <a:stretch>
            <a:fillRect/>
          </a:stretch>
        </p:blipFill>
        <p:spPr>
          <a:xfrm>
            <a:off x="3497262" y="4953000"/>
            <a:ext cx="2471738" cy="1102988"/>
          </a:xfrm>
          <a:prstGeom prst="rect">
            <a:avLst/>
          </a:prstGeom>
        </p:spPr>
      </p:pic>
      <p:pic>
        <p:nvPicPr>
          <p:cNvPr id="10" name="Picture 9" descr="Screen Shot 2018-04-16 at 10.08.40 PM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14110" y="4904072"/>
            <a:ext cx="1720850" cy="11519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8281" y="5900546"/>
            <a:ext cx="600967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FACULTÉ DES SCIENCES</a:t>
            </a:r>
            <a:br>
              <a:rPr lang="fr-CH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fr-CH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ÉCONOMIQUES ET SOCIALES</a:t>
            </a:r>
          </a:p>
          <a:p>
            <a:r>
              <a:rPr lang="fr-CH" sz="15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Département des Hautes Etudes Commerciales -HEC</a:t>
            </a:r>
          </a:p>
        </p:txBody>
      </p:sp>
      <p:pic>
        <p:nvPicPr>
          <p:cNvPr id="8" name="Picture 10" descr="top_verso_198x3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9156700" cy="838200"/>
          </a:xfrm>
          <a:prstGeom prst="rect">
            <a:avLst/>
          </a:prstGeom>
          <a:noFill/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Centre Universitaire d’Informatique</a:t>
            </a:r>
            <a:br>
              <a:rPr lang="fr-FR" dirty="0" smtClean="0">
                <a:solidFill>
                  <a:schemeClr val="bg1"/>
                </a:solidFill>
              </a:rPr>
            </a:b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3" name="Content Placeholder 2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 smtClean="0"/>
          </a:p>
          <a:p>
            <a:pPr>
              <a:buNone/>
            </a:pPr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>
              <a:solidFill>
                <a:srgbClr val="65AFC5"/>
              </a:solidFill>
            </a:endParaRPr>
          </a:p>
        </p:txBody>
      </p:sp>
      <p:sp>
        <p:nvSpPr>
          <p:cNvPr id="29" name="Content Placeholder 22"/>
          <p:cNvSpPr txBox="1">
            <a:spLocks/>
          </p:cNvSpPr>
          <p:nvPr/>
        </p:nvSpPr>
        <p:spPr>
          <a:xfrm>
            <a:off x="348281" y="1295400"/>
            <a:ext cx="8686800" cy="39454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85750">
              <a:spcBef>
                <a:spcPct val="20000"/>
              </a:spcBef>
            </a:pPr>
            <a:r>
              <a:rPr lang="fr-FR" sz="2000" dirty="0" smtClean="0">
                <a:solidFill>
                  <a:srgbClr val="000000"/>
                </a:solidFill>
              </a:rPr>
              <a:t>Unité Enseignement et de Recherche</a:t>
            </a:r>
          </a:p>
          <a:p>
            <a:pPr marL="285750" indent="-285750">
              <a:spcBef>
                <a:spcPts val="300"/>
              </a:spcBef>
              <a:buFont typeface="Arial"/>
              <a:buChar char="•"/>
            </a:pPr>
            <a:r>
              <a:rPr lang="fr-FR" dirty="0" err="1" smtClean="0">
                <a:solidFill>
                  <a:srgbClr val="000000"/>
                </a:solidFill>
              </a:rPr>
              <a:t>Interfacultaire</a:t>
            </a:r>
            <a:endParaRPr lang="fr-FR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ts val="300"/>
              </a:spcBef>
              <a:buFont typeface="Arial" charset="0"/>
              <a:buChar char="•"/>
            </a:pPr>
            <a:r>
              <a:rPr lang="fr-FR" dirty="0" smtClean="0">
                <a:solidFill>
                  <a:srgbClr val="000000"/>
                </a:solidFill>
              </a:rPr>
              <a:t>5 Facultés</a:t>
            </a:r>
          </a:p>
          <a:p>
            <a:pPr marL="742950" lvl="1" indent="-285750">
              <a:spcBef>
                <a:spcPts val="300"/>
              </a:spcBef>
              <a:buFont typeface="Arial"/>
              <a:buChar char="•"/>
            </a:pPr>
            <a:r>
              <a:rPr lang="fr-FR" dirty="0" smtClean="0">
                <a:solidFill>
                  <a:srgbClr val="000000"/>
                </a:solidFill>
              </a:rPr>
              <a:t>Sciences: Département d’Informatique</a:t>
            </a:r>
          </a:p>
          <a:p>
            <a:pPr marL="742950" lvl="1" indent="-285750">
              <a:spcBef>
                <a:spcPts val="300"/>
              </a:spcBef>
              <a:buFont typeface="Arial"/>
              <a:buChar char="•"/>
            </a:pPr>
            <a:r>
              <a:rPr lang="fr-FR" dirty="0" smtClean="0">
                <a:solidFill>
                  <a:srgbClr val="000000"/>
                </a:solidFill>
              </a:rPr>
              <a:t>GSEM + </a:t>
            </a:r>
            <a:r>
              <a:rPr lang="fr-FR" dirty="0" err="1" smtClean="0">
                <a:solidFill>
                  <a:srgbClr val="000000"/>
                </a:solidFill>
              </a:rPr>
              <a:t>SdS</a:t>
            </a:r>
            <a:r>
              <a:rPr lang="fr-FR" dirty="0" smtClean="0">
                <a:solidFill>
                  <a:srgbClr val="000000"/>
                </a:solidFill>
              </a:rPr>
              <a:t>: </a:t>
            </a:r>
            <a:r>
              <a:rPr lang="fr-FR" dirty="0" smtClean="0">
                <a:solidFill>
                  <a:srgbClr val="000000"/>
                </a:solidFill>
              </a:rPr>
              <a:t>Institut </a:t>
            </a:r>
            <a:r>
              <a:rPr lang="fr-FR" dirty="0" smtClean="0">
                <a:solidFill>
                  <a:srgbClr val="000000"/>
                </a:solidFill>
              </a:rPr>
              <a:t>de Sciences des Services Informationnels</a:t>
            </a:r>
          </a:p>
          <a:p>
            <a:pPr marL="742950" lvl="1" indent="-285750">
              <a:spcBef>
                <a:spcPts val="300"/>
              </a:spcBef>
              <a:buFont typeface="Arial"/>
              <a:buChar char="•"/>
            </a:pPr>
            <a:r>
              <a:rPr lang="fr-FR" dirty="0" smtClean="0">
                <a:solidFill>
                  <a:srgbClr val="000000"/>
                </a:solidFill>
              </a:rPr>
              <a:t>Lettres : Unité de Linguistique</a:t>
            </a:r>
          </a:p>
          <a:p>
            <a:pPr marL="742950" lvl="1" indent="-285750">
              <a:spcBef>
                <a:spcPts val="300"/>
              </a:spcBef>
              <a:buFont typeface="Arial"/>
              <a:buChar char="•"/>
            </a:pPr>
            <a:r>
              <a:rPr lang="fr-FR" dirty="0" smtClean="0">
                <a:solidFill>
                  <a:srgbClr val="000000"/>
                </a:solidFill>
              </a:rPr>
              <a:t>Médecine: Informatique Médicale</a:t>
            </a:r>
          </a:p>
          <a:p>
            <a:pPr marL="285750" indent="-285750">
              <a:spcBef>
                <a:spcPts val="300"/>
              </a:spcBef>
              <a:buFont typeface="Arial"/>
              <a:buChar char="•"/>
            </a:pPr>
            <a:r>
              <a:rPr lang="fr-FR" dirty="0" smtClean="0">
                <a:solidFill>
                  <a:srgbClr val="000000"/>
                </a:solidFill>
              </a:rPr>
              <a:t>Etabli en 1976 (1</a:t>
            </a:r>
            <a:r>
              <a:rPr lang="fr-FR" baseline="30000" dirty="0" smtClean="0">
                <a:solidFill>
                  <a:srgbClr val="000000"/>
                </a:solidFill>
              </a:rPr>
              <a:t>er</a:t>
            </a:r>
            <a:r>
              <a:rPr lang="fr-FR" dirty="0" smtClean="0">
                <a:solidFill>
                  <a:srgbClr val="000000"/>
                </a:solidFill>
              </a:rPr>
              <a:t> en Suisse)</a:t>
            </a:r>
          </a:p>
        </p:txBody>
      </p:sp>
      <p:pic>
        <p:nvPicPr>
          <p:cNvPr id="10" name="Picture 9" descr="gsem_en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0081" y="5384311"/>
            <a:ext cx="1905000" cy="850900"/>
          </a:xfrm>
          <a:prstGeom prst="rect">
            <a:avLst/>
          </a:prstGeom>
        </p:spPr>
      </p:pic>
      <p:pic>
        <p:nvPicPr>
          <p:cNvPr id="11" name="Picture 10" descr="lettres50.t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0081" y="3289789"/>
            <a:ext cx="1709928" cy="838200"/>
          </a:xfrm>
          <a:prstGeom prst="rect">
            <a:avLst/>
          </a:prstGeom>
        </p:spPr>
      </p:pic>
      <p:pic>
        <p:nvPicPr>
          <p:cNvPr id="12" name="Picture 11" descr="SDA50.t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0081" y="1098804"/>
            <a:ext cx="1795272" cy="1002792"/>
          </a:xfrm>
          <a:prstGeom prst="rect">
            <a:avLst/>
          </a:prstGeom>
        </p:spPr>
      </p:pic>
      <p:pic>
        <p:nvPicPr>
          <p:cNvPr id="13" name="Picture 12" descr="sciences50.t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0081" y="2273808"/>
            <a:ext cx="1770888" cy="850392"/>
          </a:xfrm>
          <a:prstGeom prst="rect">
            <a:avLst/>
          </a:prstGeom>
        </p:spPr>
      </p:pic>
      <p:pic>
        <p:nvPicPr>
          <p:cNvPr id="14" name="Picture 13" descr="medecine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30081" y="4280780"/>
            <a:ext cx="1905000" cy="914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26166" y="4280780"/>
            <a:ext cx="2946400" cy="20845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1378" y="4297363"/>
            <a:ext cx="3495039" cy="18288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48281" y="5900546"/>
            <a:ext cx="600967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FACULTÉ DES SCIENCES</a:t>
            </a:r>
            <a:br>
              <a:rPr lang="fr-CH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fr-CH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ÉCONOMIQUES ET SOCIALES</a:t>
            </a:r>
          </a:p>
          <a:p>
            <a:r>
              <a:rPr lang="fr-CH" sz="15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Département des Hautes Etudes Commerciales -HEC</a:t>
            </a:r>
          </a:p>
        </p:txBody>
      </p:sp>
      <p:pic>
        <p:nvPicPr>
          <p:cNvPr id="8" name="Picture 10" descr="top_verso_198x3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0"/>
            <a:ext cx="9156700" cy="838200"/>
          </a:xfrm>
          <a:prstGeom prst="rect">
            <a:avLst/>
          </a:prstGeom>
          <a:noFill/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dirty="0" err="1" smtClean="0">
                <a:solidFill>
                  <a:schemeClr val="bg1"/>
                </a:solidFill>
              </a:rPr>
              <a:t>Enseignements@CUI</a:t>
            </a:r>
            <a:r>
              <a:rPr lang="fr-FR" dirty="0" smtClean="0">
                <a:solidFill>
                  <a:schemeClr val="bg1"/>
                </a:solidFill>
              </a:rPr>
              <a:t/>
            </a:r>
            <a:br>
              <a:rPr lang="fr-FR" dirty="0" smtClean="0">
                <a:solidFill>
                  <a:schemeClr val="bg1"/>
                </a:solidFill>
              </a:rPr>
            </a:b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3" name="Content Placeholder 2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 smtClean="0"/>
          </a:p>
          <a:p>
            <a:pPr>
              <a:buNone/>
            </a:pPr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>
              <a:solidFill>
                <a:srgbClr val="65AFC5"/>
              </a:solidFill>
            </a:endParaRPr>
          </a:p>
        </p:txBody>
      </p:sp>
      <p:sp>
        <p:nvSpPr>
          <p:cNvPr id="29" name="Content Placeholder 22"/>
          <p:cNvSpPr txBox="1">
            <a:spLocks/>
          </p:cNvSpPr>
          <p:nvPr/>
        </p:nvSpPr>
        <p:spPr>
          <a:xfrm>
            <a:off x="219617" y="1778000"/>
            <a:ext cx="8686800" cy="2006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85750">
              <a:spcBef>
                <a:spcPct val="20000"/>
              </a:spcBef>
            </a:pPr>
            <a:r>
              <a:rPr lang="fr-FR" sz="2000" dirty="0" smtClean="0"/>
              <a:t>Programmes d’enseignement au CUI</a:t>
            </a:r>
          </a:p>
          <a:p>
            <a:pPr marL="285750" indent="-285750">
              <a:spcBef>
                <a:spcPct val="20000"/>
              </a:spcBef>
              <a:buFont typeface="Arial"/>
              <a:buChar char="•"/>
            </a:pPr>
            <a:r>
              <a:rPr lang="fr-FR" sz="2000" dirty="0" err="1" smtClean="0"/>
              <a:t>BSc/MSc/PhD</a:t>
            </a:r>
            <a:r>
              <a:rPr lang="fr-FR" sz="2000" dirty="0" smtClean="0"/>
              <a:t> en Sciences Informatiques</a:t>
            </a:r>
          </a:p>
          <a:p>
            <a:pPr marL="285750" indent="-285750">
              <a:spcBef>
                <a:spcPct val="20000"/>
              </a:spcBef>
              <a:buFont typeface="Arial"/>
              <a:buChar char="•"/>
            </a:pPr>
            <a:r>
              <a:rPr lang="fr-FR" sz="2000" dirty="0" err="1" smtClean="0"/>
              <a:t>BSc/MSc/PhD</a:t>
            </a:r>
            <a:r>
              <a:rPr lang="fr-FR" sz="2000" dirty="0" smtClean="0"/>
              <a:t> en Informatique Sciences Humaines</a:t>
            </a:r>
          </a:p>
          <a:p>
            <a:pPr marL="285750" indent="-285750">
              <a:spcBef>
                <a:spcPct val="20000"/>
              </a:spcBef>
              <a:buFont typeface="Arial"/>
              <a:buChar char="•"/>
            </a:pPr>
            <a:r>
              <a:rPr lang="fr-FR" sz="2000" dirty="0" err="1" smtClean="0"/>
              <a:t>BSc/PhD</a:t>
            </a:r>
            <a:r>
              <a:rPr lang="fr-FR" sz="2000" dirty="0" smtClean="0"/>
              <a:t> en Systèmes d’Information</a:t>
            </a:r>
          </a:p>
          <a:p>
            <a:pPr marL="285750" indent="-285750">
              <a:spcBef>
                <a:spcPct val="20000"/>
              </a:spcBef>
              <a:buFont typeface="Arial"/>
              <a:buChar char="•"/>
            </a:pPr>
            <a:r>
              <a:rPr lang="fr-FR" sz="2000" dirty="0" smtClean="0"/>
              <a:t>Formation Continue (</a:t>
            </a:r>
            <a:r>
              <a:rPr lang="fr-FR" sz="2000" dirty="0" err="1" smtClean="0"/>
              <a:t>env</a:t>
            </a:r>
            <a:r>
              <a:rPr lang="fr-FR" sz="2000" dirty="0" smtClean="0"/>
              <a:t> 10 </a:t>
            </a:r>
            <a:r>
              <a:rPr lang="fr-FR" sz="2000" dirty="0" err="1" smtClean="0"/>
              <a:t>progr</a:t>
            </a:r>
            <a:r>
              <a:rPr lang="fr-FR" sz="2000" dirty="0" smtClean="0"/>
              <a:t>.)</a:t>
            </a:r>
            <a:endParaRPr lang="fr-FR" dirty="0" smtClean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281" y="4297363"/>
            <a:ext cx="4680857" cy="19113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3817" y="1600200"/>
            <a:ext cx="3175000" cy="210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8280" y="5900545"/>
            <a:ext cx="600967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FACULTÉ DES SCIENCES</a:t>
            </a:r>
            <a:br>
              <a:rPr lang="fr-CH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fr-CH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ÉCONOMIQUES ET SOCIALES</a:t>
            </a:r>
          </a:p>
          <a:p>
            <a:r>
              <a:rPr lang="fr-CH" sz="15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Département des Hautes Etudes Commerciales -HEC</a:t>
            </a:r>
          </a:p>
        </p:txBody>
      </p:sp>
      <p:pic>
        <p:nvPicPr>
          <p:cNvPr id="8" name="Picture 10" descr="top_verso_198x3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56700" cy="838200"/>
          </a:xfrm>
          <a:prstGeom prst="rect">
            <a:avLst/>
          </a:prstGeom>
          <a:noFill/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304800" y="-76976"/>
            <a:ext cx="7848600" cy="1066800"/>
          </a:xfrm>
        </p:spPr>
        <p:txBody>
          <a:bodyPr/>
          <a:lstStyle/>
          <a:p>
            <a:r>
              <a:rPr lang="en-GB" dirty="0" err="1" smtClean="0">
                <a:solidFill>
                  <a:schemeClr val="bg1"/>
                </a:solidFill>
              </a:rPr>
              <a:t>Recherche@CUI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0074" y="989824"/>
            <a:ext cx="2256367" cy="20512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916" y="5392538"/>
            <a:ext cx="2257526" cy="11922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1249" y="5392538"/>
            <a:ext cx="3275192" cy="13017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5004" y="3512863"/>
            <a:ext cx="2005891" cy="13309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83749" y="1040623"/>
            <a:ext cx="1477595" cy="177903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800" y="1143000"/>
            <a:ext cx="2263319" cy="134093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88552" y="3168570"/>
            <a:ext cx="1283998" cy="187934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22657" y="5106802"/>
            <a:ext cx="2266511" cy="106415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7326" y="2876318"/>
            <a:ext cx="1716157" cy="96104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13798" y="1015564"/>
            <a:ext cx="1915144" cy="143450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4585" y="4154249"/>
            <a:ext cx="2153534" cy="96139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88647" y="2819653"/>
            <a:ext cx="1998181" cy="179836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304800" y="2467254"/>
            <a:ext cx="1651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Réalité</a:t>
            </a:r>
            <a:r>
              <a:rPr lang="en-GB" dirty="0" smtClean="0"/>
              <a:t> </a:t>
            </a:r>
            <a:r>
              <a:rPr lang="en-GB" dirty="0" err="1" smtClean="0"/>
              <a:t>virtuelle</a:t>
            </a:r>
            <a:endParaRPr lang="en-GB" dirty="0"/>
          </a:p>
        </p:txBody>
      </p:sp>
      <p:sp>
        <p:nvSpPr>
          <p:cNvPr id="33" name="TextBox 32"/>
          <p:cNvSpPr txBox="1"/>
          <p:nvPr/>
        </p:nvSpPr>
        <p:spPr>
          <a:xfrm>
            <a:off x="2678334" y="2416455"/>
            <a:ext cx="2506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Sécurité</a:t>
            </a:r>
            <a:r>
              <a:rPr lang="en-GB" dirty="0" smtClean="0"/>
              <a:t> de </a:t>
            </a:r>
            <a:r>
              <a:rPr lang="en-GB" dirty="0" err="1" smtClean="0"/>
              <a:t>l’information</a:t>
            </a:r>
            <a:endParaRPr lang="en-GB" dirty="0"/>
          </a:p>
        </p:txBody>
      </p:sp>
      <p:sp>
        <p:nvSpPr>
          <p:cNvPr id="34" name="TextBox 33"/>
          <p:cNvSpPr txBox="1"/>
          <p:nvPr/>
        </p:nvSpPr>
        <p:spPr>
          <a:xfrm>
            <a:off x="2888647" y="4567217"/>
            <a:ext cx="1862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Science </a:t>
            </a:r>
            <a:r>
              <a:rPr lang="en-GB" dirty="0" err="1" smtClean="0"/>
              <a:t>citoyenne</a:t>
            </a:r>
            <a:endParaRPr lang="en-GB" dirty="0"/>
          </a:p>
        </p:txBody>
      </p:sp>
      <p:sp>
        <p:nvSpPr>
          <p:cNvPr id="35" name="TextBox 34"/>
          <p:cNvSpPr txBox="1"/>
          <p:nvPr/>
        </p:nvSpPr>
        <p:spPr>
          <a:xfrm>
            <a:off x="5066657" y="2822535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Humanités</a:t>
            </a:r>
            <a:r>
              <a:rPr lang="en-GB" dirty="0" smtClean="0"/>
              <a:t> </a:t>
            </a:r>
            <a:r>
              <a:rPr lang="en-GB" dirty="0" err="1" smtClean="0"/>
              <a:t>digitales</a:t>
            </a:r>
            <a:endParaRPr lang="en-GB" dirty="0"/>
          </a:p>
        </p:txBody>
      </p:sp>
      <p:sp>
        <p:nvSpPr>
          <p:cNvPr id="36" name="TextBox 35"/>
          <p:cNvSpPr txBox="1"/>
          <p:nvPr/>
        </p:nvSpPr>
        <p:spPr>
          <a:xfrm>
            <a:off x="7076689" y="5023206"/>
            <a:ext cx="191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Sciences </a:t>
            </a:r>
            <a:r>
              <a:rPr lang="en-GB" dirty="0" err="1" smtClean="0"/>
              <a:t>affectives</a:t>
            </a:r>
            <a:endParaRPr lang="en-GB" dirty="0"/>
          </a:p>
        </p:txBody>
      </p:sp>
      <p:sp>
        <p:nvSpPr>
          <p:cNvPr id="37" name="TextBox 36"/>
          <p:cNvSpPr txBox="1"/>
          <p:nvPr/>
        </p:nvSpPr>
        <p:spPr>
          <a:xfrm>
            <a:off x="3222657" y="6170956"/>
            <a:ext cx="2247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Vérification</a:t>
            </a:r>
            <a:r>
              <a:rPr lang="en-GB" dirty="0" smtClean="0"/>
              <a:t> de </a:t>
            </a:r>
            <a:r>
              <a:rPr lang="en-GB" dirty="0" err="1" smtClean="0"/>
              <a:t>logiciel</a:t>
            </a:r>
            <a:endParaRPr lang="en-GB" dirty="0"/>
          </a:p>
        </p:txBody>
      </p:sp>
      <p:sp>
        <p:nvSpPr>
          <p:cNvPr id="38" name="TextBox 37"/>
          <p:cNvSpPr txBox="1"/>
          <p:nvPr/>
        </p:nvSpPr>
        <p:spPr>
          <a:xfrm>
            <a:off x="640916" y="6488668"/>
            <a:ext cx="2542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E-Health et </a:t>
            </a:r>
            <a:r>
              <a:rPr lang="en-GB" dirty="0" err="1" smtClean="0"/>
              <a:t>qualité</a:t>
            </a:r>
            <a:r>
              <a:rPr lang="en-GB" dirty="0" smtClean="0"/>
              <a:t> de vie</a:t>
            </a:r>
            <a:endParaRPr lang="en-GB" dirty="0"/>
          </a:p>
        </p:txBody>
      </p:sp>
      <p:sp>
        <p:nvSpPr>
          <p:cNvPr id="39" name="TextBox 38"/>
          <p:cNvSpPr txBox="1"/>
          <p:nvPr/>
        </p:nvSpPr>
        <p:spPr>
          <a:xfrm>
            <a:off x="423725" y="5065004"/>
            <a:ext cx="2199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Intelligence collective</a:t>
            </a:r>
            <a:endParaRPr lang="en-GB" dirty="0"/>
          </a:p>
        </p:txBody>
      </p:sp>
      <p:sp>
        <p:nvSpPr>
          <p:cNvPr id="40" name="TextBox 39"/>
          <p:cNvSpPr txBox="1"/>
          <p:nvPr/>
        </p:nvSpPr>
        <p:spPr>
          <a:xfrm>
            <a:off x="725581" y="3754298"/>
            <a:ext cx="1687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Imprimantes</a:t>
            </a:r>
            <a:r>
              <a:rPr lang="en-GB" dirty="0" smtClean="0"/>
              <a:t> 3D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8280" y="5900545"/>
            <a:ext cx="600967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FACULTÉ DES SCIENCES</a:t>
            </a:r>
            <a:br>
              <a:rPr lang="fr-CH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fr-CH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ÉCONOMIQUES ET SOCIALES</a:t>
            </a:r>
          </a:p>
          <a:p>
            <a:r>
              <a:rPr lang="fr-CH" sz="15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Département des Hautes Etudes Commerciales -HEC</a:t>
            </a:r>
          </a:p>
        </p:txBody>
      </p:sp>
      <p:pic>
        <p:nvPicPr>
          <p:cNvPr id="8" name="Picture 10" descr="top_verso_198x3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56700" cy="838200"/>
          </a:xfrm>
          <a:prstGeom prst="rect">
            <a:avLst/>
          </a:prstGeom>
          <a:noFill/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304800" y="-76976"/>
            <a:ext cx="7848600" cy="1066800"/>
          </a:xfrm>
        </p:spPr>
        <p:txBody>
          <a:bodyPr/>
          <a:lstStyle/>
          <a:p>
            <a:r>
              <a:rPr lang="en-GB" dirty="0" err="1" smtClean="0">
                <a:solidFill>
                  <a:schemeClr val="bg1"/>
                </a:solidFill>
              </a:rPr>
              <a:t>Domaines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n-GB" dirty="0" err="1" smtClean="0">
                <a:solidFill>
                  <a:schemeClr val="bg1"/>
                </a:solidFill>
              </a:rPr>
              <a:t>d’applications</a:t>
            </a:r>
            <a:r>
              <a:rPr lang="en-GB" dirty="0" smtClean="0">
                <a:solidFill>
                  <a:schemeClr val="bg1"/>
                </a:solidFill>
              </a:rPr>
              <a:t> (ISS)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3" name="Content Placeholder 22"/>
          <p:cNvSpPr>
            <a:spLocks noGrp="1"/>
          </p:cNvSpPr>
          <p:nvPr>
            <p:ph idx="1"/>
          </p:nvPr>
        </p:nvSpPr>
        <p:spPr>
          <a:xfrm>
            <a:off x="457200" y="969804"/>
            <a:ext cx="8229600" cy="571500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endParaRPr lang="en-US" sz="2400" dirty="0" smtClean="0"/>
          </a:p>
          <a:p>
            <a:r>
              <a:rPr lang="en-US" sz="2400" dirty="0" smtClean="0"/>
              <a:t>Smart and sustainable city</a:t>
            </a:r>
          </a:p>
          <a:p>
            <a:pPr lvl="1"/>
            <a:r>
              <a:rPr lang="en-US" sz="2000" dirty="0" smtClean="0"/>
              <a:t>E.g. Services exploiting </a:t>
            </a:r>
            <a:r>
              <a:rPr lang="en-US" sz="2000" dirty="0" err="1" smtClean="0"/>
              <a:t>IoT</a:t>
            </a:r>
            <a:r>
              <a:rPr lang="en-US" sz="2000" dirty="0" smtClean="0"/>
              <a:t>, transport and mobility , indicators</a:t>
            </a:r>
          </a:p>
          <a:p>
            <a:r>
              <a:rPr lang="en-US" sz="2400" dirty="0" smtClean="0"/>
              <a:t>E-Health, Quality of Life</a:t>
            </a:r>
          </a:p>
          <a:p>
            <a:pPr lvl="1"/>
            <a:r>
              <a:rPr lang="en-US" sz="2000" dirty="0" smtClean="0"/>
              <a:t>E.g. Mobile services for maintaining seniors active</a:t>
            </a:r>
          </a:p>
          <a:p>
            <a:r>
              <a:rPr lang="en-US" sz="2400" dirty="0" smtClean="0"/>
              <a:t>Environment / Geo-data</a:t>
            </a:r>
          </a:p>
          <a:p>
            <a:pPr lvl="1"/>
            <a:r>
              <a:rPr lang="en-US" sz="2000" dirty="0" smtClean="0"/>
              <a:t>E.g. Urban knowledge engineering with GIS</a:t>
            </a:r>
          </a:p>
          <a:p>
            <a:pPr lvl="1"/>
            <a:r>
              <a:rPr lang="en-US" sz="2000" dirty="0" smtClean="0"/>
              <a:t>Smart services exploiting geo-data</a:t>
            </a:r>
          </a:p>
          <a:p>
            <a:r>
              <a:rPr lang="en-US" sz="2400" dirty="0" smtClean="0"/>
              <a:t>Information security, trust and </a:t>
            </a:r>
            <a:r>
              <a:rPr lang="en-US" sz="2400" dirty="0" err="1" smtClean="0"/>
              <a:t>e</a:t>
            </a:r>
            <a:r>
              <a:rPr lang="en-US" sz="2400" dirty="0" smtClean="0"/>
              <a:t>-reputation</a:t>
            </a:r>
          </a:p>
          <a:p>
            <a:pPr lvl="1"/>
            <a:r>
              <a:rPr lang="en-US" sz="2000" dirty="0" smtClean="0"/>
              <a:t>E.g. Self-protected documents, dynamic trust of </a:t>
            </a:r>
            <a:r>
              <a:rPr lang="en-US" sz="2000" dirty="0" err="1" smtClean="0"/>
              <a:t>WiFi</a:t>
            </a:r>
            <a:r>
              <a:rPr lang="en-US" sz="2000" dirty="0" smtClean="0"/>
              <a:t> hotspots, recognizing counterfeit objects </a:t>
            </a:r>
          </a:p>
          <a:p>
            <a:r>
              <a:rPr lang="en-US" sz="2400" dirty="0" smtClean="0"/>
              <a:t>Digital Humanities</a:t>
            </a:r>
          </a:p>
          <a:p>
            <a:pPr lvl="1"/>
            <a:r>
              <a:rPr lang="en-US" sz="2000" dirty="0" smtClean="0"/>
              <a:t>E.g. Historic information on road names, </a:t>
            </a:r>
            <a:r>
              <a:rPr lang="en-US" sz="2000" dirty="0" err="1" smtClean="0"/>
              <a:t>Analysing</a:t>
            </a:r>
            <a:r>
              <a:rPr lang="en-US" sz="2000" dirty="0" smtClean="0"/>
              <a:t> De Saussure manuscripts</a:t>
            </a:r>
          </a:p>
          <a:p>
            <a:r>
              <a:rPr lang="en-US" sz="2400" dirty="0" smtClean="0"/>
              <a:t>Virtual Environments</a:t>
            </a:r>
          </a:p>
          <a:p>
            <a:pPr lvl="1"/>
            <a:r>
              <a:rPr lang="en-US" sz="2000" dirty="0" smtClean="0"/>
              <a:t>Motion capture, 3D </a:t>
            </a:r>
            <a:r>
              <a:rPr lang="en-US" sz="2000" dirty="0" err="1" smtClean="0"/>
              <a:t>photogrammetry</a:t>
            </a:r>
            <a:r>
              <a:rPr lang="en-US" sz="2000" dirty="0" smtClean="0"/>
              <a:t>, VR, AR, …</a:t>
            </a:r>
          </a:p>
          <a:p>
            <a:pPr lvl="1"/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 lvl="1">
              <a:buFont typeface="Arial"/>
              <a:buChar char="•"/>
            </a:pPr>
            <a:endParaRPr lang="en-US" sz="2054" dirty="0" smtClean="0"/>
          </a:p>
          <a:p>
            <a:pPr lvl="1">
              <a:buFont typeface="Arial" charset="0"/>
              <a:buChar char="•"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8281" y="5900546"/>
            <a:ext cx="600967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FACULTÉ DES SCIENCES</a:t>
            </a:r>
            <a:br>
              <a:rPr lang="fr-CH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fr-CH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ÉCONOMIQUES ET SOCIALES</a:t>
            </a:r>
          </a:p>
          <a:p>
            <a:r>
              <a:rPr lang="fr-CH" sz="15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Département des Hautes Etudes Commerciales -HEC</a:t>
            </a:r>
          </a:p>
        </p:txBody>
      </p:sp>
      <p:pic>
        <p:nvPicPr>
          <p:cNvPr id="8" name="Picture 10" descr="top_verso_198x3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9156700" cy="838200"/>
          </a:xfrm>
          <a:prstGeom prst="rect">
            <a:avLst/>
          </a:prstGeom>
          <a:noFill/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Nombres Clés</a:t>
            </a:r>
            <a:br>
              <a:rPr lang="fr-FR" dirty="0" smtClean="0">
                <a:solidFill>
                  <a:schemeClr val="bg1"/>
                </a:solidFill>
              </a:rPr>
            </a:b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3" name="Content Placeholder 2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>
              <a:solidFill>
                <a:srgbClr val="65AFC5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1600200"/>
            <a:ext cx="7840133" cy="3831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 algn="ctr">
              <a:spcBef>
                <a:spcPts val="300"/>
              </a:spcBef>
            </a:pPr>
            <a:r>
              <a:rPr lang="fr-FR" dirty="0" smtClean="0"/>
              <a:t>16 Professeurs, 6 MER, 150 chercheurs</a:t>
            </a:r>
          </a:p>
          <a:p>
            <a:pPr marL="742950" lvl="1" indent="-285750" algn="ctr">
              <a:spcBef>
                <a:spcPts val="300"/>
              </a:spcBef>
            </a:pPr>
            <a:r>
              <a:rPr lang="fr-FR" dirty="0" smtClean="0"/>
              <a:t>35/40 projets de recherche (EU, AAL, SNF, CTI, COST)</a:t>
            </a:r>
          </a:p>
          <a:p>
            <a:pPr marL="742950" lvl="1" indent="-285750" algn="ctr">
              <a:spcBef>
                <a:spcPts val="300"/>
              </a:spcBef>
            </a:pPr>
            <a:r>
              <a:rPr lang="fr-FR" dirty="0" smtClean="0"/>
              <a:t>180 publications / </a:t>
            </a:r>
            <a:r>
              <a:rPr lang="fr-FR" dirty="0" err="1" smtClean="0"/>
              <a:t>year</a:t>
            </a:r>
            <a:endParaRPr lang="fr-FR" dirty="0" smtClean="0"/>
          </a:p>
          <a:p>
            <a:pPr marL="742950" lvl="1" indent="-285750" algn="ctr">
              <a:spcBef>
                <a:spcPts val="300"/>
              </a:spcBef>
            </a:pPr>
            <a:r>
              <a:rPr lang="fr-FR" dirty="0" smtClean="0"/>
              <a:t>10 Thèses de doctorat / an</a:t>
            </a:r>
          </a:p>
          <a:p>
            <a:pPr marL="742950" lvl="1" indent="-285750" algn="ctr">
              <a:spcBef>
                <a:spcPts val="300"/>
              </a:spcBef>
            </a:pPr>
            <a:r>
              <a:rPr lang="fr-FR" dirty="0" smtClean="0"/>
              <a:t>80 doctorants</a:t>
            </a:r>
          </a:p>
          <a:p>
            <a:pPr marL="742950" lvl="1" indent="-285750" algn="ctr">
              <a:spcBef>
                <a:spcPts val="300"/>
              </a:spcBef>
            </a:pPr>
            <a:r>
              <a:rPr lang="fr-FR" dirty="0" smtClean="0"/>
              <a:t>5 startups</a:t>
            </a:r>
          </a:p>
          <a:p>
            <a:pPr marL="742950" lvl="1" indent="-285750" algn="ctr">
              <a:spcBef>
                <a:spcPts val="300"/>
              </a:spcBef>
            </a:pPr>
            <a:r>
              <a:rPr lang="fr-FR" dirty="0" smtClean="0"/>
              <a:t>120 (Info) 75 (SI) 50 (Sciences Humaines) Etudiants</a:t>
            </a:r>
          </a:p>
          <a:p>
            <a:pPr marL="742950" lvl="1" indent="-285750" algn="ctr">
              <a:spcBef>
                <a:spcPts val="300"/>
              </a:spcBef>
            </a:pPr>
            <a:r>
              <a:rPr lang="fr-FR" dirty="0" smtClean="0"/>
              <a:t>5.0MCHF/an (fonds externes)</a:t>
            </a:r>
          </a:p>
          <a:p>
            <a:pPr marL="742950" lvl="1" indent="-285750" algn="ctr">
              <a:spcBef>
                <a:spcPts val="300"/>
              </a:spcBef>
            </a:pPr>
            <a:r>
              <a:rPr lang="fr-FR" dirty="0" smtClean="0"/>
              <a:t>Enseignement: 3BSc, 2MSc, 3PhD, 8 Formation Continues</a:t>
            </a:r>
          </a:p>
          <a:p>
            <a:pPr marL="742950" lvl="1" indent="-285750" algn="ctr">
              <a:spcBef>
                <a:spcPts val="300"/>
              </a:spcBef>
            </a:pPr>
            <a:r>
              <a:rPr lang="en-GB" dirty="0" smtClean="0"/>
              <a:t>Collaborations</a:t>
            </a:r>
            <a:r>
              <a:rPr lang="en-GB" sz="2000" dirty="0" smtClean="0"/>
              <a:t>: </a:t>
            </a:r>
            <a:r>
              <a:rPr lang="en-GB" dirty="0" err="1" smtClean="0"/>
              <a:t>Industrie</a:t>
            </a:r>
            <a:r>
              <a:rPr lang="en-GB" dirty="0" smtClean="0"/>
              <a:t>, </a:t>
            </a:r>
            <a:r>
              <a:rPr lang="en-GB" dirty="0" err="1" smtClean="0"/>
              <a:t>Académie</a:t>
            </a:r>
            <a:r>
              <a:rPr lang="en-GB" dirty="0" smtClean="0"/>
              <a:t>,  Organisations </a:t>
            </a:r>
            <a:r>
              <a:rPr lang="en-GB" dirty="0" err="1" smtClean="0"/>
              <a:t>Internationales</a:t>
            </a:r>
            <a:endParaRPr lang="fr-FR" dirty="0" smtClean="0"/>
          </a:p>
          <a:p>
            <a:pPr marL="742950" lvl="1" indent="-285750" algn="ctr">
              <a:spcBef>
                <a:spcPts val="300"/>
              </a:spcBef>
            </a:pPr>
            <a:endParaRPr lang="fr-FR" dirty="0" smtClean="0"/>
          </a:p>
          <a:p>
            <a:pPr algn="ctr"/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7200" y="4957229"/>
            <a:ext cx="3028950" cy="18106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8281" y="5900546"/>
            <a:ext cx="600967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FACULTÉ DES SCIENCES</a:t>
            </a:r>
            <a:br>
              <a:rPr lang="fr-CH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fr-CH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ÉCONOMIQUES ET SOCIALES</a:t>
            </a:r>
          </a:p>
          <a:p>
            <a:r>
              <a:rPr lang="fr-CH" sz="15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Département des Hautes Etudes Commerciales -HEC</a:t>
            </a:r>
          </a:p>
        </p:txBody>
      </p:sp>
      <p:pic>
        <p:nvPicPr>
          <p:cNvPr id="8" name="Picture 10" descr="top_verso_198x3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9156700" cy="838200"/>
          </a:xfrm>
          <a:prstGeom prst="rect">
            <a:avLst/>
          </a:prstGeom>
          <a:noFill/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r>
              <a:rPr lang="fr-FR" sz="3600" dirty="0" err="1" smtClean="0">
                <a:solidFill>
                  <a:schemeClr val="bg1"/>
                </a:solidFill>
              </a:rPr>
              <a:t>Swiss</a:t>
            </a:r>
            <a:r>
              <a:rPr lang="fr-FR" sz="3600" dirty="0" smtClean="0">
                <a:solidFill>
                  <a:schemeClr val="bg1"/>
                </a:solidFill>
              </a:rPr>
              <a:t> Alliance for </a:t>
            </a:r>
            <a:r>
              <a:rPr lang="fr-FR" sz="3600" dirty="0" err="1" smtClean="0">
                <a:solidFill>
                  <a:schemeClr val="bg1"/>
                </a:solidFill>
              </a:rPr>
              <a:t>Data-Intensive</a:t>
            </a:r>
            <a:r>
              <a:rPr lang="fr-FR" sz="3600" dirty="0" smtClean="0">
                <a:solidFill>
                  <a:schemeClr val="bg1"/>
                </a:solidFill>
              </a:rPr>
              <a:t> Services</a:t>
            </a:r>
            <a:br>
              <a:rPr lang="fr-FR" sz="3600" dirty="0" smtClean="0">
                <a:solidFill>
                  <a:schemeClr val="bg1"/>
                </a:solidFill>
              </a:rPr>
            </a:br>
            <a:endParaRPr lang="en-GB" sz="3600" dirty="0">
              <a:solidFill>
                <a:schemeClr val="bg1"/>
              </a:solidFill>
            </a:endParaRPr>
          </a:p>
        </p:txBody>
      </p:sp>
      <p:sp>
        <p:nvSpPr>
          <p:cNvPr id="23" name="Content Placeholder 2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>
              <a:solidFill>
                <a:srgbClr val="65AFC5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1600200"/>
            <a:ext cx="7840133" cy="352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300"/>
              </a:spcBef>
              <a:buFont typeface="Arial"/>
              <a:buChar char="•"/>
            </a:pPr>
            <a:r>
              <a:rPr lang="fr-FR" dirty="0" err="1" smtClean="0"/>
              <a:t>Involvement</a:t>
            </a:r>
            <a:r>
              <a:rPr lang="fr-FR" dirty="0" smtClean="0"/>
              <a:t> in the </a:t>
            </a:r>
            <a:r>
              <a:rPr lang="fr-FR" dirty="0" err="1" smtClean="0"/>
              <a:t>proposal</a:t>
            </a:r>
            <a:endParaRPr lang="fr-FR" dirty="0" smtClean="0"/>
          </a:p>
          <a:p>
            <a:pPr marL="285750" indent="-285750">
              <a:spcBef>
                <a:spcPts val="300"/>
              </a:spcBef>
              <a:buFont typeface="Arial"/>
              <a:buChar char="•"/>
            </a:pPr>
            <a:r>
              <a:rPr lang="fr-FR" dirty="0" smtClean="0"/>
              <a:t>Management </a:t>
            </a:r>
            <a:r>
              <a:rPr lang="fr-FR" dirty="0" err="1" smtClean="0"/>
              <a:t>Board</a:t>
            </a:r>
            <a:r>
              <a:rPr lang="fr-FR" dirty="0" smtClean="0"/>
              <a:t> </a:t>
            </a:r>
            <a:r>
              <a:rPr lang="fr-FR" dirty="0" err="1" smtClean="0"/>
              <a:t>Member</a:t>
            </a:r>
            <a:endParaRPr lang="fr-FR" dirty="0" smtClean="0"/>
          </a:p>
          <a:p>
            <a:pPr marL="285750" indent="-285750">
              <a:spcBef>
                <a:spcPts val="300"/>
              </a:spcBef>
              <a:buFont typeface="Arial"/>
              <a:buChar char="•"/>
            </a:pPr>
            <a:r>
              <a:rPr lang="fr-FR" dirty="0" smtClean="0"/>
              <a:t>Expert Group Participation: </a:t>
            </a:r>
          </a:p>
          <a:p>
            <a:pPr marL="742950" lvl="1" indent="-285750">
              <a:spcBef>
                <a:spcPts val="300"/>
              </a:spcBef>
              <a:buFont typeface="Arial"/>
              <a:buChar char="•"/>
            </a:pPr>
            <a:r>
              <a:rPr lang="fr-FR" dirty="0" smtClean="0"/>
              <a:t>Smart Services: services for </a:t>
            </a:r>
            <a:r>
              <a:rPr lang="fr-FR" dirty="0" err="1" smtClean="0"/>
              <a:t>humans</a:t>
            </a:r>
            <a:r>
              <a:rPr lang="fr-FR" dirty="0" smtClean="0"/>
              <a:t>, for </a:t>
            </a:r>
            <a:r>
              <a:rPr lang="fr-FR" dirty="0" err="1" smtClean="0"/>
              <a:t>industry</a:t>
            </a:r>
            <a:endParaRPr lang="fr-FR" dirty="0" smtClean="0"/>
          </a:p>
          <a:p>
            <a:pPr marL="742950" lvl="1" indent="-285750">
              <a:spcBef>
                <a:spcPts val="300"/>
              </a:spcBef>
              <a:buFont typeface="Arial"/>
              <a:buChar char="•"/>
            </a:pPr>
            <a:r>
              <a:rPr lang="fr-FR" dirty="0" smtClean="0"/>
              <a:t>Data </a:t>
            </a:r>
            <a:r>
              <a:rPr lang="fr-FR" dirty="0" err="1" smtClean="0"/>
              <a:t>Ethics</a:t>
            </a:r>
            <a:r>
              <a:rPr lang="fr-FR" dirty="0" smtClean="0"/>
              <a:t>: data protection and </a:t>
            </a:r>
            <a:r>
              <a:rPr lang="fr-FR" dirty="0" err="1" smtClean="0"/>
              <a:t>ethical</a:t>
            </a:r>
            <a:r>
              <a:rPr lang="fr-FR" dirty="0" smtClean="0"/>
              <a:t> issues in data usage</a:t>
            </a:r>
          </a:p>
          <a:p>
            <a:pPr marL="285750" indent="-285750">
              <a:spcBef>
                <a:spcPts val="300"/>
              </a:spcBef>
              <a:buFont typeface="Arial"/>
              <a:buChar char="•"/>
            </a:pPr>
            <a:r>
              <a:rPr lang="fr-FR" dirty="0" err="1" smtClean="0"/>
              <a:t>Potential</a:t>
            </a:r>
            <a:r>
              <a:rPr lang="fr-FR" dirty="0" smtClean="0"/>
              <a:t> for </a:t>
            </a:r>
            <a:r>
              <a:rPr lang="fr-FR" dirty="0" err="1" smtClean="0"/>
              <a:t>projects</a:t>
            </a:r>
            <a:r>
              <a:rPr lang="fr-FR" dirty="0" smtClean="0"/>
              <a:t> </a:t>
            </a:r>
            <a:r>
              <a:rPr lang="fr-FR" dirty="0" err="1" smtClean="0"/>
              <a:t>proposals</a:t>
            </a:r>
            <a:endParaRPr lang="fr-FR" dirty="0" smtClean="0"/>
          </a:p>
          <a:p>
            <a:pPr marL="285750" indent="-285750">
              <a:spcBef>
                <a:spcPts val="300"/>
              </a:spcBef>
              <a:buFont typeface="Arial"/>
              <a:buChar char="•"/>
            </a:pPr>
            <a:r>
              <a:rPr lang="fr-FR" dirty="0" err="1" smtClean="0"/>
              <a:t>Potential</a:t>
            </a:r>
            <a:r>
              <a:rPr lang="fr-FR" dirty="0" smtClean="0"/>
              <a:t> for </a:t>
            </a:r>
            <a:r>
              <a:rPr lang="fr-FR" dirty="0" err="1" smtClean="0"/>
              <a:t>whole</a:t>
            </a:r>
            <a:r>
              <a:rPr lang="fr-FR" dirty="0" smtClean="0"/>
              <a:t> </a:t>
            </a:r>
            <a:r>
              <a:rPr lang="fr-FR" dirty="0" err="1" smtClean="0"/>
              <a:t>institute</a:t>
            </a:r>
            <a:endParaRPr lang="fr-FR" dirty="0" smtClean="0"/>
          </a:p>
          <a:p>
            <a:pPr marL="285750" indent="-285750">
              <a:spcBef>
                <a:spcPts val="300"/>
              </a:spcBef>
              <a:buFont typeface="Arial"/>
              <a:buChar char="•"/>
            </a:pPr>
            <a:r>
              <a:rPr lang="fr-FR" dirty="0" smtClean="0"/>
              <a:t>Networking </a:t>
            </a:r>
            <a:r>
              <a:rPr lang="fr-FR" dirty="0" err="1" smtClean="0"/>
              <a:t>possibilities</a:t>
            </a:r>
            <a:r>
              <a:rPr lang="fr-FR" dirty="0" smtClean="0"/>
              <a:t> (General </a:t>
            </a:r>
            <a:r>
              <a:rPr lang="fr-FR" dirty="0" err="1" smtClean="0"/>
              <a:t>Assembly</a:t>
            </a:r>
            <a:r>
              <a:rPr lang="fr-FR" dirty="0" smtClean="0"/>
              <a:t>, Events, …)</a:t>
            </a:r>
          </a:p>
          <a:p>
            <a:pPr marL="742950" lvl="1" indent="-285750">
              <a:spcBef>
                <a:spcPts val="300"/>
              </a:spcBef>
              <a:buFont typeface="Arial"/>
              <a:buChar char="•"/>
            </a:pPr>
            <a:endParaRPr lang="fr-FR" dirty="0" smtClean="0"/>
          </a:p>
          <a:p>
            <a:pPr marL="742950" lvl="1" indent="-285750" algn="ctr">
              <a:spcBef>
                <a:spcPts val="300"/>
              </a:spcBef>
            </a:pPr>
            <a:endParaRPr lang="fr-FR" dirty="0" smtClean="0"/>
          </a:p>
          <a:p>
            <a:pPr algn="ctr"/>
            <a:endParaRPr lang="en-GB" dirty="0"/>
          </a:p>
        </p:txBody>
      </p:sp>
      <p:pic>
        <p:nvPicPr>
          <p:cNvPr id="11" name="Picture 10" descr="Screen Shot 2018-04-16 at 10.08.40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6910" y="4603781"/>
            <a:ext cx="2274290" cy="15223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8281" y="5900546"/>
            <a:ext cx="600967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FACULTÉ DES SCIENCES</a:t>
            </a:r>
            <a:br>
              <a:rPr lang="fr-CH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fr-CH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ÉCONOMIQUES ET SOCIALES</a:t>
            </a:r>
          </a:p>
          <a:p>
            <a:r>
              <a:rPr lang="fr-CH" sz="15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Département des Hautes Etudes Commerciales -HEC</a:t>
            </a:r>
          </a:p>
        </p:txBody>
      </p:sp>
      <p:pic>
        <p:nvPicPr>
          <p:cNvPr id="8" name="Picture 10" descr="top_verso_198x3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9156700" cy="838200"/>
          </a:xfrm>
          <a:prstGeom prst="rect">
            <a:avLst/>
          </a:prstGeom>
          <a:noFill/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r>
              <a:rPr lang="fr-FR" sz="3600" dirty="0" err="1" smtClean="0">
                <a:solidFill>
                  <a:schemeClr val="bg1"/>
                </a:solidFill>
              </a:rPr>
              <a:t>Swiss</a:t>
            </a:r>
            <a:r>
              <a:rPr lang="fr-FR" sz="3600" dirty="0" smtClean="0">
                <a:solidFill>
                  <a:schemeClr val="bg1"/>
                </a:solidFill>
              </a:rPr>
              <a:t> Alliance for </a:t>
            </a:r>
            <a:r>
              <a:rPr lang="fr-FR" sz="3600" dirty="0" err="1" smtClean="0">
                <a:solidFill>
                  <a:schemeClr val="bg1"/>
                </a:solidFill>
              </a:rPr>
              <a:t>Data-Intensive</a:t>
            </a:r>
            <a:r>
              <a:rPr lang="fr-FR" sz="3600" dirty="0" smtClean="0">
                <a:solidFill>
                  <a:schemeClr val="bg1"/>
                </a:solidFill>
              </a:rPr>
              <a:t> Services</a:t>
            </a:r>
            <a:br>
              <a:rPr lang="fr-FR" sz="3600" dirty="0" smtClean="0">
                <a:solidFill>
                  <a:schemeClr val="bg1"/>
                </a:solidFill>
              </a:rPr>
            </a:br>
            <a:endParaRPr lang="en-GB" sz="36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2562002"/>
            <a:ext cx="7840133" cy="961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 algn="ctr">
              <a:spcBef>
                <a:spcPts val="300"/>
              </a:spcBef>
            </a:pPr>
            <a:r>
              <a:rPr lang="fr-FR" sz="3600" dirty="0" smtClean="0"/>
              <a:t>Questions ?</a:t>
            </a:r>
          </a:p>
          <a:p>
            <a:pPr algn="ctr"/>
            <a:endParaRPr lang="en-GB" dirty="0"/>
          </a:p>
        </p:txBody>
      </p:sp>
      <p:pic>
        <p:nvPicPr>
          <p:cNvPr id="10" name="Picture 9" descr="Screen Shot 2018-04-16 at 10.08.40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00" y="4102871"/>
            <a:ext cx="1511300" cy="10116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22744</TotalTime>
  <Words>749</Words>
  <Application>Microsoft Macintosh PowerPoint</Application>
  <PresentationFormat>On-screen Show (4:3)</PresentationFormat>
  <Paragraphs>145</Paragraphs>
  <Slides>8</Slides>
  <Notes>8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Slide 1</vt:lpstr>
      <vt:lpstr>Centre Universitaire d’Informatique </vt:lpstr>
      <vt:lpstr>Enseignements@CUI </vt:lpstr>
      <vt:lpstr>Recherche@CUI</vt:lpstr>
      <vt:lpstr>Domaines d’applications (ISS)</vt:lpstr>
      <vt:lpstr>Nombres Clés </vt:lpstr>
      <vt:lpstr>Swiss Alliance for Data-Intensive Services </vt:lpstr>
      <vt:lpstr>Swiss Alliance for Data-Intensive Services </vt:lpstr>
    </vt:vector>
  </TitlesOfParts>
  <Company>University of Geneva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Giovanna Di Marzo Serugendo</dc:creator>
  <cp:lastModifiedBy>Giovanna Di Marzo Serugendo</cp:lastModifiedBy>
  <cp:revision>72</cp:revision>
  <dcterms:created xsi:type="dcterms:W3CDTF">2018-04-16T17:43:39Z</dcterms:created>
  <dcterms:modified xsi:type="dcterms:W3CDTF">2018-04-16T20:14:36Z</dcterms:modified>
</cp:coreProperties>
</file>