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2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352" r:id="rId3"/>
    <p:sldId id="326" r:id="rId4"/>
    <p:sldId id="353" r:id="rId5"/>
    <p:sldId id="325" r:id="rId6"/>
    <p:sldId id="334" r:id="rId7"/>
    <p:sldId id="351" r:id="rId8"/>
    <p:sldId id="328" r:id="rId9"/>
    <p:sldId id="323" r:id="rId10"/>
    <p:sldId id="354" r:id="rId1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7C609E"/>
    <a:srgbClr val="484446"/>
    <a:srgbClr val="0C0B0B"/>
    <a:srgbClr val="9CC52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0368" autoAdjust="0"/>
    <p:restoredTop sz="86865" autoAdjust="0"/>
  </p:normalViewPr>
  <p:slideViewPr>
    <p:cSldViewPr snapToGrid="0" snapToObjects="1">
      <p:cViewPr varScale="1">
        <p:scale>
          <a:sx n="87" d="100"/>
          <a:sy n="87" d="100"/>
        </p:scale>
        <p:origin x="-888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2391D-729F-CB4F-927A-F0380DB97411}" type="datetimeFigureOut">
              <a:rPr lang="fr-FR" smtClean="0"/>
              <a:pPr/>
              <a:t>6/4/18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FEFD6-5388-6D41-AAA4-7C642FF518C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4826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F81CD-4332-6040-87A8-EF04E4F2E7DD}" type="datetimeFigureOut">
              <a:rPr lang="fr-FR" smtClean="0"/>
              <a:pPr/>
              <a:t>6/4/18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F16DE-659C-B54A-B6E8-781AD9EFD8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172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SITG </a:t>
            </a:r>
            <a:r>
              <a:rPr lang="fr-CH" sz="1200" dirty="0" smtClean="0">
                <a:solidFill>
                  <a:srgbClr val="777777"/>
                </a:solidFill>
              </a:rPr>
              <a:t>l'environnement, des transports, de l'énergie, de l'aménagement et de </a:t>
            </a:r>
            <a:br>
              <a:rPr lang="fr-CH" sz="1200" dirty="0" smtClean="0">
                <a:solidFill>
                  <a:srgbClr val="777777"/>
                </a:solidFill>
              </a:rPr>
            </a:br>
            <a:r>
              <a:rPr lang="fr-CH" sz="1200" dirty="0" smtClean="0">
                <a:solidFill>
                  <a:srgbClr val="777777"/>
                </a:solidFill>
              </a:rPr>
              <a:t>   l'urbanisme</a:t>
            </a:r>
          </a:p>
          <a:p>
            <a:endParaRPr lang="fr-CH" sz="1200" dirty="0" smtClean="0">
              <a:solidFill>
                <a:srgbClr val="777777"/>
              </a:solidFill>
            </a:endParaRPr>
          </a:p>
          <a:p>
            <a:r>
              <a:rPr lang="fr-CH" sz="1200" dirty="0" smtClean="0">
                <a:solidFill>
                  <a:srgbClr val="777777"/>
                </a:solidFill>
              </a:rPr>
              <a:t>ASIT VD</a:t>
            </a:r>
          </a:p>
          <a:p>
            <a:endParaRPr lang="fr-CH" sz="1200" dirty="0" smtClean="0">
              <a:solidFill>
                <a:srgbClr val="777777"/>
              </a:solidFill>
            </a:endParaRPr>
          </a:p>
          <a:p>
            <a:r>
              <a:rPr lang="fr-CH" sz="1200" dirty="0" smtClean="0">
                <a:solidFill>
                  <a:srgbClr val="777777"/>
                </a:solidFill>
              </a:rPr>
              <a:t>SWISSTOPO images aériennes,</a:t>
            </a:r>
            <a:r>
              <a:rPr lang="fr-CH" sz="1200" baseline="0" dirty="0" smtClean="0">
                <a:solidFill>
                  <a:srgbClr val="777777"/>
                </a:solidFill>
              </a:rPr>
              <a:t> cartes nationales, b</a:t>
            </a:r>
            <a:r>
              <a:rPr lang="fr-CH" sz="1200" baseline="0" dirty="0" smtClean="0">
                <a:solidFill>
                  <a:srgbClr val="777777"/>
                </a:solidFill>
              </a:rPr>
              <a:t>âtiments 3D, altitude </a:t>
            </a:r>
          </a:p>
          <a:p>
            <a:endParaRPr lang="fr-CH" sz="1200" baseline="0" dirty="0" smtClean="0">
              <a:solidFill>
                <a:srgbClr val="777777"/>
              </a:solidFill>
            </a:endParaRPr>
          </a:p>
          <a:p>
            <a:r>
              <a:rPr lang="fr-CH" sz="1200" baseline="0" dirty="0" smtClean="0">
                <a:solidFill>
                  <a:srgbClr val="777777"/>
                </a:solidFill>
              </a:rPr>
              <a:t>IGN – Forêt,  topo, parcellaire, carographie, forêt, …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F16DE-659C-B54A-B6E8-781AD9EFD8A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hoto_principale_original_72dp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5400000">
            <a:off x="-1366723" y="1124785"/>
            <a:ext cx="7193138" cy="4585633"/>
          </a:xfrm>
          <a:prstGeom prst="rect">
            <a:avLst/>
          </a:prstGeom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09902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9" name="Image 8" descr="logogeofab-quadr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538988" y="872640"/>
            <a:ext cx="2568625" cy="119878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6161863" y="6360067"/>
            <a:ext cx="1326527" cy="240404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800" spc="300">
                <a:latin typeface="Oswald"/>
                <a:cs typeface="Oswald"/>
              </a:defRPr>
            </a:lvl1pPr>
          </a:lstStyle>
          <a:p>
            <a:pPr lvl="0"/>
            <a:r>
              <a:rPr lang="fr-FR" dirty="0"/>
              <a:t>15 - 03 - 2017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hoto_principale_original_72dp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5400000">
            <a:off x="-1366723" y="1124785"/>
            <a:ext cx="7193138" cy="4585633"/>
          </a:xfrm>
          <a:prstGeom prst="rect">
            <a:avLst/>
          </a:prstGeom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09902" cy="6858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425718" y="2505601"/>
            <a:ext cx="2975655" cy="328320"/>
          </a:xfrm>
          <a:prstGeom prst="rect">
            <a:avLst/>
          </a:prstGeom>
        </p:spPr>
        <p:txBody>
          <a:bodyPr/>
          <a:lstStyle>
            <a:lvl1pPr>
              <a:defRPr sz="2000" cap="all" spc="300">
                <a:latin typeface="Oswald"/>
                <a:cs typeface="Oswald"/>
              </a:defRPr>
            </a:lvl1pPr>
          </a:lstStyle>
          <a:p>
            <a:r>
              <a:rPr lang="fr-FR" dirty="0"/>
              <a:t>Titre du chapitre</a:t>
            </a:r>
          </a:p>
        </p:txBody>
      </p:sp>
      <p:pic>
        <p:nvPicPr>
          <p:cNvPr id="9" name="Image 8" descr="logogeofab-quadr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538988" y="872640"/>
            <a:ext cx="2568625" cy="119878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6613680" y="3672000"/>
            <a:ext cx="358528" cy="4764"/>
          </a:xfrm>
          <a:prstGeom prst="line">
            <a:avLst/>
          </a:prstGeom>
          <a:ln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28036" y="3136901"/>
            <a:ext cx="1887181" cy="31046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 cap="all" spc="300" baseline="0">
                <a:latin typeface="Oswald"/>
                <a:cs typeface="Oswald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2125221" y="6485152"/>
            <a:ext cx="260211" cy="211330"/>
          </a:xfrm>
          <a:prstGeom prst="rect">
            <a:avLst/>
          </a:prstGeom>
        </p:spPr>
        <p:txBody>
          <a:bodyPr vert="horz"/>
          <a:lstStyle>
            <a:lvl1pPr>
              <a:buNone/>
              <a:defRPr sz="800">
                <a:solidFill>
                  <a:srgbClr val="FFFFFF"/>
                </a:solidFill>
                <a:latin typeface="Oswald"/>
                <a:cs typeface="Oswald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hoto_principale_original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 rot="5400000">
            <a:off x="-2993185" y="2728335"/>
            <a:ext cx="7193138" cy="1436967"/>
          </a:xfrm>
          <a:prstGeom prst="rect">
            <a:avLst/>
          </a:prstGeom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321868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051207" y="319681"/>
            <a:ext cx="2686216" cy="328320"/>
          </a:xfrm>
          <a:prstGeom prst="rect">
            <a:avLst/>
          </a:prstGeom>
        </p:spPr>
        <p:txBody>
          <a:bodyPr/>
          <a:lstStyle>
            <a:lvl1pPr>
              <a:defRPr sz="2000" cap="all" spc="300">
                <a:latin typeface="Oswald"/>
                <a:cs typeface="Oswald"/>
              </a:defRPr>
            </a:lvl1pPr>
          </a:lstStyle>
          <a:p>
            <a:r>
              <a:rPr lang="fr-FR" dirty="0"/>
              <a:t>Titre de la page</a:t>
            </a:r>
          </a:p>
        </p:txBody>
      </p:sp>
      <p:pic>
        <p:nvPicPr>
          <p:cNvPr id="9" name="Image 8" descr="logogeofab-quadri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802711" y="319681"/>
            <a:ext cx="888611" cy="414719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1819189" y="913855"/>
            <a:ext cx="358528" cy="4764"/>
          </a:xfrm>
          <a:prstGeom prst="line">
            <a:avLst/>
          </a:prstGeom>
          <a:ln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741637" y="1310481"/>
            <a:ext cx="3684070" cy="2808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0" i="0">
                <a:latin typeface="+mn-lt"/>
                <a:cs typeface="Helvetica Light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3395881"/>
            <a:ext cx="621900" cy="189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600" b="0" i="0" cap="all" baseline="0">
                <a:latin typeface="Helvetica Light"/>
                <a:cs typeface="Helvetica Light"/>
              </a:defRPr>
            </a:lvl1pPr>
          </a:lstStyle>
          <a:p>
            <a:pPr lvl="0"/>
            <a:r>
              <a:rPr lang="fr-FR" dirty="0"/>
              <a:t>Légende A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6" hasCustomPrompt="1"/>
          </p:nvPr>
        </p:nvSpPr>
        <p:spPr>
          <a:xfrm>
            <a:off x="6142789" y="5227668"/>
            <a:ext cx="621900" cy="189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600" b="0" i="0" cap="all" baseline="0">
                <a:latin typeface="Helvetica Light"/>
                <a:cs typeface="Helvetica Light"/>
              </a:defRPr>
            </a:lvl1pPr>
          </a:lstStyle>
          <a:p>
            <a:pPr lvl="0"/>
            <a:r>
              <a:rPr lang="fr-FR" dirty="0"/>
              <a:t>Légende B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7" hasCustomPrompt="1"/>
          </p:nvPr>
        </p:nvSpPr>
        <p:spPr>
          <a:xfrm>
            <a:off x="7758472" y="5227668"/>
            <a:ext cx="621900" cy="189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600" b="0" i="0" cap="all" baseline="0">
                <a:latin typeface="Helvetica Light"/>
                <a:cs typeface="Helvetica Light"/>
              </a:defRPr>
            </a:lvl1pPr>
          </a:lstStyle>
          <a:p>
            <a:pPr lvl="0"/>
            <a:r>
              <a:rPr lang="fr-FR" dirty="0"/>
              <a:t>Légende C</a:t>
            </a:r>
          </a:p>
        </p:txBody>
      </p:sp>
      <p:pic>
        <p:nvPicPr>
          <p:cNvPr id="22" name="Image 21" descr="symbol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19189" y="319681"/>
            <a:ext cx="328320" cy="328320"/>
          </a:xfrm>
          <a:prstGeom prst="rect">
            <a:avLst/>
          </a:prstGeom>
        </p:spPr>
      </p:pic>
      <p:sp>
        <p:nvSpPr>
          <p:cNvPr id="18" name="Espace réservé du texte 14"/>
          <p:cNvSpPr>
            <a:spLocks noGrp="1"/>
          </p:cNvSpPr>
          <p:nvPr>
            <p:ph type="body" sz="quarter" idx="18" hasCustomPrompt="1"/>
          </p:nvPr>
        </p:nvSpPr>
        <p:spPr>
          <a:xfrm>
            <a:off x="527719" y="6485152"/>
            <a:ext cx="260211" cy="211330"/>
          </a:xfrm>
          <a:prstGeom prst="rect">
            <a:avLst/>
          </a:prstGeom>
        </p:spPr>
        <p:txBody>
          <a:bodyPr vert="horz"/>
          <a:lstStyle>
            <a:lvl1pPr>
              <a:buNone/>
              <a:defRPr sz="800">
                <a:solidFill>
                  <a:schemeClr val="bg1"/>
                </a:solidFill>
                <a:latin typeface="Oswald"/>
                <a:cs typeface="Oswald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giovannadimarzoserugendo/Documents/Presentations/GeometreCantonal/GeoLab/Film8MontBlanc/GEOFAB_logo-debut.mp4" TargetMode="Externa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20" Type="http://schemas.openxmlformats.org/officeDocument/2006/relationships/image" Target="../media/image38.jpeg"/><Relationship Id="rId21" Type="http://schemas.openxmlformats.org/officeDocument/2006/relationships/image" Target="../media/image39.jpeg"/><Relationship Id="rId22" Type="http://schemas.openxmlformats.org/officeDocument/2006/relationships/image" Target="../media/image40.png"/><Relationship Id="rId23" Type="http://schemas.openxmlformats.org/officeDocument/2006/relationships/image" Target="../media/image41.jpeg"/><Relationship Id="rId10" Type="http://schemas.openxmlformats.org/officeDocument/2006/relationships/image" Target="../media/image28.jpeg"/><Relationship Id="rId11" Type="http://schemas.openxmlformats.org/officeDocument/2006/relationships/image" Target="../media/image29.gif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jpeg"/><Relationship Id="rId15" Type="http://schemas.openxmlformats.org/officeDocument/2006/relationships/image" Target="../media/image33.tiff"/><Relationship Id="rId16" Type="http://schemas.openxmlformats.org/officeDocument/2006/relationships/image" Target="../media/image34.png"/><Relationship Id="rId17" Type="http://schemas.openxmlformats.org/officeDocument/2006/relationships/image" Target="../media/image35.jpeg"/><Relationship Id="rId18" Type="http://schemas.openxmlformats.org/officeDocument/2006/relationships/image" Target="../media/image36.gif"/><Relationship Id="rId19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tiff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106074" y="2647715"/>
            <a:ext cx="3666733" cy="2419235"/>
          </a:xfrm>
        </p:spPr>
        <p:txBody>
          <a:bodyPr/>
          <a:lstStyle/>
          <a:p>
            <a:r>
              <a:rPr lang="fr-FR" dirty="0" smtClean="0"/>
              <a:t>Giovanna Di Marzo Serugendo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Universite</a:t>
            </a:r>
            <a:r>
              <a:rPr lang="fr-FR" dirty="0" smtClean="0"/>
              <a:t> </a:t>
            </a:r>
            <a:r>
              <a:rPr lang="fr-FR" dirty="0" err="1" smtClean="0"/>
              <a:t>Geneve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3"/>
          <p:cNvSpPr txBox="1">
            <a:spLocks/>
          </p:cNvSpPr>
          <p:nvPr/>
        </p:nvSpPr>
        <p:spPr>
          <a:xfrm>
            <a:off x="5828036" y="5444503"/>
            <a:ext cx="2222811" cy="771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 cap="all" spc="300" baseline="0">
                <a:solidFill>
                  <a:schemeClr val="tx1"/>
                </a:solidFill>
                <a:latin typeface="Oswald"/>
                <a:ea typeface="+mn-ea"/>
                <a:cs typeface="Oswa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548" y="5598033"/>
            <a:ext cx="2439431" cy="617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255" y="5323231"/>
            <a:ext cx="1177552" cy="11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0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51207" y="319681"/>
            <a:ext cx="4901136" cy="2318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87180" y="2740738"/>
            <a:ext cx="38547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2000" b="1" i="1" dirty="0">
              <a:latin typeface="Oswald Light" charset="0"/>
              <a:ea typeface="Oswald Light" charset="0"/>
              <a:cs typeface="Oswald Light" charset="0"/>
            </a:endParaRPr>
          </a:p>
          <a:p>
            <a:pPr algn="ctr"/>
            <a:r>
              <a:rPr lang="en-GB" sz="2000" cap="all" spc="300" dirty="0">
                <a:latin typeface="Oswald"/>
                <a:ea typeface="+mj-ea"/>
              </a:rPr>
              <a:t>Video clip</a:t>
            </a:r>
            <a:endParaRPr lang="fr-FR" sz="2000" cap="all" spc="300" dirty="0">
              <a:latin typeface="Oswald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3B829A-6207-2147-A977-C4916290E0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1351927" y="688769"/>
            <a:ext cx="7792073" cy="61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93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8703" y="319681"/>
            <a:ext cx="5087004" cy="328320"/>
          </a:xfrm>
        </p:spPr>
        <p:txBody>
          <a:bodyPr/>
          <a:lstStyle/>
          <a:p>
            <a:pPr algn="l"/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EOFAB_logo-debut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3117" y="1724914"/>
            <a:ext cx="7283973" cy="40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42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051207" y="319681"/>
            <a:ext cx="4091582" cy="328320"/>
          </a:xfrm>
        </p:spPr>
        <p:txBody>
          <a:bodyPr/>
          <a:lstStyle/>
          <a:p>
            <a:r>
              <a:rPr lang="fr-FR" dirty="0"/>
              <a:t>MISSION DE GEOFAB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1171" y="1388025"/>
            <a:ext cx="55318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lvl="1" algn="just">
              <a:lnSpc>
                <a:spcPct val="110000"/>
              </a:lnSpc>
            </a:pP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Développer 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l’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utilisation 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de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 géodonnées transfrontalières suisses 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et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françaises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 et f</a:t>
            </a:r>
            <a:r>
              <a:rPr lang="fr-FR" sz="2000" dirty="0">
                <a:solidFill>
                  <a:prstClr val="black"/>
                </a:solidFill>
                <a:latin typeface="Oswald Light" charset="0"/>
                <a:ea typeface="Oswald Light" charset="0"/>
                <a:cs typeface="Oswald Light" charset="0"/>
              </a:rPr>
              <a:t>avoriser une </a:t>
            </a:r>
            <a:r>
              <a:rPr lang="fr-FR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Oswald Light" charset="0"/>
                <a:ea typeface="Oswald Light" charset="0"/>
                <a:cs typeface="Oswald Light" charset="0"/>
              </a:rPr>
              <a:t>collaboration transfrontalière </a:t>
            </a:r>
            <a:r>
              <a:rPr lang="fr-FR" sz="2000" dirty="0">
                <a:solidFill>
                  <a:prstClr val="black"/>
                </a:solidFill>
                <a:latin typeface="Oswald Light" charset="0"/>
                <a:ea typeface="Oswald Light" charset="0"/>
                <a:cs typeface="Oswald Light" charset="0"/>
              </a:rPr>
              <a:t>en matière d’accès aux données du territoire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 </a:t>
            </a:r>
          </a:p>
          <a:p>
            <a:pPr marL="165100" lvl="1" algn="just">
              <a:lnSpc>
                <a:spcPct val="110000"/>
              </a:lnSpc>
            </a:pPr>
            <a:endParaRPr lang="fr-FR" sz="2000" dirty="0"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endParaRPr lang="fr-FR" sz="2000" dirty="0"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Par des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entreprises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 existantes, des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créateurs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 d’entreprises, ou des organisations publiques,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accompagnés 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par un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réseau d’experts</a:t>
            </a:r>
            <a:endParaRPr lang="fr-FR" sz="2000" dirty="0"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endParaRPr lang="fr-FR" sz="2000" dirty="0"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endParaRPr lang="fr-FR" sz="2000" dirty="0"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Pour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 créer de la valeur ajoutée, 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des activités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économiques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 et de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l’emploi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 au travers de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solutions numériques 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innovantes</a:t>
            </a:r>
          </a:p>
          <a:p>
            <a:pPr marL="165100" lvl="1" algn="just">
              <a:lnSpc>
                <a:spcPct val="110000"/>
              </a:lnSpc>
            </a:pPr>
            <a:endParaRPr lang="fr-FR" sz="2000" dirty="0"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459014" y="1388025"/>
            <a:ext cx="1294848" cy="12948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457862" y="3190528"/>
            <a:ext cx="1296000" cy="13140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457862" y="4938611"/>
            <a:ext cx="1296000" cy="14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2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753139" y="919753"/>
            <a:ext cx="2872474" cy="207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051207" y="319681"/>
            <a:ext cx="4091582" cy="328320"/>
          </a:xfrm>
        </p:spPr>
        <p:txBody>
          <a:bodyPr/>
          <a:lstStyle/>
          <a:p>
            <a:r>
              <a:rPr lang="fr-FR" dirty="0" err="1" smtClean="0"/>
              <a:t>Geo-Données</a:t>
            </a:r>
            <a:r>
              <a:rPr lang="fr-FR" dirty="0" smtClean="0"/>
              <a:t> / open data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61171" y="1388025"/>
            <a:ext cx="7178930" cy="4826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lvl="1" algn="just">
              <a:lnSpc>
                <a:spcPct val="110000"/>
              </a:lnSpc>
            </a:pP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SITG -</a:t>
            </a:r>
            <a:r>
              <a:rPr lang="fr-CH" sz="2000" dirty="0" smtClean="0">
                <a:solidFill>
                  <a:srgbClr val="777777"/>
                </a:solidFill>
              </a:rPr>
              <a:t> 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environnement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 transports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65100" lvl="1" algn="just">
              <a:lnSpc>
                <a:spcPct val="110000"/>
              </a:lnSpc>
            </a:pP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énergie</a:t>
            </a:r>
            <a:r>
              <a:rPr lang="fr-CH" sz="200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fr-CH" sz="2000" smtClean="0">
                <a:solidFill>
                  <a:schemeClr val="bg1">
                    <a:lumMod val="50000"/>
                  </a:schemeClr>
                </a:solidFill>
              </a:rPr>
              <a:t> aménagement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, urbanisme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 </a:t>
            </a:r>
          </a:p>
          <a:p>
            <a:pPr marL="165100" lvl="1" algn="just">
              <a:lnSpc>
                <a:spcPct val="110000"/>
              </a:lnSpc>
            </a:pPr>
            <a:endParaRPr lang="fr-FR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endParaRPr lang="fr-FR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ASIT-VD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–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Oswald Light" charset="0"/>
                <a:cs typeface="Calibri"/>
              </a:rPr>
              <a:t>relief, géologie, eau, gaz, </a:t>
            </a:r>
          </a:p>
          <a:p>
            <a:pPr marL="165100" lvl="1" algn="just">
              <a:lnSpc>
                <a:spcPct val="110000"/>
              </a:lnSpc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Oswald Light" charset="0"/>
                <a:cs typeface="Calibri"/>
              </a:rPr>
              <a:t>électricité, cadastre</a:t>
            </a:r>
            <a:endParaRPr lang="fr-FR" sz="2000" dirty="0" smtClean="0">
              <a:solidFill>
                <a:srgbClr val="558ED5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endParaRPr lang="fr-FR" sz="2000" dirty="0" smtClean="0">
              <a:solidFill>
                <a:srgbClr val="558ED5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r>
              <a:rPr lang="fr-FR" sz="2000" dirty="0" err="1" smtClean="0">
                <a:solidFill>
                  <a:srgbClr val="558ED5"/>
                </a:solidFill>
                <a:latin typeface="Oswald Light" charset="0"/>
                <a:ea typeface="Oswald Light" charset="0"/>
                <a:cs typeface="Oswald Light" charset="0"/>
              </a:rPr>
              <a:t>Swisstopo</a:t>
            </a:r>
            <a:r>
              <a:rPr lang="fr-FR" sz="2000" dirty="0" smtClean="0">
                <a:solidFill>
                  <a:srgbClr val="558ED5"/>
                </a:solidFill>
                <a:latin typeface="Oswald Light" charset="0"/>
                <a:ea typeface="Oswald Light" charset="0"/>
                <a:cs typeface="Oswald Light" charset="0"/>
              </a:rPr>
              <a:t> - 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images aériennes,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65100" lvl="1" algn="just">
              <a:lnSpc>
                <a:spcPct val="110000"/>
              </a:lnSpc>
            </a:pP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cartes 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nationales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bâtiments 3D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marL="165100" lvl="1" algn="just">
              <a:lnSpc>
                <a:spcPct val="110000"/>
              </a:lnSpc>
            </a:pP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Altitude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endParaRPr lang="fr-FR" sz="2000" dirty="0" smtClean="0">
              <a:solidFill>
                <a:srgbClr val="558ED5"/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r>
              <a:rPr lang="fr-FR" sz="2000" dirty="0" smtClean="0">
                <a:solidFill>
                  <a:srgbClr val="558ED5"/>
                </a:solidFill>
                <a:latin typeface="Oswald Light" charset="0"/>
                <a:ea typeface="Oswald Light" charset="0"/>
                <a:cs typeface="Oswald Light" charset="0"/>
              </a:rPr>
              <a:t>IGN (France) - 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orêt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65100" lvl="1" algn="just">
              <a:lnSpc>
                <a:spcPct val="110000"/>
              </a:lnSpc>
            </a:pP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topo</a:t>
            </a:r>
            <a:r>
              <a:rPr lang="fr-CH" sz="2000" dirty="0" smtClean="0">
                <a:solidFill>
                  <a:schemeClr val="bg1">
                    <a:lumMod val="50000"/>
                  </a:schemeClr>
                </a:solidFill>
              </a:rPr>
              <a:t>, parcellaire, carographie, forêt, … 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165100" lvl="1" algn="just">
              <a:lnSpc>
                <a:spcPct val="110000"/>
              </a:lnSpc>
            </a:pPr>
            <a:endParaRPr lang="fr-FR" sz="2000" dirty="0">
              <a:latin typeface="Oswald Light" charset="0"/>
              <a:ea typeface="Oswald Light" charset="0"/>
              <a:cs typeface="Oswald Light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8240509" y="4384692"/>
            <a:ext cx="624254" cy="1080120"/>
          </a:xfrm>
          <a:prstGeom prst="rect">
            <a:avLst/>
          </a:prstGeom>
        </p:spPr>
      </p:pic>
      <p:pic>
        <p:nvPicPr>
          <p:cNvPr id="12" name="Imag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1"/>
          <a:stretch/>
        </p:blipFill>
        <p:spPr>
          <a:xfrm>
            <a:off x="6261960" y="4384692"/>
            <a:ext cx="640826" cy="1085867"/>
          </a:xfrm>
          <a:prstGeom prst="rect">
            <a:avLst/>
          </a:prstGeom>
        </p:spPr>
      </p:pic>
      <p:pic>
        <p:nvPicPr>
          <p:cNvPr id="13" name="Imag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7207897" y="4384692"/>
            <a:ext cx="671429" cy="1095045"/>
          </a:xfrm>
          <a:prstGeom prst="rect">
            <a:avLst/>
          </a:prstGeom>
        </p:spPr>
      </p:pic>
      <p:pic>
        <p:nvPicPr>
          <p:cNvPr id="14" name="Image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r="6011"/>
          <a:stretch/>
        </p:blipFill>
        <p:spPr>
          <a:xfrm>
            <a:off x="5417424" y="4384692"/>
            <a:ext cx="671429" cy="1047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845833" y="5895103"/>
            <a:ext cx="4018930" cy="63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creen Shot 2018-06-04 at 9.43.01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1606" y="2919508"/>
            <a:ext cx="29591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2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368061" y="308251"/>
            <a:ext cx="4411112" cy="328320"/>
          </a:xfrm>
        </p:spPr>
        <p:txBody>
          <a:bodyPr/>
          <a:lstStyle/>
          <a:p>
            <a:pPr algn="l"/>
            <a:r>
              <a:rPr lang="fr-FR" dirty="0"/>
              <a:t>l’accélérateur </a:t>
            </a:r>
            <a:br>
              <a:rPr lang="fr-FR" dirty="0"/>
            </a:br>
            <a:r>
              <a:rPr lang="fr-FR" dirty="0"/>
              <a:t>de services innovants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63270" y="1671036"/>
            <a:ext cx="4580730" cy="4935654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502980" y="1828796"/>
            <a:ext cx="3836276" cy="4777894"/>
          </a:xfrm>
        </p:spPr>
        <p:txBody>
          <a:bodyPr>
            <a:noAutofit/>
          </a:bodyPr>
          <a:lstStyle/>
          <a:p>
            <a:pPr marL="0"/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2 appels à projet</a:t>
            </a:r>
            <a:r>
              <a:rPr lang="fr-FR" sz="1800" dirty="0">
                <a:latin typeface="Oswald Light" charset="0"/>
                <a:ea typeface="Oswald Light" charset="0"/>
                <a:cs typeface="Oswald Light" charset="0"/>
              </a:rPr>
              <a:t> par an</a:t>
            </a:r>
          </a:p>
          <a:p>
            <a:pPr marL="0"/>
            <a:endParaRPr lang="fr-FR" sz="1800" dirty="0">
              <a:latin typeface="Oswald Light" charset="0"/>
              <a:ea typeface="Oswald Light" charset="0"/>
              <a:cs typeface="Oswald Light" charset="0"/>
            </a:endParaRPr>
          </a:p>
          <a:p>
            <a:pPr marL="0"/>
            <a:endParaRPr lang="fr-FR" sz="1800" dirty="0">
              <a:latin typeface="Oswald Light" charset="0"/>
              <a:ea typeface="Oswald Light" charset="0"/>
              <a:cs typeface="Oswald Light" charset="0"/>
            </a:endParaRPr>
          </a:p>
          <a:p>
            <a:pPr marL="0"/>
            <a:endParaRPr lang="fr-FR" sz="1800" dirty="0">
              <a:latin typeface="Oswald Light" charset="0"/>
              <a:ea typeface="Oswald Light" charset="0"/>
              <a:cs typeface="Oswald Light" charset="0"/>
            </a:endParaRPr>
          </a:p>
          <a:p>
            <a:pPr marL="0"/>
            <a:endParaRPr lang="fr-FR" sz="1800" dirty="0">
              <a:latin typeface="Oswald Light" charset="0"/>
              <a:ea typeface="Oswald Light" charset="0"/>
              <a:cs typeface="Oswald Light" charset="0"/>
            </a:endParaRPr>
          </a:p>
          <a:p>
            <a:pPr marL="0"/>
            <a:endParaRPr lang="fr-FR" sz="1800" dirty="0">
              <a:latin typeface="Oswald Light" charset="0"/>
              <a:ea typeface="Oswald Light" charset="0"/>
              <a:cs typeface="Oswald Light" charset="0"/>
            </a:endParaRPr>
          </a:p>
          <a:p>
            <a:pPr marL="0"/>
            <a:r>
              <a:rPr lang="fr-FR" sz="1800" dirty="0">
                <a:solidFill>
                  <a:srgbClr val="558ED5"/>
                </a:solidFill>
                <a:latin typeface="Oswald Light" charset="0"/>
                <a:ea typeface="Oswald Light" charset="0"/>
                <a:cs typeface="Oswald Light" charset="0"/>
              </a:rPr>
              <a:t>Entre 20 et 5 jours de soutien </a:t>
            </a:r>
            <a:r>
              <a:rPr lang="fr-FR" sz="1800" dirty="0">
                <a:latin typeface="Oswald Light" charset="0"/>
                <a:ea typeface="Oswald Light" charset="0"/>
                <a:cs typeface="Oswald Light" charset="0"/>
              </a:rPr>
              <a:t> aux lauréats</a:t>
            </a:r>
          </a:p>
          <a:p>
            <a:pPr marL="0"/>
            <a:endParaRPr lang="fr-FR" sz="1800" dirty="0">
              <a:latin typeface="Oswald Light" charset="0"/>
              <a:ea typeface="Oswald Light" charset="0"/>
              <a:cs typeface="Oswald Light" charset="0"/>
            </a:endParaRPr>
          </a:p>
          <a:p>
            <a:pPr marL="0"/>
            <a:endParaRPr lang="fr-FR" sz="1800" dirty="0">
              <a:latin typeface="Oswald Light" charset="0"/>
              <a:ea typeface="Oswald Light" charset="0"/>
              <a:cs typeface="Oswald Light" charset="0"/>
            </a:endParaRPr>
          </a:p>
          <a:p>
            <a:pPr marL="0"/>
            <a:endParaRPr lang="fr-FR" sz="1800" dirty="0">
              <a:latin typeface="Oswald Light" charset="0"/>
              <a:ea typeface="Oswald Light" charset="0"/>
              <a:cs typeface="Oswald Light" charset="0"/>
            </a:endParaRPr>
          </a:p>
          <a:p>
            <a:endParaRPr lang="fr-FR" sz="1800" dirty="0"/>
          </a:p>
          <a:p>
            <a:endParaRPr lang="fr-FR" sz="1800" dirty="0">
              <a:solidFill>
                <a:srgbClr val="558ED5"/>
              </a:solidFill>
            </a:endParaRPr>
          </a:p>
          <a:p>
            <a:pPr>
              <a:tabLst>
                <a:tab pos="2705100" algn="l"/>
              </a:tabLst>
            </a:pPr>
            <a:r>
              <a:rPr lang="fr-FR" sz="1800" dirty="0">
                <a:solidFill>
                  <a:srgbClr val="558ED5"/>
                </a:solidFill>
                <a:latin typeface="Oswald Light" charset="0"/>
                <a:ea typeface="Oswald Light" charset="0"/>
                <a:cs typeface="Oswald Light" charset="0"/>
              </a:rPr>
              <a:t>&lt;18 mois </a:t>
            </a:r>
            <a:r>
              <a:rPr lang="fr-FR" sz="1800" dirty="0">
                <a:latin typeface="Oswald Light" charset="0"/>
                <a:ea typeface="Oswald Light" charset="0"/>
                <a:cs typeface="Oswald Light" charset="0"/>
              </a:rPr>
              <a:t>pour lancer les nouveaux services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2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32185" y="330684"/>
            <a:ext cx="3992218" cy="328320"/>
          </a:xfrm>
        </p:spPr>
        <p:txBody>
          <a:bodyPr/>
          <a:lstStyle/>
          <a:p>
            <a:pPr algn="l"/>
            <a:r>
              <a:rPr lang="en-US" dirty="0" err="1"/>
              <a:t>candidats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09290" y="2689609"/>
            <a:ext cx="6788905" cy="1811336"/>
          </a:xfr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fr-CH" dirty="0">
              <a:latin typeface="Oswald Light" charset="0"/>
              <a:ea typeface="Oswald Light" charset="0"/>
              <a:cs typeface="Oswald Light" charset="0"/>
            </a:endParaRPr>
          </a:p>
          <a:p>
            <a:pPr>
              <a:buFont typeface="Arial" charset="0"/>
              <a:buChar char="•"/>
            </a:pP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Développement d’un </a:t>
            </a:r>
            <a:r>
              <a:rPr lang="fr-CH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service pérenne </a:t>
            </a: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dans les 9 à 18 mois</a:t>
            </a:r>
          </a:p>
          <a:p>
            <a:pPr>
              <a:buFont typeface="Arial" charset="0"/>
              <a:buChar char="•"/>
            </a:pP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Utilisation des </a:t>
            </a:r>
            <a:r>
              <a:rPr lang="fr-CH" sz="1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géodonnées</a:t>
            </a:r>
            <a:r>
              <a:rPr lang="fr-CH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 des partenaires</a:t>
            </a:r>
            <a:r>
              <a:rPr lang="fr-CH" b="1" dirty="0">
                <a:latin typeface="Oswald SemiBold" charset="0"/>
                <a:ea typeface="Oswald SemiBold" charset="0"/>
                <a:cs typeface="Oswald SemiBold" charset="0"/>
              </a:rPr>
              <a:t> </a:t>
            </a: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au minimum</a:t>
            </a:r>
          </a:p>
          <a:p>
            <a:pPr>
              <a:buFont typeface="Arial" charset="0"/>
              <a:buChar char="•"/>
            </a:pP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Lancement sur un </a:t>
            </a:r>
            <a:r>
              <a:rPr lang="fr-CH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marché local et expansion transfrontalière </a:t>
            </a: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possible</a:t>
            </a:r>
          </a:p>
          <a:p>
            <a:pPr>
              <a:buFont typeface="Arial" charset="0"/>
              <a:buChar char="•"/>
            </a:pP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Service avec des </a:t>
            </a:r>
            <a:r>
              <a:rPr lang="fr-CH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chances de succès </a:t>
            </a:r>
            <a:endParaRPr lang="fr-CH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1206" y="2512100"/>
            <a:ext cx="14554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Oswald Light" charset="0"/>
                <a:ea typeface="Oswald Light" charset="0"/>
                <a:cs typeface="Oswald Light" charset="0"/>
              </a:rPr>
              <a:t>Quel</a:t>
            </a:r>
            <a:r>
              <a:rPr lang="en-US" dirty="0">
                <a:latin typeface="Oswald Light" charset="0"/>
                <a:ea typeface="Oswald Light" charset="0"/>
                <a:cs typeface="Oswald Light" charset="0"/>
              </a:rPr>
              <a:t> service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09290" y="5039505"/>
            <a:ext cx="6788905" cy="1371805"/>
          </a:xfr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endParaRPr lang="fr-CH" dirty="0">
              <a:latin typeface="Oswald Light" charset="0"/>
              <a:ea typeface="Oswald Light" charset="0"/>
              <a:cs typeface="Oswald Light" charset="0"/>
            </a:endParaRPr>
          </a:p>
          <a:p>
            <a:pPr>
              <a:buFont typeface="Arial" charset="0"/>
              <a:buChar char="•"/>
            </a:pP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Recevoir entre </a:t>
            </a:r>
            <a:r>
              <a:rPr lang="fr-CH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5 et 20 jours d’accompagnant </a:t>
            </a: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sur des problèmes spécifiques</a:t>
            </a:r>
          </a:p>
          <a:p>
            <a:pPr>
              <a:buFont typeface="Arial" charset="0"/>
              <a:buChar char="•"/>
            </a:pP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Accélérer le développement dans le </a:t>
            </a:r>
            <a:r>
              <a:rPr lang="fr-CH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marché voisin</a:t>
            </a:r>
          </a:p>
          <a:p>
            <a:pPr>
              <a:buFont typeface="Arial" charset="0"/>
              <a:buChar char="•"/>
            </a:pP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Augmenter la </a:t>
            </a:r>
            <a:r>
              <a:rPr lang="fr-CH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visibilité</a:t>
            </a: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 du service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51206" y="4828103"/>
            <a:ext cx="11713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Oswald Light" charset="0"/>
                <a:ea typeface="Oswald Light" charset="0"/>
                <a:cs typeface="Oswald Light" charset="0"/>
              </a:rPr>
              <a:t>Pourquoi</a:t>
            </a:r>
            <a:endParaRPr lang="en-US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09290" y="1191336"/>
            <a:ext cx="6788905" cy="1068648"/>
          </a:xfr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fr-CH" dirty="0">
              <a:latin typeface="Oswald Light" charset="0"/>
              <a:ea typeface="Oswald Light" charset="0"/>
              <a:cs typeface="Oswald Light" charset="0"/>
            </a:endParaRPr>
          </a:p>
          <a:p>
            <a:pPr>
              <a:buFont typeface="Arial" charset="0"/>
              <a:buChar char="•"/>
            </a:pP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Entrepreneur en devenir, </a:t>
            </a:r>
            <a:r>
              <a:rPr lang="fr-CH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start-up, TPE, PME, </a:t>
            </a: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consortium, académique</a:t>
            </a:r>
          </a:p>
          <a:p>
            <a:pPr>
              <a:buFont typeface="Arial" charset="0"/>
              <a:buChar char="•"/>
            </a:pPr>
            <a:r>
              <a:rPr lang="fr-CH" dirty="0">
                <a:latin typeface="Oswald Light" charset="0"/>
                <a:ea typeface="Oswald Light" charset="0"/>
                <a:cs typeface="Oswald Light" charset="0"/>
              </a:rPr>
              <a:t>Pas forcément installé sur le territoire, mais doit </a:t>
            </a:r>
            <a:r>
              <a:rPr lang="fr-CH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développer l’économie à l’échelle du Grand Genève </a:t>
            </a:r>
          </a:p>
          <a:p>
            <a:pPr>
              <a:buFont typeface="Arial" charset="0"/>
              <a:buChar char="•"/>
            </a:pPr>
            <a:endParaRPr lang="fr-CH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1206" y="1006669"/>
            <a:ext cx="6298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Oswald Light" charset="0"/>
                <a:ea typeface="Oswald Light" charset="0"/>
                <a:cs typeface="Oswald Light" charset="0"/>
              </a:rPr>
              <a:t>Qui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82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32185" y="330684"/>
            <a:ext cx="3992218" cy="328320"/>
          </a:xfrm>
        </p:spPr>
        <p:txBody>
          <a:bodyPr/>
          <a:lstStyle/>
          <a:p>
            <a:pPr algn="l"/>
            <a:r>
              <a:rPr lang="en-US" dirty="0" err="1" smtClean="0"/>
              <a:t>Appels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projets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09290" y="3217967"/>
            <a:ext cx="6788905" cy="1811336"/>
          </a:xfr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fr-CH" dirty="0" smtClean="0">
              <a:latin typeface="Oswald Light" charset="0"/>
              <a:ea typeface="Oswald Light" charset="0"/>
              <a:cs typeface="Oswald Light" charset="0"/>
            </a:endParaRPr>
          </a:p>
          <a:p>
            <a:pPr>
              <a:buFont typeface="Arial" charset="0"/>
              <a:buChar char="•"/>
            </a:pPr>
            <a:r>
              <a:rPr lang="fr-CH" dirty="0" smtClean="0">
                <a:latin typeface="Oswald Light" charset="0"/>
                <a:ea typeface="Oswald Light" charset="0"/>
                <a:cs typeface="Oswald Light" charset="0"/>
              </a:rPr>
              <a:t>Transition Ecologique et Développement Durable -- </a:t>
            </a:r>
            <a:r>
              <a:rPr lang="fr-CH" dirty="0" smtClean="0">
                <a:latin typeface="Oswald Light" charset="0"/>
                <a:ea typeface="Oswald Light" charset="0"/>
                <a:cs typeface="Oswald Light" charset="0"/>
              </a:rPr>
              <a:t>3 Lauréats</a:t>
            </a:r>
          </a:p>
          <a:p>
            <a:pPr lvl="1">
              <a:buFont typeface="Arial" charset="0"/>
              <a:buChar char="•"/>
            </a:pPr>
            <a:r>
              <a:rPr lang="fr-CH" sz="1400" dirty="0" smtClean="0">
                <a:latin typeface="Oswald Light" charset="0"/>
                <a:ea typeface="Oswald Light" charset="0"/>
                <a:cs typeface="Oswald Light" charset="0"/>
              </a:rPr>
              <a:t>Vivro</a:t>
            </a:r>
            <a:r>
              <a:rPr lang="fr-CH" sz="1400" dirty="0" smtClean="0">
                <a:latin typeface="Oswald Light" charset="0"/>
                <a:ea typeface="Oswald Light" charset="0"/>
                <a:cs typeface="Oswald Light" charset="0"/>
              </a:rPr>
              <a:t>ù – aider citoyen à chercher lieu de vie idéal</a:t>
            </a:r>
          </a:p>
          <a:p>
            <a:pPr lvl="1">
              <a:buFont typeface="Arial" charset="0"/>
              <a:buChar char="•"/>
            </a:pPr>
            <a:r>
              <a:rPr lang="fr-CH" sz="1400" dirty="0" smtClean="0">
                <a:latin typeface="Oswald Light" charset="0"/>
                <a:ea typeface="Oswald Light" charset="0"/>
                <a:cs typeface="Oswald Light" charset="0"/>
              </a:rPr>
              <a:t>Géo-nautisme Léman – app tourisme / info littoral lémanique</a:t>
            </a:r>
          </a:p>
          <a:p>
            <a:pPr lvl="1">
              <a:buFont typeface="Arial" charset="0"/>
              <a:buChar char="•"/>
            </a:pPr>
            <a:r>
              <a:rPr lang="fr-CH" sz="1400" dirty="0" smtClean="0">
                <a:latin typeface="Oswald Light" charset="0"/>
                <a:ea typeface="Oswald Light" charset="0"/>
                <a:cs typeface="Oswald Light" charset="0"/>
              </a:rPr>
              <a:t>Gowo – co-working</a:t>
            </a:r>
            <a:endParaRPr lang="fr-CH" sz="1400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1206" y="3015100"/>
            <a:ext cx="9345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Oswald Light" charset="0"/>
                <a:ea typeface="Oswald Light" charset="0"/>
                <a:cs typeface="Oswald Light" charset="0"/>
              </a:rPr>
              <a:t>2e AAP</a:t>
            </a:r>
            <a:endParaRPr lang="en-US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09290" y="5291005"/>
            <a:ext cx="6788905" cy="1371805"/>
          </a:xfr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endParaRPr lang="fr-CH" dirty="0" smtClean="0">
              <a:latin typeface="Oswald Light" charset="0"/>
              <a:ea typeface="Oswald Light" charset="0"/>
              <a:cs typeface="Oswald Light" charset="0"/>
            </a:endParaRPr>
          </a:p>
          <a:p>
            <a:pPr>
              <a:buFont typeface="Arial" charset="0"/>
              <a:buChar char="•"/>
            </a:pPr>
            <a:r>
              <a:rPr lang="fr-CH" dirty="0" smtClean="0">
                <a:latin typeface="Oswald Light" charset="0"/>
                <a:ea typeface="Oswald Light" charset="0"/>
                <a:cs typeface="Oswald Light" charset="0"/>
              </a:rPr>
              <a:t>Mobilité – Urbanisme – Sécurité- Santé</a:t>
            </a:r>
          </a:p>
          <a:p>
            <a:pPr>
              <a:buFont typeface="Arial" charset="0"/>
              <a:buChar char="•"/>
            </a:pPr>
            <a:r>
              <a:rPr lang="fr-CH" dirty="0" smtClean="0">
                <a:latin typeface="Oswald Light" charset="0"/>
                <a:ea typeface="Oswald Light" charset="0"/>
                <a:cs typeface="Oswald Light" charset="0"/>
              </a:rPr>
              <a:t>Délai 24 juin</a:t>
            </a:r>
            <a:r>
              <a:rPr lang="fr-CH" dirty="0" smtClean="0">
                <a:latin typeface="Oswald Light" charset="0"/>
                <a:ea typeface="Oswald Light" charset="0"/>
                <a:cs typeface="Oswald Light" charset="0"/>
              </a:rPr>
              <a:t> </a:t>
            </a:r>
            <a:endParaRPr lang="fr-CH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51206" y="5079603"/>
            <a:ext cx="9345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Oswald Light" charset="0"/>
                <a:ea typeface="Oswald Light" charset="0"/>
                <a:cs typeface="Oswald Light" charset="0"/>
              </a:rPr>
              <a:t>3e APP</a:t>
            </a:r>
            <a:endParaRPr lang="en-US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09290" y="1207869"/>
            <a:ext cx="6788905" cy="1690096"/>
          </a:xfr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endParaRPr lang="fr-CH" dirty="0" smtClean="0">
              <a:latin typeface="Oswald Light" charset="0"/>
              <a:ea typeface="Oswald Light" charset="0"/>
              <a:cs typeface="Oswald Light" charset="0"/>
            </a:endParaRPr>
          </a:p>
          <a:p>
            <a:pPr>
              <a:buFont typeface="Arial" charset="0"/>
              <a:buChar char="•"/>
            </a:pPr>
            <a:r>
              <a:rPr lang="fr-CH" sz="1730" dirty="0" smtClean="0">
                <a:latin typeface="Oswald Light" charset="0"/>
                <a:ea typeface="Oswald Light" charset="0"/>
                <a:cs typeface="Oswald Light" charset="0"/>
              </a:rPr>
              <a:t>Général -- </a:t>
            </a:r>
            <a:r>
              <a:rPr lang="fr-CH" sz="1730" dirty="0" smtClean="0">
                <a:latin typeface="Oswald Light" charset="0"/>
                <a:ea typeface="Oswald Light" charset="0"/>
                <a:cs typeface="Oswald Light" charset="0"/>
              </a:rPr>
              <a:t>5 Lauréats</a:t>
            </a:r>
          </a:p>
          <a:p>
            <a:pPr lvl="1">
              <a:buFont typeface="Arial" charset="0"/>
              <a:buChar char="•"/>
            </a:pPr>
            <a:r>
              <a:rPr lang="fr-CH" sz="1412" dirty="0" smtClean="0">
                <a:latin typeface="Oswald Light" charset="0"/>
                <a:ea typeface="Oswald Light" charset="0"/>
                <a:cs typeface="Oswald Light" charset="0"/>
              </a:rPr>
              <a:t>TagMyFood – Provenance produits </a:t>
            </a:r>
          </a:p>
          <a:p>
            <a:pPr lvl="1">
              <a:buFont typeface="Arial" charset="0"/>
              <a:buChar char="•"/>
            </a:pPr>
            <a:r>
              <a:rPr lang="fr-CH" sz="1412" dirty="0" smtClean="0">
                <a:latin typeface="Oswald Light" charset="0"/>
                <a:ea typeface="Oswald Light" charset="0"/>
                <a:cs typeface="Oswald Light" charset="0"/>
              </a:rPr>
              <a:t>Latitude Drone – relevés fonds lac</a:t>
            </a:r>
          </a:p>
          <a:p>
            <a:pPr lvl="1">
              <a:buFont typeface="Arial" charset="0"/>
              <a:buChar char="•"/>
            </a:pPr>
            <a:r>
              <a:rPr lang="fr-CH" sz="1412" dirty="0" smtClean="0">
                <a:latin typeface="Oswald Light" charset="0"/>
                <a:ea typeface="Oswald Light" charset="0"/>
                <a:cs typeface="Oswald Light" charset="0"/>
              </a:rPr>
              <a:t>HelloWays  -Ballades en nature</a:t>
            </a:r>
          </a:p>
          <a:p>
            <a:pPr lvl="1">
              <a:buFont typeface="Arial" charset="0"/>
              <a:buChar char="•"/>
            </a:pPr>
            <a:r>
              <a:rPr lang="fr-CH" sz="1412" dirty="0" smtClean="0">
                <a:latin typeface="Oswald Light" charset="0"/>
                <a:ea typeface="Oswald Light" charset="0"/>
                <a:cs typeface="Oswald Light" charset="0"/>
              </a:rPr>
              <a:t>Whympr – Sorties en montagne</a:t>
            </a:r>
          </a:p>
          <a:p>
            <a:pPr lvl="1">
              <a:buFont typeface="Arial" charset="0"/>
              <a:buChar char="•"/>
            </a:pPr>
            <a:r>
              <a:rPr lang="fr-CH" sz="1412" dirty="0" smtClean="0">
                <a:latin typeface="Oswald Light" charset="0"/>
                <a:ea typeface="Oswald Light" charset="0"/>
                <a:cs typeface="Oswald Light" charset="0"/>
              </a:rPr>
              <a:t>Mobility Tipster – mobilité multi-modale</a:t>
            </a:r>
            <a:endParaRPr lang="fr-CH" sz="1412" dirty="0">
              <a:latin typeface="Oswald Light" charset="0"/>
              <a:ea typeface="Oswald Light" charset="0"/>
              <a:cs typeface="Oswald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1206" y="986176"/>
            <a:ext cx="9345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Oswald Light" charset="0"/>
                <a:ea typeface="Oswald Light" charset="0"/>
                <a:cs typeface="Oswald Light" charset="0"/>
              </a:rPr>
              <a:t>1er AAP</a:t>
            </a:r>
            <a:endParaRPr lang="en-US" dirty="0">
              <a:latin typeface="Oswald Light" charset="0"/>
              <a:ea typeface="Oswald Light" charset="0"/>
              <a:cs typeface="Oswal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82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8703" y="319681"/>
            <a:ext cx="5087004" cy="328320"/>
          </a:xfrm>
        </p:spPr>
        <p:txBody>
          <a:bodyPr/>
          <a:lstStyle/>
          <a:p>
            <a:pPr algn="l"/>
            <a:r>
              <a:rPr lang="en-US" dirty="0"/>
              <a:t>le 3</a:t>
            </a:r>
            <a:r>
              <a:rPr lang="en-US" baseline="30000" dirty="0"/>
              <a:t>ème</a:t>
            </a:r>
            <a:r>
              <a:rPr lang="en-US" dirty="0"/>
              <a:t> </a:t>
            </a:r>
            <a:r>
              <a:rPr lang="en-US" dirty="0" err="1"/>
              <a:t>appel</a:t>
            </a:r>
            <a:r>
              <a:rPr lang="en-US" dirty="0"/>
              <a:t> A </a:t>
            </a:r>
            <a:r>
              <a:rPr lang="en-US" dirty="0" err="1"/>
              <a:t>PROJETS</a:t>
            </a:r>
            <a:r>
              <a:rPr lang="en-US" dirty="0"/>
              <a:t> 2018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373477" y="1320442"/>
            <a:ext cx="7429192" cy="5376040"/>
          </a:xfrm>
        </p:spPr>
        <p:txBody>
          <a:bodyPr>
            <a:noAutofit/>
          </a:bodyPr>
          <a:lstStyle/>
          <a:p>
            <a:pPr marL="457200" lvl="1" indent="0" hangingPunct="0">
              <a:spcBef>
                <a:spcPts val="1200"/>
              </a:spcBef>
              <a:buNone/>
            </a:pPr>
            <a:r>
              <a:rPr lang="fr-CH" sz="2000" i="1" dirty="0">
                <a:latin typeface="Oswald Light" charset="0"/>
                <a:ea typeface="Oswald Light" charset="0"/>
                <a:cs typeface="Oswald Light" charset="0"/>
              </a:rPr>
              <a:t>Thème  </a:t>
            </a:r>
          </a:p>
          <a:p>
            <a:pPr marL="457200" lvl="1" indent="0" algn="ctr" hangingPunct="0">
              <a:spcBef>
                <a:spcPts val="1200"/>
              </a:spcBef>
              <a:buNone/>
            </a:pPr>
            <a:r>
              <a:rPr lang="fr-CH" sz="3600" b="1" dirty="0">
                <a:latin typeface="Oswald Light" charset="0"/>
                <a:ea typeface="Oswald Light" charset="0"/>
                <a:cs typeface="Oswald Light" charset="0"/>
              </a:rPr>
              <a:t>Mobilité – Urbanisme – Sécurité - Santé</a:t>
            </a:r>
          </a:p>
          <a:p>
            <a:pPr lvl="1" hangingPunct="0">
              <a:spcBef>
                <a:spcPts val="1200"/>
              </a:spcBef>
              <a:buFont typeface="Wingdings" charset="2"/>
              <a:buChar char="ü"/>
            </a:pPr>
            <a:endParaRPr lang="fr-FR" sz="600" i="1" dirty="0">
              <a:latin typeface="Oswald Light" charset="0"/>
              <a:ea typeface="Oswald Light" charset="0"/>
              <a:cs typeface="Oswald Light" charset="0"/>
            </a:endParaRPr>
          </a:p>
          <a:p>
            <a:pPr lvl="1" hangingPunct="0">
              <a:spcBef>
                <a:spcPts val="1200"/>
              </a:spcBef>
              <a:buFont typeface="Wingdings" charset="2"/>
              <a:buChar char="ü"/>
            </a:pPr>
            <a:endParaRPr lang="fr-FR" sz="600" i="1" dirty="0">
              <a:latin typeface="Oswald Light" charset="0"/>
              <a:ea typeface="Oswald Light" charset="0"/>
              <a:cs typeface="Oswald Light" charset="0"/>
            </a:endParaRPr>
          </a:p>
          <a:p>
            <a:pPr marL="457200" lvl="1" indent="0" hangingPunct="0">
              <a:spcBef>
                <a:spcPts val="1200"/>
              </a:spcBef>
              <a:buNone/>
            </a:pPr>
            <a:r>
              <a:rPr lang="fr-FR" sz="2000" i="1" dirty="0">
                <a:latin typeface="Oswald Light" charset="0"/>
                <a:ea typeface="Oswald Light" charset="0"/>
                <a:cs typeface="Oswald Light" charset="0"/>
              </a:rPr>
              <a:t>Echéancier</a:t>
            </a:r>
          </a:p>
          <a:p>
            <a:pPr marL="2716213" lvl="2" indent="-2227263" hangingPunct="0">
              <a:spcBef>
                <a:spcPts val="1200"/>
              </a:spcBef>
              <a:buNone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31 janvier 2018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	Lancement</a:t>
            </a:r>
          </a:p>
          <a:p>
            <a:pPr marL="2716213" lvl="2" indent="-2227263" hangingPunct="0">
              <a:spcBef>
                <a:spcPts val="1200"/>
              </a:spcBef>
              <a:buNone/>
            </a:pPr>
            <a:endParaRPr lang="fr-FR" sz="2000" dirty="0">
              <a:latin typeface="Oswald Light" charset="0"/>
              <a:ea typeface="Oswald Light" charset="0"/>
              <a:cs typeface="Oswald Light" charset="0"/>
            </a:endParaRPr>
          </a:p>
          <a:p>
            <a:pPr marL="2716213" lvl="2" indent="-2227263" hangingPunct="0">
              <a:spcBef>
                <a:spcPts val="1200"/>
              </a:spcBef>
              <a:buNone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24 juin 2018 </a:t>
            </a:r>
            <a:r>
              <a:rPr lang="fr-FR" sz="2800" b="1" dirty="0">
                <a:latin typeface="Oswald Light" charset="0"/>
                <a:ea typeface="Oswald Light" charset="0"/>
                <a:cs typeface="Oswald Light" charset="0"/>
              </a:rPr>
              <a:t>	Délai de dépôt</a:t>
            </a:r>
          </a:p>
          <a:p>
            <a:pPr marL="2716213" lvl="2" indent="-2227263" hangingPunct="0">
              <a:spcBef>
                <a:spcPts val="1200"/>
              </a:spcBef>
              <a:buNone/>
            </a:pPr>
            <a:endParaRPr lang="fr-FR" sz="2000" dirty="0">
              <a:solidFill>
                <a:schemeClr val="accent6">
                  <a:lumMod val="75000"/>
                </a:schemeClr>
              </a:solidFill>
              <a:latin typeface="Oswald Light" charset="0"/>
              <a:ea typeface="Oswald Light" charset="0"/>
              <a:cs typeface="Oswald Light" charset="0"/>
            </a:endParaRPr>
          </a:p>
          <a:p>
            <a:pPr marL="2716213" lvl="2" indent="-2227263" hangingPunct="0">
              <a:spcBef>
                <a:spcPts val="1200"/>
              </a:spcBef>
              <a:buNone/>
            </a:pP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Ao</a:t>
            </a:r>
            <a:r>
              <a:rPr lang="fr-CH" sz="2000" dirty="0" err="1">
                <a:solidFill>
                  <a:schemeClr val="accent6">
                    <a:lumMod val="75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ût</a:t>
            </a:r>
            <a:r>
              <a:rPr lang="fr-CH" sz="2000" dirty="0">
                <a:solidFill>
                  <a:schemeClr val="accent6">
                    <a:lumMod val="75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 – Sept 20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18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	Sélection par le jury</a:t>
            </a:r>
          </a:p>
          <a:p>
            <a:pPr marL="2716213" lvl="2" indent="-2227263" algn="just" hangingPunct="0">
              <a:spcBef>
                <a:spcPts val="1200"/>
              </a:spcBef>
              <a:buNone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Oswald Light" charset="0"/>
                <a:ea typeface="Oswald Light" charset="0"/>
                <a:cs typeface="Oswald Light" charset="0"/>
              </a:rPr>
              <a:t>Septembre 2018	</a:t>
            </a:r>
            <a:r>
              <a:rPr lang="fr-FR" sz="2000" dirty="0">
                <a:latin typeface="Oswald Light" charset="0"/>
                <a:ea typeface="Oswald Light" charset="0"/>
                <a:cs typeface="Oswald Light" charset="0"/>
              </a:rPr>
              <a:t>Annonce des résultats</a:t>
            </a:r>
            <a:endParaRPr lang="fr-FR" sz="1600" i="1" dirty="0">
              <a:latin typeface="Oswald Light" charset="0"/>
              <a:ea typeface="Oswald Light" charset="0"/>
              <a:cs typeface="Oswal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42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 rot="16200000">
            <a:off x="493841" y="3510150"/>
            <a:ext cx="2064723" cy="289245"/>
          </a:xfrm>
        </p:spPr>
        <p:txBody>
          <a:bodyPr>
            <a:noAutofit/>
          </a:bodyPr>
          <a:lstStyle/>
          <a:p>
            <a:r>
              <a:rPr lang="fr-FR" sz="1400">
                <a:latin typeface="Oswald" charset="0"/>
                <a:ea typeface="Oswald" charset="0"/>
                <a:cs typeface="Oswald" charset="0"/>
              </a:rPr>
              <a:t>Partenaires Financiers</a:t>
            </a:r>
            <a:endParaRPr lang="fr-FR" sz="1400" dirty="0">
              <a:latin typeface="Oswald" charset="0"/>
              <a:ea typeface="Oswald" charset="0"/>
              <a:cs typeface="Oswald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465334" y="1170951"/>
            <a:ext cx="1460218" cy="7828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16018" y="2585547"/>
            <a:ext cx="2870606" cy="923347"/>
          </a:xfrm>
          <a:prstGeom prst="rect">
            <a:avLst/>
          </a:prstGeom>
        </p:spPr>
      </p:pic>
      <p:pic>
        <p:nvPicPr>
          <p:cNvPr id="12" name="Picture 5" descr="/Users/acz/Desktop/Screen Shot 2016-01-05 at 15.25.40 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701247" y="2009584"/>
            <a:ext cx="1138193" cy="61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21109" y="3532645"/>
            <a:ext cx="1563632" cy="6371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443527" y="3548678"/>
            <a:ext cx="1320344" cy="6368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913276" y="4414108"/>
            <a:ext cx="543070" cy="933699"/>
          </a:xfrm>
          <a:prstGeom prst="rect">
            <a:avLst/>
          </a:prstGeom>
        </p:spPr>
      </p:pic>
      <p:pic>
        <p:nvPicPr>
          <p:cNvPr id="16" name="Picture 4" descr="ccueil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7073" t="7800" r="6400" b="4596"/>
          <a:stretch/>
        </p:blipFill>
        <p:spPr bwMode="auto">
          <a:xfrm>
            <a:off x="4199285" y="1459665"/>
            <a:ext cx="866051" cy="9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5194702" y="1397907"/>
            <a:ext cx="1254521" cy="100463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202318" y="4416093"/>
            <a:ext cx="1726036" cy="85168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79639" y="5830712"/>
            <a:ext cx="1624987" cy="57192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223887" y="3662707"/>
            <a:ext cx="1450623" cy="52286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802912" y="6238302"/>
            <a:ext cx="1263519" cy="4104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11321" y="333680"/>
            <a:ext cx="5094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all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/>
                <a:ea typeface="+mj-ea"/>
              </a:rPr>
              <a:t>Remerciement aux PARTENAIRES</a:t>
            </a: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229218" y="2080867"/>
            <a:ext cx="1874626" cy="618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2311321" y="1299116"/>
            <a:ext cx="1247470" cy="471182"/>
          </a:xfrm>
          <a:prstGeom prst="rect">
            <a:avLst/>
          </a:prstGeom>
        </p:spPr>
      </p:pic>
      <p:sp>
        <p:nvSpPr>
          <p:cNvPr id="22" name="Text Placeholder 4"/>
          <p:cNvSpPr>
            <a:spLocks noGrp="1"/>
          </p:cNvSpPr>
          <p:nvPr>
            <p:ph type="body" sz="quarter" idx="14"/>
          </p:nvPr>
        </p:nvSpPr>
        <p:spPr>
          <a:xfrm rot="16200000">
            <a:off x="493842" y="1337314"/>
            <a:ext cx="2064723" cy="289245"/>
          </a:xfrm>
        </p:spPr>
        <p:txBody>
          <a:bodyPr>
            <a:noAutofit/>
          </a:bodyPr>
          <a:lstStyle/>
          <a:p>
            <a:r>
              <a:rPr lang="fr-FR" sz="1400" dirty="0">
                <a:latin typeface="Oswald" charset="0"/>
                <a:ea typeface="Oswald" charset="0"/>
                <a:cs typeface="Oswald" charset="0"/>
              </a:rPr>
              <a:t>Partenaires </a:t>
            </a:r>
            <a:r>
              <a:rPr lang="fr-FR" sz="1400" dirty="0" err="1">
                <a:latin typeface="Oswald" charset="0"/>
                <a:ea typeface="Oswald" charset="0"/>
                <a:cs typeface="Oswald" charset="0"/>
              </a:rPr>
              <a:t>Géofab</a:t>
            </a:r>
            <a:endParaRPr lang="fr-FR" sz="1400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 rot="16200000">
            <a:off x="698228" y="5917545"/>
            <a:ext cx="1655950" cy="289245"/>
          </a:xfrm>
        </p:spPr>
        <p:txBody>
          <a:bodyPr>
            <a:noAutofit/>
          </a:bodyPr>
          <a:lstStyle/>
          <a:p>
            <a:r>
              <a:rPr lang="fr-FR" sz="1400" dirty="0">
                <a:latin typeface="Oswald" charset="0"/>
                <a:ea typeface="Oswald" charset="0"/>
                <a:cs typeface="Oswald" charset="0"/>
              </a:rPr>
              <a:t>Soutien technique</a:t>
            </a:r>
          </a:p>
        </p:txBody>
      </p:sp>
      <p:pic>
        <p:nvPicPr>
          <p:cNvPr id="1028" name="Picture 4" descr="ésultat de recherche d'images pour &quot;french tech in the alps&quot;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540186" y="4494115"/>
            <a:ext cx="815166" cy="8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2631" y="5541467"/>
            <a:ext cx="848928" cy="289245"/>
          </a:xfrm>
        </p:spPr>
        <p:txBody>
          <a:bodyPr>
            <a:noAutofit/>
          </a:bodyPr>
          <a:lstStyle/>
          <a:p>
            <a:r>
              <a:rPr lang="fr-FR" sz="1400" dirty="0">
                <a:latin typeface="Oswald" charset="0"/>
                <a:ea typeface="Oswald" charset="0"/>
                <a:cs typeface="Oswald" charset="0"/>
              </a:rPr>
              <a:t>Le Jury</a:t>
            </a:r>
          </a:p>
        </p:txBody>
      </p:sp>
      <p:pic>
        <p:nvPicPr>
          <p:cNvPr id="25" name="Picture 24" descr="ésultat de recherche d'images pour &quot;fongit&quot;"/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299353" y="5615741"/>
            <a:ext cx="923311" cy="4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ttps://gisandscience.files.wordpress.com/2010/05/new-esri-logo.gif?w=676"/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198026" y="6043079"/>
            <a:ext cx="1090961" cy="46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ésultat de recherche d'images pour &quot;hpe logo&quot;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825278" y="5524623"/>
            <a:ext cx="1372748" cy="67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475146" y="2780299"/>
            <a:ext cx="2556492" cy="6292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F5B6DD-EBB2-5C43-B52E-4E25370E0014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384530" y="5593700"/>
            <a:ext cx="1136019" cy="4382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BAB550-D855-A949-A7B8-8EFA194CF536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737334" y="6137595"/>
            <a:ext cx="581682" cy="54936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CA3611-D345-CE4C-9F55-A89488FB8023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406266" y="6475078"/>
            <a:ext cx="674480" cy="4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59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436</Words>
  <Application>Microsoft Macintosh PowerPoint</Application>
  <PresentationFormat>On-screen Show (4:3)</PresentationFormat>
  <Paragraphs>100</Paragraphs>
  <Slides>10</Slides>
  <Notes>1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Giovanna Di Marzo Serugendo    Universite Geneve </vt:lpstr>
      <vt:lpstr>Video</vt:lpstr>
      <vt:lpstr>MISSION DE GEOFAB</vt:lpstr>
      <vt:lpstr>Geo-Données / open data</vt:lpstr>
      <vt:lpstr>l’accélérateur  de services innovants</vt:lpstr>
      <vt:lpstr>candidats</vt:lpstr>
      <vt:lpstr>Appels à projets</vt:lpstr>
      <vt:lpstr>le 3ème appel A PROJETS 2018</vt:lpstr>
      <vt:lpstr>Slide 10</vt:lpstr>
      <vt:lpstr>Slide 11</vt:lpstr>
    </vt:vector>
  </TitlesOfParts>
  <Company>Alternative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2</dc:title>
  <dc:creator>Marine</dc:creator>
  <cp:lastModifiedBy>Giovanna Di Marzo Serugendo</cp:lastModifiedBy>
  <cp:revision>127</cp:revision>
  <cp:lastPrinted>2018-01-30T06:46:36Z</cp:lastPrinted>
  <dcterms:created xsi:type="dcterms:W3CDTF">2018-06-04T18:45:59Z</dcterms:created>
  <dcterms:modified xsi:type="dcterms:W3CDTF">2018-06-04T20:12:15Z</dcterms:modified>
</cp:coreProperties>
</file>