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Default Extension="emf" ContentType="image/x-emf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diagrams/colors1.xml" ContentType="application/vnd.openxmlformats-officedocument.drawingml.diagramColors+xml"/>
  <Override PartName="/ppt/notesSlides/notesSlide9.xml" ContentType="application/vnd.openxmlformats-officedocument.presentationml.notesSlide+xml"/>
  <Override PartName="/ppt/notesSlides/notesSlide16.xml" ContentType="application/vnd.openxmlformats-officedocument.presentationml.notesSlide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2.xml" ContentType="application/vnd.openxmlformats-officedocument.presentationml.notesSlide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Default Extension="rels" ContentType="application/vnd.openxmlformats-package.relationship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notesSlides/notesSlide20.xml" ContentType="application/vnd.openxmlformats-officedocument.presentationml.notesSlide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notesSlides/notesSlide17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7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diagrams/layout1.xml" ContentType="application/vnd.openxmlformats-officedocument.drawingml.diagramLayout+xml"/>
  <Override PartName="/ppt/slides/slide23.xml" ContentType="application/vnd.openxmlformats-officedocument.presentationml.slide+xml"/>
  <Override PartName="/ppt/diagrams/quickStyle1.xml" ContentType="application/vnd.openxmlformats-officedocument.drawingml.diagramStyle+xml"/>
  <Override PartName="/ppt/notesSlides/notesSlide6.xml" ContentType="application/vnd.openxmlformats-officedocument.presentationml.notesSlide+xml"/>
  <Override PartName="/ppt/notesSlides/notesSlide21.xml" ContentType="application/vnd.openxmlformats-officedocument.presentationml.notesSlide+xml"/>
  <Default Extension="gif" ContentType="image/gif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notesSlides/notesSlide18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Default Extension="tiff" ContentType="image/tiff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diagrams/drawing1.xml" ContentType="application/vnd.ms-office.drawingml.diagramDrawing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notesSlides/notesSlide10.xml" ContentType="application/vnd.openxmlformats-officedocument.presentationml.notes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29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notesMasterIdLst>
    <p:notesMasterId r:id="rId31"/>
  </p:notesMasterIdLst>
  <p:sldIdLst>
    <p:sldId id="258" r:id="rId2"/>
    <p:sldId id="289" r:id="rId3"/>
    <p:sldId id="290" r:id="rId4"/>
    <p:sldId id="291" r:id="rId5"/>
    <p:sldId id="292" r:id="rId6"/>
    <p:sldId id="264" r:id="rId7"/>
    <p:sldId id="305" r:id="rId8"/>
    <p:sldId id="270" r:id="rId9"/>
    <p:sldId id="282" r:id="rId10"/>
    <p:sldId id="300" r:id="rId11"/>
    <p:sldId id="286" r:id="rId12"/>
    <p:sldId id="284" r:id="rId13"/>
    <p:sldId id="287" r:id="rId14"/>
    <p:sldId id="309" r:id="rId15"/>
    <p:sldId id="303" r:id="rId16"/>
    <p:sldId id="283" r:id="rId17"/>
    <p:sldId id="294" r:id="rId18"/>
    <p:sldId id="285" r:id="rId19"/>
    <p:sldId id="288" r:id="rId20"/>
    <p:sldId id="301" r:id="rId21"/>
    <p:sldId id="304" r:id="rId22"/>
    <p:sldId id="307" r:id="rId23"/>
    <p:sldId id="295" r:id="rId24"/>
    <p:sldId id="296" r:id="rId25"/>
    <p:sldId id="297" r:id="rId26"/>
    <p:sldId id="298" r:id="rId27"/>
    <p:sldId id="271" r:id="rId28"/>
    <p:sldId id="266" r:id="rId29"/>
    <p:sldId id="299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65AFC5"/>
    <a:srgbClr val="CFF0FA"/>
    <a:srgbClr val="FFFFFF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7178" autoAdjust="0"/>
    <p:restoredTop sz="90526" autoAdjust="0"/>
  </p:normalViewPr>
  <p:slideViewPr>
    <p:cSldViewPr snapToGrid="0" snapToObjects="1">
      <p:cViewPr>
        <p:scale>
          <a:sx n="100" d="100"/>
          <a:sy n="100" d="100"/>
        </p:scale>
        <p:origin x="-1048" y="2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0FFDAE7-FCDC-A74F-A926-FCAE05B62075}" type="doc">
      <dgm:prSet loTypeId="urn:microsoft.com/office/officeart/2005/8/layout/cycle1" loCatId="cycle" qsTypeId="urn:microsoft.com/office/officeart/2005/8/quickstyle/3D4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028943A-9890-E848-AF86-B39D6C7DE19A}">
      <dgm:prSet phldrT="[Text]" custT="1"/>
      <dgm:spPr/>
      <dgm:t>
        <a:bodyPr/>
        <a:lstStyle/>
        <a:p>
          <a:r>
            <a:rPr lang="en-US" sz="1700" dirty="0" smtClean="0"/>
            <a:t>Identify </a:t>
          </a:r>
          <a:br>
            <a:rPr lang="en-US" sz="1700" dirty="0" smtClean="0"/>
          </a:br>
          <a:r>
            <a:rPr lang="en-US" sz="1700" dirty="0" smtClean="0"/>
            <a:t>Issue</a:t>
          </a:r>
          <a:endParaRPr lang="en-US" sz="1700" dirty="0"/>
        </a:p>
      </dgm:t>
    </dgm:pt>
    <dgm:pt modelId="{950A1C50-A968-D24F-AEE9-BB4DF7498E53}" type="parTrans" cxnId="{DF485CC8-ED7B-8B4E-B506-5618CE64F30D}">
      <dgm:prSet/>
      <dgm:spPr/>
      <dgm:t>
        <a:bodyPr/>
        <a:lstStyle/>
        <a:p>
          <a:endParaRPr lang="en-US"/>
        </a:p>
      </dgm:t>
    </dgm:pt>
    <dgm:pt modelId="{C73DD355-E41F-5F41-B99C-15FD3724D955}" type="sibTrans" cxnId="{DF485CC8-ED7B-8B4E-B506-5618CE64F30D}">
      <dgm:prSet/>
      <dgm:spPr/>
      <dgm:t>
        <a:bodyPr/>
        <a:lstStyle/>
        <a:p>
          <a:endParaRPr lang="en-US"/>
        </a:p>
      </dgm:t>
    </dgm:pt>
    <dgm:pt modelId="{D847ABD0-013A-6848-9EC5-31ED493DC25D}">
      <dgm:prSet phldrT="[Text]" custT="1"/>
      <dgm:spPr/>
      <dgm:t>
        <a:bodyPr/>
        <a:lstStyle/>
        <a:p>
          <a:r>
            <a:rPr lang="en-US" sz="1700" dirty="0" smtClean="0"/>
            <a:t>Design</a:t>
          </a:r>
          <a:br>
            <a:rPr lang="en-US" sz="1700" dirty="0" smtClean="0"/>
          </a:br>
          <a:r>
            <a:rPr lang="en-US" sz="1700" dirty="0" smtClean="0"/>
            <a:t>Policy</a:t>
          </a:r>
          <a:endParaRPr lang="en-US" sz="1700" dirty="0"/>
        </a:p>
      </dgm:t>
    </dgm:pt>
    <dgm:pt modelId="{D34F51FD-89BC-E540-AEA3-D30167793138}" type="parTrans" cxnId="{B9CA645A-0FC8-024B-9FB4-48392A2DAA0E}">
      <dgm:prSet/>
      <dgm:spPr/>
      <dgm:t>
        <a:bodyPr/>
        <a:lstStyle/>
        <a:p>
          <a:endParaRPr lang="en-US"/>
        </a:p>
      </dgm:t>
    </dgm:pt>
    <dgm:pt modelId="{D8B38484-ACCC-414A-BD4D-879200818D9F}" type="sibTrans" cxnId="{B9CA645A-0FC8-024B-9FB4-48392A2DAA0E}">
      <dgm:prSet/>
      <dgm:spPr/>
      <dgm:t>
        <a:bodyPr/>
        <a:lstStyle/>
        <a:p>
          <a:endParaRPr lang="en-US"/>
        </a:p>
      </dgm:t>
    </dgm:pt>
    <dgm:pt modelId="{C11E2541-D272-094C-8E2A-FEE07EBE1F66}">
      <dgm:prSet phldrT="[Text]" custT="1"/>
      <dgm:spPr/>
      <dgm:t>
        <a:bodyPr/>
        <a:lstStyle/>
        <a:p>
          <a:r>
            <a:rPr lang="en-US" sz="1700" dirty="0" smtClean="0"/>
            <a:t>Anticipate </a:t>
          </a:r>
          <a:br>
            <a:rPr lang="en-US" sz="1700" dirty="0" smtClean="0"/>
          </a:br>
          <a:r>
            <a:rPr lang="en-US" sz="1700" dirty="0" smtClean="0"/>
            <a:t>Success </a:t>
          </a:r>
          <a:br>
            <a:rPr lang="en-US" sz="1700" dirty="0" smtClean="0"/>
          </a:br>
          <a:r>
            <a:rPr lang="en-US" sz="1700" dirty="0" smtClean="0"/>
            <a:t>of </a:t>
          </a:r>
          <a:br>
            <a:rPr lang="en-US" sz="1700" dirty="0" smtClean="0"/>
          </a:br>
          <a:r>
            <a:rPr lang="en-US" sz="1700" dirty="0" smtClean="0"/>
            <a:t>Policy</a:t>
          </a:r>
          <a:endParaRPr lang="en-US" sz="1700" dirty="0"/>
        </a:p>
      </dgm:t>
    </dgm:pt>
    <dgm:pt modelId="{AEEAF2C1-A645-194D-AD56-C0819AC03C48}" type="parTrans" cxnId="{E73B6411-1A0B-9246-BB0B-4E9309B43F49}">
      <dgm:prSet/>
      <dgm:spPr/>
      <dgm:t>
        <a:bodyPr/>
        <a:lstStyle/>
        <a:p>
          <a:endParaRPr lang="en-US"/>
        </a:p>
      </dgm:t>
    </dgm:pt>
    <dgm:pt modelId="{434B3D41-2AFD-494D-96F0-4CF72BB7696B}" type="sibTrans" cxnId="{E73B6411-1A0B-9246-BB0B-4E9309B43F49}">
      <dgm:prSet/>
      <dgm:spPr/>
      <dgm:t>
        <a:bodyPr/>
        <a:lstStyle/>
        <a:p>
          <a:endParaRPr lang="en-US"/>
        </a:p>
      </dgm:t>
    </dgm:pt>
    <dgm:pt modelId="{F565B77D-BA28-9B47-99AB-3274B103AF25}">
      <dgm:prSet phldrT="[Text]" custT="1"/>
      <dgm:spPr/>
      <dgm:t>
        <a:bodyPr/>
        <a:lstStyle/>
        <a:p>
          <a:r>
            <a:rPr lang="en-US" sz="1700" b="0" i="0" dirty="0" smtClean="0"/>
            <a:t>Monitor</a:t>
          </a:r>
          <a:br>
            <a:rPr lang="en-US" sz="1700" b="0" i="0" dirty="0" smtClean="0"/>
          </a:br>
          <a:r>
            <a:rPr lang="en-US" sz="1700" b="0" i="0" dirty="0" smtClean="0"/>
            <a:t>Policy Implementation</a:t>
          </a:r>
          <a:endParaRPr lang="en-US" sz="1700" b="0" i="0" dirty="0"/>
        </a:p>
      </dgm:t>
    </dgm:pt>
    <dgm:pt modelId="{802007DE-A10A-C442-80D9-1B7A4434F78F}" type="parTrans" cxnId="{0EA61C0A-CA81-0044-B879-2BC42E6B76F4}">
      <dgm:prSet/>
      <dgm:spPr/>
      <dgm:t>
        <a:bodyPr/>
        <a:lstStyle/>
        <a:p>
          <a:endParaRPr lang="en-US"/>
        </a:p>
      </dgm:t>
    </dgm:pt>
    <dgm:pt modelId="{1BD45536-BCF3-B141-9EC6-EB5CBEAA04B3}" type="sibTrans" cxnId="{0EA61C0A-CA81-0044-B879-2BC42E6B76F4}">
      <dgm:prSet/>
      <dgm:spPr/>
      <dgm:t>
        <a:bodyPr/>
        <a:lstStyle/>
        <a:p>
          <a:endParaRPr lang="en-US"/>
        </a:p>
      </dgm:t>
    </dgm:pt>
    <dgm:pt modelId="{72D58AA5-5B4A-454B-95F8-22BAED256D1F}">
      <dgm:prSet phldrT="[Text]" custT="1"/>
      <dgm:spPr/>
      <dgm:t>
        <a:bodyPr/>
        <a:lstStyle/>
        <a:p>
          <a:r>
            <a:rPr lang="en-US" sz="1700" dirty="0" smtClean="0"/>
            <a:t>Evaluate</a:t>
          </a:r>
          <a:br>
            <a:rPr lang="en-US" sz="1700" dirty="0" smtClean="0"/>
          </a:br>
          <a:r>
            <a:rPr lang="en-US" sz="1700" dirty="0" smtClean="0"/>
            <a:t>Impact of Policy</a:t>
          </a:r>
          <a:endParaRPr lang="en-US" sz="1700" dirty="0"/>
        </a:p>
      </dgm:t>
    </dgm:pt>
    <dgm:pt modelId="{71169B7D-4439-1446-8DB7-098730ABA8B5}" type="parTrans" cxnId="{B19BCA08-7CB6-4646-AC5E-874A091C21D0}">
      <dgm:prSet/>
      <dgm:spPr/>
      <dgm:t>
        <a:bodyPr/>
        <a:lstStyle/>
        <a:p>
          <a:endParaRPr lang="en-US"/>
        </a:p>
      </dgm:t>
    </dgm:pt>
    <dgm:pt modelId="{D22905D1-9BCA-904F-82C2-AE7F8D110805}" type="sibTrans" cxnId="{B19BCA08-7CB6-4646-AC5E-874A091C21D0}">
      <dgm:prSet/>
      <dgm:spPr/>
      <dgm:t>
        <a:bodyPr/>
        <a:lstStyle/>
        <a:p>
          <a:endParaRPr lang="en-US"/>
        </a:p>
      </dgm:t>
    </dgm:pt>
    <dgm:pt modelId="{D54B7D32-5A0B-FC46-B479-24EB76FBFE27}" type="pres">
      <dgm:prSet presAssocID="{20FFDAE7-FCDC-A74F-A926-FCAE05B62075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A5A4078-1DE1-2E4C-B8A5-3AD29573EA4E}" type="pres">
      <dgm:prSet presAssocID="{B028943A-9890-E848-AF86-B39D6C7DE19A}" presName="dummy" presStyleCnt="0"/>
      <dgm:spPr/>
    </dgm:pt>
    <dgm:pt modelId="{718D45B1-C05B-4D4E-BF14-08C2E290EF31}" type="pres">
      <dgm:prSet presAssocID="{B028943A-9890-E848-AF86-B39D6C7DE19A}" presName="node" presStyleLbl="revTx" presStyleIdx="0" presStyleCnt="5" custScaleX="1528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58939F-FD46-1E49-9888-459B425CDC06}" type="pres">
      <dgm:prSet presAssocID="{C73DD355-E41F-5F41-B99C-15FD3724D955}" presName="sibTrans" presStyleLbl="node1" presStyleIdx="0" presStyleCnt="5"/>
      <dgm:spPr/>
      <dgm:t>
        <a:bodyPr/>
        <a:lstStyle/>
        <a:p>
          <a:endParaRPr lang="en-US"/>
        </a:p>
      </dgm:t>
    </dgm:pt>
    <dgm:pt modelId="{CEEC1282-CA98-6845-A147-6EE2C8B5B549}" type="pres">
      <dgm:prSet presAssocID="{D847ABD0-013A-6848-9EC5-31ED493DC25D}" presName="dummy" presStyleCnt="0"/>
      <dgm:spPr/>
    </dgm:pt>
    <dgm:pt modelId="{B8B3AF69-D01F-FD4F-937C-84DED7C44DA7}" type="pres">
      <dgm:prSet presAssocID="{D847ABD0-013A-6848-9EC5-31ED493DC25D}" presName="node" presStyleLbl="revTx" presStyleIdx="1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D13544-FA71-8B4F-9CF9-E5AB90DD71B5}" type="pres">
      <dgm:prSet presAssocID="{D8B38484-ACCC-414A-BD4D-879200818D9F}" presName="sibTrans" presStyleLbl="node1" presStyleIdx="1" presStyleCnt="5"/>
      <dgm:spPr/>
      <dgm:t>
        <a:bodyPr/>
        <a:lstStyle/>
        <a:p>
          <a:endParaRPr lang="en-US"/>
        </a:p>
      </dgm:t>
    </dgm:pt>
    <dgm:pt modelId="{BFC35429-A737-334C-AB1E-1E94D24D176E}" type="pres">
      <dgm:prSet presAssocID="{C11E2541-D272-094C-8E2A-FEE07EBE1F66}" presName="dummy" presStyleCnt="0"/>
      <dgm:spPr/>
    </dgm:pt>
    <dgm:pt modelId="{60A2154E-DA0F-C248-8C7E-B663BBA48437}" type="pres">
      <dgm:prSet presAssocID="{C11E2541-D272-094C-8E2A-FEE07EBE1F66}" presName="node" presStyleLbl="revTx" presStyleIdx="2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8FB20D-2E0D-BC4A-BFFA-C302AA9529EB}" type="pres">
      <dgm:prSet presAssocID="{434B3D41-2AFD-494D-96F0-4CF72BB7696B}" presName="sibTrans" presStyleLbl="node1" presStyleIdx="2" presStyleCnt="5"/>
      <dgm:spPr/>
      <dgm:t>
        <a:bodyPr/>
        <a:lstStyle/>
        <a:p>
          <a:endParaRPr lang="en-US"/>
        </a:p>
      </dgm:t>
    </dgm:pt>
    <dgm:pt modelId="{34BAD9CC-3716-9348-B6EA-EAB53598A208}" type="pres">
      <dgm:prSet presAssocID="{F565B77D-BA28-9B47-99AB-3274B103AF25}" presName="dummy" presStyleCnt="0"/>
      <dgm:spPr/>
    </dgm:pt>
    <dgm:pt modelId="{3AD0D78B-57C8-CA43-9A0A-51BC4160FA44}" type="pres">
      <dgm:prSet presAssocID="{F565B77D-BA28-9B47-99AB-3274B103AF25}" presName="node" presStyleLbl="revTx" presStyleIdx="3" presStyleCnt="5" custScaleX="16411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D096E9-AC5F-5345-8E99-0C2FDC0CEC50}" type="pres">
      <dgm:prSet presAssocID="{1BD45536-BCF3-B141-9EC6-EB5CBEAA04B3}" presName="sibTrans" presStyleLbl="node1" presStyleIdx="3" presStyleCnt="5"/>
      <dgm:spPr/>
      <dgm:t>
        <a:bodyPr/>
        <a:lstStyle/>
        <a:p>
          <a:endParaRPr lang="en-US"/>
        </a:p>
      </dgm:t>
    </dgm:pt>
    <dgm:pt modelId="{03F6D635-F5BD-F744-AB9F-49E2DE8D025E}" type="pres">
      <dgm:prSet presAssocID="{72D58AA5-5B4A-454B-95F8-22BAED256D1F}" presName="dummy" presStyleCnt="0"/>
      <dgm:spPr/>
    </dgm:pt>
    <dgm:pt modelId="{B206E2C8-0645-E047-B7DC-8A77715AA184}" type="pres">
      <dgm:prSet presAssocID="{72D58AA5-5B4A-454B-95F8-22BAED256D1F}" presName="node" presStyleLbl="revTx" presStyleIdx="4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7CB8C22-502C-1040-B092-585835660CE2}" type="pres">
      <dgm:prSet presAssocID="{D22905D1-9BCA-904F-82C2-AE7F8D110805}" presName="sibTrans" presStyleLbl="node1" presStyleIdx="4" presStyleCnt="5"/>
      <dgm:spPr/>
      <dgm:t>
        <a:bodyPr/>
        <a:lstStyle/>
        <a:p>
          <a:endParaRPr lang="en-US"/>
        </a:p>
      </dgm:t>
    </dgm:pt>
  </dgm:ptLst>
  <dgm:cxnLst>
    <dgm:cxn modelId="{AE711727-E4B6-0543-8EF8-A44CD6D3BFA7}" type="presOf" srcId="{D8B38484-ACCC-414A-BD4D-879200818D9F}" destId="{59D13544-FA71-8B4F-9CF9-E5AB90DD71B5}" srcOrd="0" destOrd="0" presId="urn:microsoft.com/office/officeart/2005/8/layout/cycle1"/>
    <dgm:cxn modelId="{562A1863-E199-CC4E-B940-A0C1371BC7D6}" type="presOf" srcId="{C11E2541-D272-094C-8E2A-FEE07EBE1F66}" destId="{60A2154E-DA0F-C248-8C7E-B663BBA48437}" srcOrd="0" destOrd="0" presId="urn:microsoft.com/office/officeart/2005/8/layout/cycle1"/>
    <dgm:cxn modelId="{3D5397D6-36FD-754A-AB42-39AB3376D0FC}" type="presOf" srcId="{F565B77D-BA28-9B47-99AB-3274B103AF25}" destId="{3AD0D78B-57C8-CA43-9A0A-51BC4160FA44}" srcOrd="0" destOrd="0" presId="urn:microsoft.com/office/officeart/2005/8/layout/cycle1"/>
    <dgm:cxn modelId="{0F29ED6D-61C4-604F-AED8-C7291785C102}" type="presOf" srcId="{434B3D41-2AFD-494D-96F0-4CF72BB7696B}" destId="{2F8FB20D-2E0D-BC4A-BFFA-C302AA9529EB}" srcOrd="0" destOrd="0" presId="urn:microsoft.com/office/officeart/2005/8/layout/cycle1"/>
    <dgm:cxn modelId="{FFA135AC-BF0D-F847-86F8-0998B0ABA159}" type="presOf" srcId="{D847ABD0-013A-6848-9EC5-31ED493DC25D}" destId="{B8B3AF69-D01F-FD4F-937C-84DED7C44DA7}" srcOrd="0" destOrd="0" presId="urn:microsoft.com/office/officeart/2005/8/layout/cycle1"/>
    <dgm:cxn modelId="{CEB545E8-AF1E-A147-B1D0-81A0AF946631}" type="presOf" srcId="{C73DD355-E41F-5F41-B99C-15FD3724D955}" destId="{2A58939F-FD46-1E49-9888-459B425CDC06}" srcOrd="0" destOrd="0" presId="urn:microsoft.com/office/officeart/2005/8/layout/cycle1"/>
    <dgm:cxn modelId="{0EA61C0A-CA81-0044-B879-2BC42E6B76F4}" srcId="{20FFDAE7-FCDC-A74F-A926-FCAE05B62075}" destId="{F565B77D-BA28-9B47-99AB-3274B103AF25}" srcOrd="3" destOrd="0" parTransId="{802007DE-A10A-C442-80D9-1B7A4434F78F}" sibTransId="{1BD45536-BCF3-B141-9EC6-EB5CBEAA04B3}"/>
    <dgm:cxn modelId="{8724FF99-405D-1841-BD33-41CE2B1A43B1}" type="presOf" srcId="{72D58AA5-5B4A-454B-95F8-22BAED256D1F}" destId="{B206E2C8-0645-E047-B7DC-8A77715AA184}" srcOrd="0" destOrd="0" presId="urn:microsoft.com/office/officeart/2005/8/layout/cycle1"/>
    <dgm:cxn modelId="{B9CA645A-0FC8-024B-9FB4-48392A2DAA0E}" srcId="{20FFDAE7-FCDC-A74F-A926-FCAE05B62075}" destId="{D847ABD0-013A-6848-9EC5-31ED493DC25D}" srcOrd="1" destOrd="0" parTransId="{D34F51FD-89BC-E540-AEA3-D30167793138}" sibTransId="{D8B38484-ACCC-414A-BD4D-879200818D9F}"/>
    <dgm:cxn modelId="{9009F56A-2341-6844-AAA7-D756A7EDE766}" type="presOf" srcId="{D22905D1-9BCA-904F-82C2-AE7F8D110805}" destId="{87CB8C22-502C-1040-B092-585835660CE2}" srcOrd="0" destOrd="0" presId="urn:microsoft.com/office/officeart/2005/8/layout/cycle1"/>
    <dgm:cxn modelId="{B19BCA08-7CB6-4646-AC5E-874A091C21D0}" srcId="{20FFDAE7-FCDC-A74F-A926-FCAE05B62075}" destId="{72D58AA5-5B4A-454B-95F8-22BAED256D1F}" srcOrd="4" destOrd="0" parTransId="{71169B7D-4439-1446-8DB7-098730ABA8B5}" sibTransId="{D22905D1-9BCA-904F-82C2-AE7F8D110805}"/>
    <dgm:cxn modelId="{E7A1AC28-562D-094B-9E7C-755B2FA9F2C3}" type="presOf" srcId="{20FFDAE7-FCDC-A74F-A926-FCAE05B62075}" destId="{D54B7D32-5A0B-FC46-B479-24EB76FBFE27}" srcOrd="0" destOrd="0" presId="urn:microsoft.com/office/officeart/2005/8/layout/cycle1"/>
    <dgm:cxn modelId="{46CB6385-1A39-C143-A397-B6CD80525B5C}" type="presOf" srcId="{B028943A-9890-E848-AF86-B39D6C7DE19A}" destId="{718D45B1-C05B-4D4E-BF14-08C2E290EF31}" srcOrd="0" destOrd="0" presId="urn:microsoft.com/office/officeart/2005/8/layout/cycle1"/>
    <dgm:cxn modelId="{E73B6411-1A0B-9246-BB0B-4E9309B43F49}" srcId="{20FFDAE7-FCDC-A74F-A926-FCAE05B62075}" destId="{C11E2541-D272-094C-8E2A-FEE07EBE1F66}" srcOrd="2" destOrd="0" parTransId="{AEEAF2C1-A645-194D-AD56-C0819AC03C48}" sibTransId="{434B3D41-2AFD-494D-96F0-4CF72BB7696B}"/>
    <dgm:cxn modelId="{6DC70E18-8E83-554F-B3C2-35D078912A0A}" type="presOf" srcId="{1BD45536-BCF3-B141-9EC6-EB5CBEAA04B3}" destId="{8CD096E9-AC5F-5345-8E99-0C2FDC0CEC50}" srcOrd="0" destOrd="0" presId="urn:microsoft.com/office/officeart/2005/8/layout/cycle1"/>
    <dgm:cxn modelId="{DF485CC8-ED7B-8B4E-B506-5618CE64F30D}" srcId="{20FFDAE7-FCDC-A74F-A926-FCAE05B62075}" destId="{B028943A-9890-E848-AF86-B39D6C7DE19A}" srcOrd="0" destOrd="0" parTransId="{950A1C50-A968-D24F-AEE9-BB4DF7498E53}" sibTransId="{C73DD355-E41F-5F41-B99C-15FD3724D955}"/>
    <dgm:cxn modelId="{000B73FD-DFA2-EA48-841A-72896BE91052}" type="presParOf" srcId="{D54B7D32-5A0B-FC46-B479-24EB76FBFE27}" destId="{2A5A4078-1DE1-2E4C-B8A5-3AD29573EA4E}" srcOrd="0" destOrd="0" presId="urn:microsoft.com/office/officeart/2005/8/layout/cycle1"/>
    <dgm:cxn modelId="{ED47F862-FA61-B549-8708-36A8120FAF10}" type="presParOf" srcId="{D54B7D32-5A0B-FC46-B479-24EB76FBFE27}" destId="{718D45B1-C05B-4D4E-BF14-08C2E290EF31}" srcOrd="1" destOrd="0" presId="urn:microsoft.com/office/officeart/2005/8/layout/cycle1"/>
    <dgm:cxn modelId="{A3529DA4-9DEF-2A43-A7FA-F3F56B83E56D}" type="presParOf" srcId="{D54B7D32-5A0B-FC46-B479-24EB76FBFE27}" destId="{2A58939F-FD46-1E49-9888-459B425CDC06}" srcOrd="2" destOrd="0" presId="urn:microsoft.com/office/officeart/2005/8/layout/cycle1"/>
    <dgm:cxn modelId="{E820BAC5-E722-B54F-BB7C-33756D95640B}" type="presParOf" srcId="{D54B7D32-5A0B-FC46-B479-24EB76FBFE27}" destId="{CEEC1282-CA98-6845-A147-6EE2C8B5B549}" srcOrd="3" destOrd="0" presId="urn:microsoft.com/office/officeart/2005/8/layout/cycle1"/>
    <dgm:cxn modelId="{005E175D-8EDB-624C-BFE3-C9B57F1D15B7}" type="presParOf" srcId="{D54B7D32-5A0B-FC46-B479-24EB76FBFE27}" destId="{B8B3AF69-D01F-FD4F-937C-84DED7C44DA7}" srcOrd="4" destOrd="0" presId="urn:microsoft.com/office/officeart/2005/8/layout/cycle1"/>
    <dgm:cxn modelId="{288ABDF4-41A9-DF4E-8DF9-AFAAAC8548C0}" type="presParOf" srcId="{D54B7D32-5A0B-FC46-B479-24EB76FBFE27}" destId="{59D13544-FA71-8B4F-9CF9-E5AB90DD71B5}" srcOrd="5" destOrd="0" presId="urn:microsoft.com/office/officeart/2005/8/layout/cycle1"/>
    <dgm:cxn modelId="{D9958524-7531-1D43-80BC-72DB16A5C9E4}" type="presParOf" srcId="{D54B7D32-5A0B-FC46-B479-24EB76FBFE27}" destId="{BFC35429-A737-334C-AB1E-1E94D24D176E}" srcOrd="6" destOrd="0" presId="urn:microsoft.com/office/officeart/2005/8/layout/cycle1"/>
    <dgm:cxn modelId="{CFEF1758-1C9B-E647-B367-088ECC9D84F1}" type="presParOf" srcId="{D54B7D32-5A0B-FC46-B479-24EB76FBFE27}" destId="{60A2154E-DA0F-C248-8C7E-B663BBA48437}" srcOrd="7" destOrd="0" presId="urn:microsoft.com/office/officeart/2005/8/layout/cycle1"/>
    <dgm:cxn modelId="{584EC7BA-22E3-C14B-B569-561C3EDF630D}" type="presParOf" srcId="{D54B7D32-5A0B-FC46-B479-24EB76FBFE27}" destId="{2F8FB20D-2E0D-BC4A-BFFA-C302AA9529EB}" srcOrd="8" destOrd="0" presId="urn:microsoft.com/office/officeart/2005/8/layout/cycle1"/>
    <dgm:cxn modelId="{BC233AC4-96C8-2C49-AF49-59D91F58ED5F}" type="presParOf" srcId="{D54B7D32-5A0B-FC46-B479-24EB76FBFE27}" destId="{34BAD9CC-3716-9348-B6EA-EAB53598A208}" srcOrd="9" destOrd="0" presId="urn:microsoft.com/office/officeart/2005/8/layout/cycle1"/>
    <dgm:cxn modelId="{8D14AFC1-9E8B-5A49-AC7B-4C2E0F6D614D}" type="presParOf" srcId="{D54B7D32-5A0B-FC46-B479-24EB76FBFE27}" destId="{3AD0D78B-57C8-CA43-9A0A-51BC4160FA44}" srcOrd="10" destOrd="0" presId="urn:microsoft.com/office/officeart/2005/8/layout/cycle1"/>
    <dgm:cxn modelId="{57D96BE3-C859-C14F-88D9-D10712EA9114}" type="presParOf" srcId="{D54B7D32-5A0B-FC46-B479-24EB76FBFE27}" destId="{8CD096E9-AC5F-5345-8E99-0C2FDC0CEC50}" srcOrd="11" destOrd="0" presId="urn:microsoft.com/office/officeart/2005/8/layout/cycle1"/>
    <dgm:cxn modelId="{13A06442-B58E-8F4D-8BF2-9231D07FD247}" type="presParOf" srcId="{D54B7D32-5A0B-FC46-B479-24EB76FBFE27}" destId="{03F6D635-F5BD-F744-AB9F-49E2DE8D025E}" srcOrd="12" destOrd="0" presId="urn:microsoft.com/office/officeart/2005/8/layout/cycle1"/>
    <dgm:cxn modelId="{BDE1CE52-DAC7-E942-8693-C83B54A76357}" type="presParOf" srcId="{D54B7D32-5A0B-FC46-B479-24EB76FBFE27}" destId="{B206E2C8-0645-E047-B7DC-8A77715AA184}" srcOrd="13" destOrd="0" presId="urn:microsoft.com/office/officeart/2005/8/layout/cycle1"/>
    <dgm:cxn modelId="{048AB82A-E3AB-6248-BC2B-AB04C39A1D56}" type="presParOf" srcId="{D54B7D32-5A0B-FC46-B479-24EB76FBFE27}" destId="{87CB8C22-502C-1040-B092-585835660CE2}" srcOrd="14" destOrd="0" presId="urn:microsoft.com/office/officeart/2005/8/layout/cycle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18D45B1-C05B-4D4E-BF14-08C2E290EF31}">
      <dsp:nvSpPr>
        <dsp:cNvPr id="0" name=""/>
        <dsp:cNvSpPr/>
      </dsp:nvSpPr>
      <dsp:spPr>
        <a:xfrm>
          <a:off x="3423736" y="29355"/>
          <a:ext cx="1538122" cy="1006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Identify </a:t>
          </a:r>
          <a:br>
            <a:rPr lang="en-US" sz="1700" kern="1200" dirty="0" smtClean="0"/>
          </a:br>
          <a:r>
            <a:rPr lang="en-US" sz="1700" kern="1200" dirty="0" smtClean="0"/>
            <a:t>Issue</a:t>
          </a:r>
          <a:endParaRPr lang="en-US" sz="1700" kern="1200" dirty="0"/>
        </a:p>
      </dsp:txBody>
      <dsp:txXfrm>
        <a:off x="3423736" y="29355"/>
        <a:ext cx="1538122" cy="1006078"/>
      </dsp:txXfrm>
    </dsp:sp>
    <dsp:sp modelId="{2A58939F-FD46-1E49-9888-459B425CDC06}">
      <dsp:nvSpPr>
        <dsp:cNvPr id="0" name=""/>
        <dsp:cNvSpPr/>
      </dsp:nvSpPr>
      <dsp:spPr>
        <a:xfrm>
          <a:off x="1323429" y="289"/>
          <a:ext cx="3771658" cy="3771658"/>
        </a:xfrm>
        <a:prstGeom prst="circularArrow">
          <a:avLst>
            <a:gd name="adj1" fmla="val 5202"/>
            <a:gd name="adj2" fmla="val 336015"/>
            <a:gd name="adj3" fmla="val 21292825"/>
            <a:gd name="adj4" fmla="val 19766604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8B3AF69-D01F-FD4F-937C-84DED7C44DA7}">
      <dsp:nvSpPr>
        <dsp:cNvPr id="0" name=""/>
        <dsp:cNvSpPr/>
      </dsp:nvSpPr>
      <dsp:spPr>
        <a:xfrm>
          <a:off x="4297618" y="1900156"/>
          <a:ext cx="1006078" cy="1006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Design</a:t>
          </a:r>
          <a:br>
            <a:rPr lang="en-US" sz="1700" kern="1200" dirty="0" smtClean="0"/>
          </a:br>
          <a:r>
            <a:rPr lang="en-US" sz="1700" kern="1200" dirty="0" smtClean="0"/>
            <a:t>Policy</a:t>
          </a:r>
          <a:endParaRPr lang="en-US" sz="1700" kern="1200" dirty="0"/>
        </a:p>
      </dsp:txBody>
      <dsp:txXfrm>
        <a:off x="4297618" y="1900156"/>
        <a:ext cx="1006078" cy="1006078"/>
      </dsp:txXfrm>
    </dsp:sp>
    <dsp:sp modelId="{59D13544-FA71-8B4F-9CF9-E5AB90DD71B5}">
      <dsp:nvSpPr>
        <dsp:cNvPr id="0" name=""/>
        <dsp:cNvSpPr/>
      </dsp:nvSpPr>
      <dsp:spPr>
        <a:xfrm>
          <a:off x="1323429" y="289"/>
          <a:ext cx="3771658" cy="3771658"/>
        </a:xfrm>
        <a:prstGeom prst="circularArrow">
          <a:avLst>
            <a:gd name="adj1" fmla="val 5202"/>
            <a:gd name="adj2" fmla="val 336015"/>
            <a:gd name="adj3" fmla="val 4014266"/>
            <a:gd name="adj4" fmla="val 2253829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A2154E-DA0F-C248-8C7E-B663BBA48437}">
      <dsp:nvSpPr>
        <dsp:cNvPr id="0" name=""/>
        <dsp:cNvSpPr/>
      </dsp:nvSpPr>
      <dsp:spPr>
        <a:xfrm>
          <a:off x="2706220" y="3056374"/>
          <a:ext cx="1006078" cy="1006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Anticipate </a:t>
          </a:r>
          <a:br>
            <a:rPr lang="en-US" sz="1700" kern="1200" dirty="0" smtClean="0"/>
          </a:br>
          <a:r>
            <a:rPr lang="en-US" sz="1700" kern="1200" dirty="0" smtClean="0"/>
            <a:t>Success </a:t>
          </a:r>
          <a:br>
            <a:rPr lang="en-US" sz="1700" kern="1200" dirty="0" smtClean="0"/>
          </a:br>
          <a:r>
            <a:rPr lang="en-US" sz="1700" kern="1200" dirty="0" smtClean="0"/>
            <a:t>of </a:t>
          </a:r>
          <a:br>
            <a:rPr lang="en-US" sz="1700" kern="1200" dirty="0" smtClean="0"/>
          </a:br>
          <a:r>
            <a:rPr lang="en-US" sz="1700" kern="1200" dirty="0" smtClean="0"/>
            <a:t>Policy</a:t>
          </a:r>
          <a:endParaRPr lang="en-US" sz="1700" kern="1200" dirty="0"/>
        </a:p>
      </dsp:txBody>
      <dsp:txXfrm>
        <a:off x="2706220" y="3056374"/>
        <a:ext cx="1006078" cy="1006078"/>
      </dsp:txXfrm>
    </dsp:sp>
    <dsp:sp modelId="{2F8FB20D-2E0D-BC4A-BFFA-C302AA9529EB}">
      <dsp:nvSpPr>
        <dsp:cNvPr id="0" name=""/>
        <dsp:cNvSpPr/>
      </dsp:nvSpPr>
      <dsp:spPr>
        <a:xfrm>
          <a:off x="1323429" y="289"/>
          <a:ext cx="3771658" cy="3771658"/>
        </a:xfrm>
        <a:prstGeom prst="circularArrow">
          <a:avLst>
            <a:gd name="adj1" fmla="val 5202"/>
            <a:gd name="adj2" fmla="val 336015"/>
            <a:gd name="adj3" fmla="val 8210155"/>
            <a:gd name="adj4" fmla="val 6449719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D0D78B-57C8-CA43-9A0A-51BC4160FA44}">
      <dsp:nvSpPr>
        <dsp:cNvPr id="0" name=""/>
        <dsp:cNvSpPr/>
      </dsp:nvSpPr>
      <dsp:spPr>
        <a:xfrm>
          <a:off x="792303" y="1900156"/>
          <a:ext cx="1651115" cy="1006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b="0" i="0" kern="1200" dirty="0" smtClean="0"/>
            <a:t>Monitor</a:t>
          </a:r>
          <a:br>
            <a:rPr lang="en-US" sz="1700" b="0" i="0" kern="1200" dirty="0" smtClean="0"/>
          </a:br>
          <a:r>
            <a:rPr lang="en-US" sz="1700" b="0" i="0" kern="1200" dirty="0" smtClean="0"/>
            <a:t>Policy Implementation</a:t>
          </a:r>
          <a:endParaRPr lang="en-US" sz="1700" b="0" i="0" kern="1200" dirty="0"/>
        </a:p>
      </dsp:txBody>
      <dsp:txXfrm>
        <a:off x="792303" y="1900156"/>
        <a:ext cx="1651115" cy="1006078"/>
      </dsp:txXfrm>
    </dsp:sp>
    <dsp:sp modelId="{8CD096E9-AC5F-5345-8E99-0C2FDC0CEC50}">
      <dsp:nvSpPr>
        <dsp:cNvPr id="0" name=""/>
        <dsp:cNvSpPr/>
      </dsp:nvSpPr>
      <dsp:spPr>
        <a:xfrm>
          <a:off x="1323429" y="289"/>
          <a:ext cx="3771658" cy="3771658"/>
        </a:xfrm>
        <a:prstGeom prst="circularArrow">
          <a:avLst>
            <a:gd name="adj1" fmla="val 5202"/>
            <a:gd name="adj2" fmla="val 336015"/>
            <a:gd name="adj3" fmla="val 12297380"/>
            <a:gd name="adj4" fmla="val 10771160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206E2C8-0645-E047-B7DC-8A77715AA184}">
      <dsp:nvSpPr>
        <dsp:cNvPr id="0" name=""/>
        <dsp:cNvSpPr/>
      </dsp:nvSpPr>
      <dsp:spPr>
        <a:xfrm>
          <a:off x="1722681" y="29355"/>
          <a:ext cx="1006078" cy="10060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Evaluate</a:t>
          </a:r>
          <a:br>
            <a:rPr lang="en-US" sz="1700" kern="1200" dirty="0" smtClean="0"/>
          </a:br>
          <a:r>
            <a:rPr lang="en-US" sz="1700" kern="1200" dirty="0" smtClean="0"/>
            <a:t>Impact of Policy</a:t>
          </a:r>
          <a:endParaRPr lang="en-US" sz="1700" kern="1200" dirty="0"/>
        </a:p>
      </dsp:txBody>
      <dsp:txXfrm>
        <a:off x="1722681" y="29355"/>
        <a:ext cx="1006078" cy="1006078"/>
      </dsp:txXfrm>
    </dsp:sp>
    <dsp:sp modelId="{87CB8C22-502C-1040-B092-585835660CE2}">
      <dsp:nvSpPr>
        <dsp:cNvPr id="0" name=""/>
        <dsp:cNvSpPr/>
      </dsp:nvSpPr>
      <dsp:spPr>
        <a:xfrm>
          <a:off x="1323429" y="289"/>
          <a:ext cx="3771658" cy="3771658"/>
        </a:xfrm>
        <a:prstGeom prst="circularArrow">
          <a:avLst>
            <a:gd name="adj1" fmla="val 5202"/>
            <a:gd name="adj2" fmla="val 336015"/>
            <a:gd name="adj3" fmla="val 16305838"/>
            <a:gd name="adj4" fmla="val 15198729"/>
            <a:gd name="adj5" fmla="val 6068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1">
  <dgm:title val=""/>
  <dgm:desc val=""/>
  <dgm:catLst>
    <dgm:cat type="cycle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alg type="cycle">
          <dgm:param type="stAng" val="0"/>
          <dgm:param type="spanAng" val="360"/>
        </dgm:alg>
      </dgm:if>
      <dgm:else name="Name2">
        <dgm:alg type="cycle">
          <dgm:param type="stAng" val="0"/>
          <dgm:param type="spanAng" val="-360"/>
        </dgm:alg>
      </dgm:else>
    </dgm:choose>
    <dgm:shape xmlns:r="http://schemas.openxmlformats.org/officeDocument/2006/relationships" r:blip="">
      <dgm:adjLst/>
    </dgm:shape>
    <dgm:presOf/>
    <dgm:choose name="Name3">
      <dgm:if name="Name4" func="var" arg="dir" op="equ" val="norm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if>
      <dgm:else name="Name5">
        <dgm:constrLst>
          <dgm:constr type="diam" val="1"/>
          <dgm:constr type="w" for="ch" forName="node" refType="w"/>
          <dgm:constr type="w" for="ch" ptType="sibTrans" refType="w" refFor="ch" refForName="node" fact="0.5"/>
          <dgm:constr type="h" for="ch" ptType="sibTrans" op="equ"/>
          <dgm:constr type="diam" for="ch" ptType="sibTrans" refType="diam" op="equ" fact="-1"/>
          <dgm:constr type="sibSp" refType="w" refFor="ch" refForName="node" fact="0.15"/>
          <dgm:constr type="w" for="ch" forName="dummy" refType="sibSp" fact="2.8"/>
          <dgm:constr type="primFontSz" for="ch" forName="node" op="equ" val="65"/>
        </dgm:constrLst>
      </dgm:else>
    </dgm:choose>
    <dgm:ruleLst>
      <dgm:rule type="diam" val="INF" fact="NaN" max="NaN"/>
    </dgm:ruleLst>
    <dgm:forEach name="nodesForEach" axis="ch" ptType="node">
      <dgm:choose name="Name6">
        <dgm:if name="Name7" axis="par ch" ptType="doc node" func="cnt" op="gt" val="1">
          <dgm:layoutNode name="dummy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</dgm:if>
        <dgm:else name="Name8"/>
      </dgm:choose>
      <dgm:layoutNode name="node" styleLbl="revTx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Name11" axis="followSib" ptType="sibTrans" hideLastTrans="0" cnt="1">
            <dgm:layoutNode name="sibTrans" styleLbl="node1">
              <dgm:alg type="conn"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begPad"/>
                <dgm:constr type="endPad"/>
              </dgm:constrLst>
              <dgm:ruleLst/>
            </dgm:layoutNode>
          </dgm:forEach>
        </dgm:if>
        <dgm:else name="Name12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B693F8-BE69-DF4A-BDDE-372291EB10C6}" type="datetimeFigureOut">
              <a:rPr lang="en-US" smtClean="0"/>
              <a:pPr/>
              <a:t>11/28/16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E18F7C-83EA-DD40-83DE-6CE3C7FA5AA4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fr.wikipedia.org/wiki/M%C3%A9decine_fond%C3%A9e_sur_les_faits%23Un_probl.C3.A8me_de_traduction" TargetMode="External"/><Relationship Id="rId4" Type="http://schemas.openxmlformats.org/officeDocument/2006/relationships/hyperlink" Target="https://fr.wikipedia.org/wiki/M%C3%A9decine_fond%C3%A9e_sur_les_faits%23cite_note-Sackett-1" TargetMode="External"/><Relationship Id="rId5" Type="http://schemas.openxmlformats.org/officeDocument/2006/relationships/hyperlink" Target="https://fr.wikipedia.org/wiki/M%C3%A9decine_fond%C3%A9e_sur_les_faits%23cite_note-2" TargetMode="External"/><Relationship Id="rId6" Type="http://schemas.openxmlformats.org/officeDocument/2006/relationships/hyperlink" Target="https://fr.wikipedia.org/wiki/M%C3%A9decine_fond%C3%A9e_sur_les_faits%23cite_note-TradEBM-3" TargetMode="External"/><Relationship Id="rId7" Type="http://schemas.openxmlformats.org/officeDocument/2006/relationships/hyperlink" Target="https://fr.wikipedia.org/wiki/Essai_clinique" TargetMode="External"/><Relationship Id="rId8" Type="http://schemas.openxmlformats.org/officeDocument/2006/relationships/hyperlink" Target="https://fr.wikipedia.org/wiki/%C3%89tude_randomis%C3%A9e_en_double_aveugl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Relationship Id="rId3" Type="http://schemas.openxmlformats.org/officeDocument/2006/relationships/hyperlink" Target="http://docnet.ish-lyon.cnrs.fr/search/index.php?uid=2173" TargetMode="Externa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9" Type="http://schemas.openxmlformats.org/officeDocument/2006/relationships/hyperlink" Target="https://en.wikipedia.org/wiki/Best_practice" TargetMode="External"/><Relationship Id="rId20" Type="http://schemas.openxmlformats.org/officeDocument/2006/relationships/hyperlink" Target="https://fr.wikipedia.org/wiki/M%C3%A9decine_fond%C3%A9e_sur_les_faits%23cite_note-9" TargetMode="External"/><Relationship Id="rId10" Type="http://schemas.openxmlformats.org/officeDocument/2006/relationships/hyperlink" Target="https://fr.wikipedia.org/wiki/Recherche_m%C3%A9dicale%23Recherche_m.C3.A9dicale_fondamentale" TargetMode="External"/><Relationship Id="rId11" Type="http://schemas.openxmlformats.org/officeDocument/2006/relationships/hyperlink" Target="https://fr.wikipedia.org/wiki/Recherche_m%C3%A9dicale%23Recherche_clinique" TargetMode="External"/><Relationship Id="rId12" Type="http://schemas.openxmlformats.org/officeDocument/2006/relationships/hyperlink" Target="https://fr.wikipedia.org/wiki/Diagnostic_(m%C3%A9decine)" TargetMode="External"/><Relationship Id="rId13" Type="http://schemas.openxmlformats.org/officeDocument/2006/relationships/hyperlink" Target="https://fr.wikipedia.org/wiki/Examen_clinique" TargetMode="External"/><Relationship Id="rId14" Type="http://schemas.openxmlformats.org/officeDocument/2006/relationships/hyperlink" Target="https://fr.wikipedia.org/wiki/Biomarqueur" TargetMode="External"/><Relationship Id="rId15" Type="http://schemas.openxmlformats.org/officeDocument/2006/relationships/hyperlink" Target="https://fr.wikipedia.org/wiki/Pronostic_(m%C3%A9decine)" TargetMode="External"/><Relationship Id="rId16" Type="http://schemas.openxmlformats.org/officeDocument/2006/relationships/hyperlink" Target="https://fr.wikipedia.org/wiki/Effet_ind%C3%A9sirable" TargetMode="External"/><Relationship Id="rId17" Type="http://schemas.openxmlformats.org/officeDocument/2006/relationships/hyperlink" Target="https://fr.wikipedia.org/wiki/Traitement_m%C3%A9dical" TargetMode="External"/><Relationship Id="rId18" Type="http://schemas.openxmlformats.org/officeDocument/2006/relationships/hyperlink" Target="https://fr.wikipedia.org/wiki/R%C3%A9adaptation" TargetMode="External"/><Relationship Id="rId19" Type="http://schemas.openxmlformats.org/officeDocument/2006/relationships/hyperlink" Target="https://fr.wikipedia.org/wiki/M%C3%A9decine_pr%C3%A9ventive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Relationship Id="rId3" Type="http://schemas.openxmlformats.org/officeDocument/2006/relationships/hyperlink" Target="https://en.wikipedia.org/wiki/Evidence-based_medicine%23cite_note-Guyatt-1" TargetMode="External"/><Relationship Id="rId4" Type="http://schemas.openxmlformats.org/officeDocument/2006/relationships/hyperlink" Target="https://en.wikipedia.org/wiki/Evidence-based_medicine%23cite_note-Eddy-2" TargetMode="External"/><Relationship Id="rId5" Type="http://schemas.openxmlformats.org/officeDocument/2006/relationships/hyperlink" Target="https://en.wikipedia.org/wiki/Health_care" TargetMode="External"/><Relationship Id="rId6" Type="http://schemas.openxmlformats.org/officeDocument/2006/relationships/hyperlink" Target="https://en.wikipedia.org/wiki/Evidence-based_practice" TargetMode="External"/><Relationship Id="rId7" Type="http://schemas.openxmlformats.org/officeDocument/2006/relationships/hyperlink" Target="https://en.wikipedia.org/wiki/Clinician" TargetMode="External"/><Relationship Id="rId8" Type="http://schemas.openxmlformats.org/officeDocument/2006/relationships/hyperlink" Target="https://en.wikipedia.org/wiki/Scientific_literature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lair_Government" TargetMode="External"/><Relationship Id="rId4" Type="http://schemas.openxmlformats.org/officeDocument/2006/relationships/hyperlink" Target="https://en.wikipedia.org/wiki/Evidence-based_policy%23cite_note-pc.gov.au-2" TargetMode="External"/><Relationship Id="rId5" Type="http://schemas.openxmlformats.org/officeDocument/2006/relationships/hyperlink" Target="https://en.wikipedia.org/wiki/Evidence-based_policy%23cite_note-3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Blair_Government" TargetMode="External"/><Relationship Id="rId4" Type="http://schemas.openxmlformats.org/officeDocument/2006/relationships/hyperlink" Target="https://en.wikipedia.org/wiki/Evidence-based_policy%23cite_note-pc.gov.au-2" TargetMode="External"/><Relationship Id="rId5" Type="http://schemas.openxmlformats.org/officeDocument/2006/relationships/hyperlink" Target="https://en.wikipedia.org/wiki/Evidence-based_policy%23cite_note-3" TargetMode="External"/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Présentation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 CUI (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collaborateurs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groupes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recherche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instituts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publications,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projets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R&amp;D Euro, FNS, CTI ….. ) en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mettant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l’accent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sur</a:t>
            </a:r>
            <a:r>
              <a:rPr lang="en-US" sz="1200" b="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les aspects </a:t>
            </a:r>
            <a:r>
              <a:rPr lang="en-US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data analytics, simulation, </a:t>
            </a:r>
            <a:r>
              <a:rPr lang="en-US" sz="1200" b="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réalité</a:t>
            </a:r>
            <a:r>
              <a:rPr lang="en-US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virtuelle</a:t>
            </a:r>
            <a:r>
              <a:rPr lang="en-US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et collaboration avec les </a:t>
            </a:r>
            <a:r>
              <a:rPr lang="en-US" sz="1200" b="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géomaticiens</a:t>
            </a:r>
            <a:r>
              <a:rPr lang="en-US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</a:t>
            </a:r>
            <a:r>
              <a:rPr lang="en-US" sz="1200" b="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l’Uni</a:t>
            </a:r>
            <a:r>
              <a:rPr lang="en-US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(pour la GEO DATA)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0" u="sng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Présentation</a:t>
            </a:r>
            <a:r>
              <a:rPr lang="en-US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du concept </a:t>
            </a:r>
            <a:r>
              <a:rPr lang="en-US" sz="1200" b="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d’Evidence</a:t>
            </a:r>
            <a:r>
              <a:rPr lang="en-US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-based policy making (divers </a:t>
            </a:r>
            <a:r>
              <a:rPr lang="en-US" sz="1200" b="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exemples</a:t>
            </a:r>
            <a:r>
              <a:rPr lang="en-US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d’application</a:t>
            </a:r>
            <a:r>
              <a:rPr lang="en-US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 et </a:t>
            </a:r>
            <a:r>
              <a:rPr lang="en-US" sz="1200" b="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présentation</a:t>
            </a:r>
            <a:r>
              <a:rPr lang="en-US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de la contribution au </a:t>
            </a:r>
            <a:r>
              <a:rPr lang="en-US" sz="1200" b="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projet</a:t>
            </a:r>
            <a:r>
              <a:rPr lang="en-US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Smart Canton (</a:t>
            </a:r>
            <a:r>
              <a:rPr lang="en-US" sz="1200" b="0" u="sng" kern="120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indicateurs</a:t>
            </a:r>
            <a:r>
              <a:rPr lang="en-US" sz="1200" b="0" u="sng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: smart cities)</a:t>
            </a:r>
            <a:endParaRPr lang="en-GB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47A4FBD-3432-184A-A647-ADAE43368758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Mouvements</a:t>
            </a:r>
            <a:r>
              <a:rPr lang="en-GB" dirty="0" smtClean="0"/>
              <a:t> de </a:t>
            </a:r>
            <a:r>
              <a:rPr lang="en-GB" dirty="0" err="1" smtClean="0"/>
              <a:t>foule</a:t>
            </a:r>
            <a:r>
              <a:rPr lang="en-GB" dirty="0" smtClean="0"/>
              <a:t> </a:t>
            </a:r>
            <a:r>
              <a:rPr lang="en-GB" dirty="0" err="1" smtClean="0"/>
              <a:t>dans</a:t>
            </a:r>
            <a:r>
              <a:rPr lang="en-GB" dirty="0" smtClean="0"/>
              <a:t> les match</a:t>
            </a:r>
          </a:p>
          <a:p>
            <a:r>
              <a:rPr lang="en-US" dirty="0" smtClean="0"/>
              <a:t>http://hightech.bfmtv.com/logiciel/comment-les-operateurs-suivent-les-supporters-a-la-trace-999635.</a:t>
            </a:r>
            <a:r>
              <a:rPr lang="en-US" dirty="0" smtClean="0"/>
              <a:t>html</a:t>
            </a:r>
          </a:p>
          <a:p>
            <a:r>
              <a:rPr lang="en-US" dirty="0" smtClean="0"/>
              <a:t>Traces </a:t>
            </a:r>
            <a:r>
              <a:rPr lang="en-US" dirty="0" err="1" smtClean="0"/>
              <a:t>tél</a:t>
            </a:r>
            <a:r>
              <a:rPr lang="en-US" dirty="0" smtClean="0"/>
              <a:t> portables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18F7C-83EA-DD40-83DE-6CE3C7FA5AA4}" type="slidenum">
              <a:rPr lang="en-GB" smtClean="0"/>
              <a:pPr/>
              <a:t>11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Automates </a:t>
            </a:r>
            <a:r>
              <a:rPr lang="en-GB" dirty="0" err="1" smtClean="0"/>
              <a:t>Cellulaires</a:t>
            </a:r>
            <a:r>
              <a:rPr lang="en-GB" dirty="0" smtClean="0"/>
              <a:t> de Long (</a:t>
            </a:r>
            <a:r>
              <a:rPr lang="en-GB" dirty="0" err="1" smtClean="0"/>
              <a:t>deux</a:t>
            </a:r>
            <a:r>
              <a:rPr lang="en-GB" dirty="0" smtClean="0"/>
              <a:t> </a:t>
            </a:r>
            <a:r>
              <a:rPr lang="en-GB" dirty="0" err="1" smtClean="0"/>
              <a:t>papiers</a:t>
            </a:r>
            <a:r>
              <a:rPr lang="en-GB" dirty="0" smtClean="0"/>
              <a:t>)</a:t>
            </a:r>
          </a:p>
          <a:p>
            <a:r>
              <a:rPr lang="en-GB" dirty="0" smtClean="0"/>
              <a:t>Simulations</a:t>
            </a:r>
          </a:p>
          <a:p>
            <a:endParaRPr lang="en-GB" dirty="0" smtClean="0"/>
          </a:p>
          <a:p>
            <a:r>
              <a:rPr lang="en-GB" dirty="0" err="1" smtClean="0"/>
              <a:t>Modèles</a:t>
            </a:r>
            <a:r>
              <a:rPr lang="en-GB" dirty="0" smtClean="0"/>
              <a:t> et </a:t>
            </a:r>
            <a:r>
              <a:rPr lang="en-GB" dirty="0" err="1" smtClean="0"/>
              <a:t>mécanismes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comportement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18F7C-83EA-DD40-83DE-6CE3C7FA5AA4}" type="slidenum">
              <a:rPr lang="en-GB" smtClean="0"/>
              <a:pPr/>
              <a:t>12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http://www.geosimulation.org/geosim/3d.htm</a:t>
            </a:r>
          </a:p>
          <a:p>
            <a:endParaRPr lang="en-US" dirty="0" smtClean="0"/>
          </a:p>
          <a:p>
            <a:r>
              <a:rPr lang="en-US" dirty="0" err="1" smtClean="0"/>
              <a:t>Voir</a:t>
            </a:r>
            <a:r>
              <a:rPr lang="en-US" baseline="0" dirty="0" smtClean="0"/>
              <a:t> plus 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18F7C-83EA-DD40-83DE-6CE3C7FA5AA4}" type="slidenum">
              <a:rPr lang="en-GB" smtClean="0"/>
              <a:pPr/>
              <a:t>13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TPG + </a:t>
            </a:r>
            <a:r>
              <a:rPr lang="en-GB" dirty="0" err="1" smtClean="0"/>
              <a:t>Météo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18F7C-83EA-DD40-83DE-6CE3C7FA5AA4}" type="slidenum">
              <a:rPr lang="en-GB" smtClean="0"/>
              <a:pPr/>
              <a:t>15</a:t>
            </a:fld>
            <a:endParaRPr lang="en-GB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Processus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participatif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dans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l’urban</a:t>
            </a:r>
            <a:r>
              <a:rPr lang="en-GB" baseline="0" dirty="0" smtClean="0"/>
              <a:t> design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18F7C-83EA-DD40-83DE-6CE3C7FA5AA4}" type="slidenum">
              <a:rPr lang="en-GB" smtClean="0"/>
              <a:pPr/>
              <a:t>16</a:t>
            </a:fld>
            <a:endParaRPr lang="en-GB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Simulation avec des Automate </a:t>
            </a:r>
            <a:r>
              <a:rPr lang="en-GB" dirty="0" err="1" smtClean="0"/>
              <a:t>cellulaires</a:t>
            </a:r>
            <a:r>
              <a:rPr lang="en-GB" dirty="0" smtClean="0"/>
              <a:t> pour </a:t>
            </a:r>
            <a:r>
              <a:rPr lang="en-GB" dirty="0" err="1" smtClean="0"/>
              <a:t>simuler</a:t>
            </a:r>
            <a:r>
              <a:rPr lang="en-GB" baseline="0" dirty="0" smtClean="0"/>
              <a:t> la </a:t>
            </a:r>
            <a:r>
              <a:rPr lang="en-GB" baseline="0" dirty="0" err="1" smtClean="0"/>
              <a:t>croissance</a:t>
            </a:r>
            <a:r>
              <a:rPr lang="en-GB" baseline="0" dirty="0" smtClean="0"/>
              <a:t> de zones </a:t>
            </a:r>
            <a:r>
              <a:rPr lang="en-GB" baseline="0" dirty="0" err="1" smtClean="0"/>
              <a:t>urbaines</a:t>
            </a:r>
            <a:r>
              <a:rPr lang="en-GB" baseline="0" dirty="0" smtClean="0"/>
              <a:t> (</a:t>
            </a:r>
            <a:r>
              <a:rPr lang="en-GB" baseline="0" dirty="0" err="1" smtClean="0"/>
              <a:t>différentes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contraintes</a:t>
            </a:r>
            <a:r>
              <a:rPr lang="en-GB" baseline="0" smtClean="0"/>
              <a:t>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18F7C-83EA-DD40-83DE-6CE3C7FA5AA4}" type="slidenum">
              <a:rPr lang="en-GB" smtClean="0"/>
              <a:pPr/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http://www.beijingcitylab.com/projects-1/6-urban-form/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18F7C-83EA-DD40-83DE-6CE3C7FA5AA4}" type="slidenum">
              <a:rPr lang="en-GB" smtClean="0"/>
              <a:pPr/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http://english.alarabiya.net/en/News/middle-east/2016/05/26/Saudi-Arabia-installs-new-security-cameras-in-</a:t>
            </a:r>
            <a:r>
              <a:rPr lang="en-US" dirty="0" smtClean="0"/>
              <a:t>Makkah.html</a:t>
            </a:r>
          </a:p>
          <a:p>
            <a:endParaRPr lang="en-US" dirty="0" smtClean="0"/>
          </a:p>
          <a:p>
            <a:r>
              <a:rPr lang="en-US" dirty="0" smtClean="0"/>
              <a:t>Cumulus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18F7C-83EA-DD40-83DE-6CE3C7FA5AA4}" type="slidenum">
              <a:rPr lang="en-GB" smtClean="0"/>
              <a:pPr/>
              <a:t>19</a:t>
            </a:fld>
            <a:endParaRPr lang="en-GB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Aide en temps </a:t>
            </a:r>
            <a:r>
              <a:rPr lang="en-GB" dirty="0" err="1" smtClean="0"/>
              <a:t>réel</a:t>
            </a:r>
            <a:r>
              <a:rPr lang="en-GB" dirty="0" smtClean="0"/>
              <a:t> + </a:t>
            </a:r>
            <a:r>
              <a:rPr lang="en-GB" dirty="0" err="1" smtClean="0"/>
              <a:t>anticiper</a:t>
            </a:r>
            <a:r>
              <a:rPr lang="en-GB" dirty="0" smtClean="0"/>
              <a:t> solution pour le </a:t>
            </a:r>
            <a:r>
              <a:rPr lang="en-GB" dirty="0" err="1" smtClean="0"/>
              <a:t>futur</a:t>
            </a:r>
            <a:r>
              <a:rPr lang="en-GB" dirty="0" smtClean="0"/>
              <a:t> – </a:t>
            </a:r>
            <a:r>
              <a:rPr lang="en-GB" dirty="0" err="1" smtClean="0"/>
              <a:t>cf</a:t>
            </a:r>
            <a:r>
              <a:rPr lang="en-GB" dirty="0" smtClean="0"/>
              <a:t> Dakar – reconstruction des </a:t>
            </a:r>
            <a:r>
              <a:rPr lang="en-GB" dirty="0" err="1" smtClean="0"/>
              <a:t>maisons</a:t>
            </a:r>
            <a:r>
              <a:rPr lang="en-GB" dirty="0" smtClean="0"/>
              <a:t> / </a:t>
            </a:r>
            <a:r>
              <a:rPr lang="en-GB" dirty="0" err="1" smtClean="0"/>
              <a:t>comprendre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18F7C-83EA-DD40-83DE-6CE3C7FA5AA4}" type="slidenum">
              <a:rPr lang="en-GB" smtClean="0"/>
              <a:pPr/>
              <a:t>22</a:t>
            </a:fld>
            <a:endParaRPr lang="en-GB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fr-FR" sz="1800" b="1" smtClean="0">
                <a:latin typeface="Times New Roman" pitchFamily="-104" charset="0"/>
                <a:ea typeface="ＭＳ Ｐゴシック" pitchFamily="-104" charset="-128"/>
                <a:cs typeface="ＭＳ Ｐゴシック" pitchFamily="-104" charset="-128"/>
              </a:rPr>
              <a:t>5 dimensions:</a:t>
            </a:r>
            <a:endParaRPr lang="fr-FR" smtClean="0">
              <a:latin typeface="Times New Roman" pitchFamily="-104" charset="0"/>
              <a:ea typeface="ＭＳ Ｐゴシック" pitchFamily="-104" charset="-128"/>
              <a:cs typeface="ＭＳ Ｐゴシック" pitchFamily="-104" charset="-128"/>
            </a:endParaRPr>
          </a:p>
          <a:p>
            <a:pPr>
              <a:lnSpc>
                <a:spcPct val="90000"/>
              </a:lnSpc>
              <a:buFont typeface="Calibri" pitchFamily="-104" charset="0"/>
              <a:buAutoNum type="arabicPeriod"/>
            </a:pPr>
            <a:r>
              <a:rPr lang="fr-FR" smtClean="0">
                <a:latin typeface="Times New Roman" pitchFamily="-104" charset="0"/>
                <a:ea typeface="ＭＳ Ｐゴシック" pitchFamily="-104" charset="-128"/>
                <a:cs typeface="ＭＳ Ｐゴシック" pitchFamily="-104" charset="-128"/>
              </a:rPr>
              <a:t>Competitivity</a:t>
            </a:r>
          </a:p>
          <a:p>
            <a:pPr>
              <a:lnSpc>
                <a:spcPct val="90000"/>
              </a:lnSpc>
              <a:buFont typeface="Calibri" pitchFamily="-104" charset="0"/>
              <a:buAutoNum type="arabicPeriod"/>
            </a:pPr>
            <a:r>
              <a:rPr lang="fr-FR" smtClean="0">
                <a:latin typeface="Times New Roman" pitchFamily="-104" charset="0"/>
                <a:ea typeface="ＭＳ Ｐゴシック" pitchFamily="-104" charset="-128"/>
                <a:cs typeface="ＭＳ Ｐゴシック" pitchFamily="-104" charset="-128"/>
              </a:rPr>
              <a:t>Governance</a:t>
            </a:r>
          </a:p>
          <a:p>
            <a:pPr>
              <a:lnSpc>
                <a:spcPct val="90000"/>
              </a:lnSpc>
              <a:buFont typeface="Calibri" pitchFamily="-104" charset="0"/>
              <a:buAutoNum type="arabicPeriod"/>
            </a:pPr>
            <a:r>
              <a:rPr lang="fr-FR" smtClean="0">
                <a:latin typeface="Times New Roman" pitchFamily="-104" charset="0"/>
                <a:ea typeface="ＭＳ Ｐゴシック" pitchFamily="-104" charset="-128"/>
                <a:cs typeface="ＭＳ Ｐゴシック" pitchFamily="-104" charset="-128"/>
              </a:rPr>
              <a:t>Environment</a:t>
            </a:r>
          </a:p>
          <a:p>
            <a:pPr>
              <a:lnSpc>
                <a:spcPct val="90000"/>
              </a:lnSpc>
              <a:buFont typeface="Calibri" pitchFamily="-104" charset="0"/>
              <a:buAutoNum type="arabicPeriod"/>
            </a:pPr>
            <a:r>
              <a:rPr lang="fr-FR" smtClean="0">
                <a:latin typeface="Times New Roman" pitchFamily="-104" charset="0"/>
                <a:ea typeface="ＭＳ Ｐゴシック" pitchFamily="-104" charset="-128"/>
                <a:cs typeface="ＭＳ Ｐゴシック" pitchFamily="-104" charset="-128"/>
              </a:rPr>
              <a:t>Human Development</a:t>
            </a:r>
          </a:p>
          <a:p>
            <a:pPr>
              <a:lnSpc>
                <a:spcPct val="90000"/>
              </a:lnSpc>
              <a:buFont typeface="Calibri" pitchFamily="-104" charset="0"/>
              <a:buAutoNum type="arabicPeriod"/>
            </a:pPr>
            <a:r>
              <a:rPr lang="fr-FR" smtClean="0">
                <a:latin typeface="Times New Roman" pitchFamily="-104" charset="0"/>
                <a:ea typeface="ＭＳ Ｐゴシック" pitchFamily="-104" charset="-128"/>
                <a:cs typeface="ＭＳ Ｐゴシック" pitchFamily="-104" charset="-128"/>
              </a:rPr>
              <a:t>Mobility</a:t>
            </a:r>
          </a:p>
          <a:p>
            <a:pPr>
              <a:lnSpc>
                <a:spcPct val="90000"/>
              </a:lnSpc>
              <a:buFont typeface="Calibri" pitchFamily="-104" charset="0"/>
              <a:buAutoNum type="arabicPeriod"/>
            </a:pPr>
            <a:endParaRPr lang="fr-FR" smtClean="0">
              <a:latin typeface="Times New Roman" pitchFamily="-104" charset="0"/>
              <a:ea typeface="ＭＳ Ｐゴシック" pitchFamily="-104" charset="-128"/>
              <a:cs typeface="ＭＳ Ｐゴシック" pitchFamily="-104" charset="-128"/>
            </a:endParaRPr>
          </a:p>
          <a:p>
            <a:pPr>
              <a:lnSpc>
                <a:spcPct val="90000"/>
              </a:lnSpc>
              <a:spcBef>
                <a:spcPct val="20000"/>
              </a:spcBef>
            </a:pPr>
            <a:r>
              <a:rPr kumimoji="0" lang="fr-FR" sz="1800" b="1" smtClean="0">
                <a:latin typeface="Times New Roman" pitchFamily="-104" charset="0"/>
                <a:ea typeface="ＭＳ Ｐゴシック" pitchFamily="-104" charset="-128"/>
                <a:cs typeface="ＭＳ Ｐゴシック" pitchFamily="-104" charset="-128"/>
              </a:rPr>
              <a:t>3 ou 4 axes for each dimension</a:t>
            </a:r>
            <a:endParaRPr kumimoji="0" lang="fr-FR" sz="1800" smtClean="0">
              <a:latin typeface="Times New Roman" pitchFamily="-104" charset="0"/>
              <a:ea typeface="ＭＳ Ｐゴシック" pitchFamily="-104" charset="-128"/>
              <a:cs typeface="ＭＳ Ｐゴシック" pitchFamily="-104" charset="-128"/>
            </a:endParaRPr>
          </a:p>
          <a:p>
            <a:pPr>
              <a:lnSpc>
                <a:spcPct val="90000"/>
              </a:lnSpc>
              <a:spcBef>
                <a:spcPct val="20000"/>
              </a:spcBef>
              <a:buFont typeface="Calibri" pitchFamily="-104" charset="0"/>
              <a:buAutoNum type="arabicPeriod"/>
            </a:pPr>
            <a:r>
              <a:rPr kumimoji="0" lang="fr-FR" smtClean="0">
                <a:latin typeface="Times New Roman" pitchFamily="-104" charset="0"/>
                <a:ea typeface="ＭＳ Ｐゴシック" pitchFamily="-104" charset="-128"/>
                <a:cs typeface="ＭＳ Ｐゴシック" pitchFamily="-104" charset="-128"/>
              </a:rPr>
              <a:t>Compétitivité </a:t>
            </a:r>
            <a:br>
              <a:rPr kumimoji="0" lang="fr-FR" smtClean="0">
                <a:latin typeface="Times New Roman" pitchFamily="-104" charset="0"/>
                <a:ea typeface="ＭＳ Ｐゴシック" pitchFamily="-104" charset="-128"/>
                <a:cs typeface="ＭＳ Ｐゴシック" pitchFamily="-104" charset="-128"/>
              </a:rPr>
            </a:br>
            <a:r>
              <a:rPr kumimoji="0" lang="fr-FR" smtClean="0">
                <a:latin typeface="Times New Roman" pitchFamily="-104" charset="0"/>
                <a:ea typeface="ＭＳ Ｐゴシック" pitchFamily="-104" charset="-128"/>
                <a:cs typeface="ＭＳ Ｐゴシック" pitchFamily="-104" charset="-128"/>
              </a:rPr>
              <a:t>Innovation / Connexion locale et globale / Productivité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Calibri" pitchFamily="-104" charset="0"/>
              <a:buAutoNum type="arabicPeriod"/>
            </a:pPr>
            <a:r>
              <a:rPr kumimoji="0" lang="fr-FR" smtClean="0">
                <a:latin typeface="Times New Roman" pitchFamily="-104" charset="0"/>
                <a:ea typeface="ＭＳ Ｐゴシック" pitchFamily="-104" charset="-128"/>
                <a:cs typeface="ＭＳ Ｐゴシック" pitchFamily="-104" charset="-128"/>
              </a:rPr>
              <a:t>Gouvernement</a:t>
            </a:r>
            <a:r>
              <a:rPr lang="fr-FR" smtClean="0">
                <a:latin typeface="Times New Roman" pitchFamily="-104" charset="0"/>
                <a:ea typeface="ＭＳ Ｐゴシック" pitchFamily="-104" charset="-128"/>
                <a:cs typeface="ＭＳ Ｐゴシック" pitchFamily="-104" charset="-128"/>
              </a:rPr>
              <a:t/>
            </a:r>
            <a:br>
              <a:rPr lang="fr-FR" smtClean="0">
                <a:latin typeface="Times New Roman" pitchFamily="-104" charset="0"/>
                <a:ea typeface="ＭＳ Ｐゴシック" pitchFamily="-104" charset="-128"/>
                <a:cs typeface="ＭＳ Ｐゴシック" pitchFamily="-104" charset="-128"/>
              </a:rPr>
            </a:br>
            <a:r>
              <a:rPr kumimoji="0" lang="fr-FR" smtClean="0">
                <a:latin typeface="Times New Roman" pitchFamily="-104" charset="0"/>
                <a:ea typeface="ＭＳ Ｐゴシック" pitchFamily="-104" charset="-128"/>
                <a:cs typeface="ＭＳ Ｐゴシック" pitchFamily="-104" charset="-128"/>
              </a:rPr>
              <a:t>Plateforme de services / Infrastructure et capacités / Ouverture du gouvernement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Calibri" pitchFamily="-104" charset="0"/>
              <a:buAutoNum type="arabicPeriod"/>
            </a:pPr>
            <a:r>
              <a:rPr kumimoji="0" lang="fr-FR" smtClean="0">
                <a:latin typeface="Times New Roman" pitchFamily="-104" charset="0"/>
                <a:ea typeface="ＭＳ Ｐゴシック" pitchFamily="-104" charset="-128"/>
                <a:cs typeface="ＭＳ Ｐゴシック" pitchFamily="-104" charset="-128"/>
              </a:rPr>
              <a:t>Environnement</a:t>
            </a:r>
            <a:br>
              <a:rPr kumimoji="0" lang="fr-FR" smtClean="0">
                <a:latin typeface="Times New Roman" pitchFamily="-104" charset="0"/>
                <a:ea typeface="ＭＳ Ｐゴシック" pitchFamily="-104" charset="-128"/>
                <a:cs typeface="ＭＳ Ｐゴシック" pitchFamily="-104" charset="-128"/>
              </a:rPr>
            </a:br>
            <a:r>
              <a:rPr kumimoji="0" lang="fr-FR" smtClean="0">
                <a:latin typeface="Times New Roman" pitchFamily="-104" charset="0"/>
                <a:ea typeface="ＭＳ Ｐゴシック" pitchFamily="-104" charset="-128"/>
                <a:cs typeface="ＭＳ Ｐゴシック" pitchFamily="-104" charset="-128"/>
              </a:rPr>
              <a:t>Planification urbaine / Gestion des ressources / Qualité de l’environnement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Calibri" pitchFamily="-104" charset="0"/>
              <a:buAutoNum type="arabicPeriod"/>
            </a:pPr>
            <a:r>
              <a:rPr kumimoji="0" lang="fr-FR" smtClean="0">
                <a:latin typeface="Times New Roman" pitchFamily="-104" charset="0"/>
                <a:ea typeface="ＭＳ Ｐゴシック" pitchFamily="-104" charset="-128"/>
                <a:cs typeface="ＭＳ Ｐゴシック" pitchFamily="-104" charset="-128"/>
              </a:rPr>
              <a:t>Développement humain</a:t>
            </a:r>
            <a:br>
              <a:rPr kumimoji="0" lang="fr-FR" smtClean="0">
                <a:latin typeface="Times New Roman" pitchFamily="-104" charset="0"/>
                <a:ea typeface="ＭＳ Ｐゴシック" pitchFamily="-104" charset="-128"/>
                <a:cs typeface="ＭＳ Ｐゴシック" pitchFamily="-104" charset="-128"/>
              </a:rPr>
            </a:br>
            <a:r>
              <a:rPr kumimoji="0" lang="fr-FR" smtClean="0">
                <a:latin typeface="Times New Roman" pitchFamily="-104" charset="0"/>
                <a:ea typeface="ＭＳ Ｐゴシック" pitchFamily="-104" charset="-128"/>
                <a:cs typeface="ＭＳ Ｐゴシック" pitchFamily="-104" charset="-128"/>
              </a:rPr>
              <a:t>Santé / Education / Société / Sécurité</a:t>
            </a:r>
          </a:p>
          <a:p>
            <a:pPr>
              <a:lnSpc>
                <a:spcPct val="90000"/>
              </a:lnSpc>
              <a:spcBef>
                <a:spcPct val="20000"/>
              </a:spcBef>
              <a:buFont typeface="Calibri" pitchFamily="-104" charset="0"/>
              <a:buAutoNum type="arabicPeriod"/>
            </a:pPr>
            <a:r>
              <a:rPr kumimoji="0" lang="fr-FR" smtClean="0">
                <a:latin typeface="Times New Roman" pitchFamily="-104" charset="0"/>
                <a:ea typeface="ＭＳ Ｐゴシック" pitchFamily="-104" charset="-128"/>
                <a:cs typeface="ＭＳ Ｐゴシック" pitchFamily="-104" charset="-128"/>
              </a:rPr>
              <a:t>Mobilité</a:t>
            </a:r>
            <a:br>
              <a:rPr kumimoji="0" lang="fr-FR" smtClean="0">
                <a:latin typeface="Times New Roman" pitchFamily="-104" charset="0"/>
                <a:ea typeface="ＭＳ Ｐゴシック" pitchFamily="-104" charset="-128"/>
                <a:cs typeface="ＭＳ Ｐゴシック" pitchFamily="-104" charset="-128"/>
              </a:rPr>
            </a:br>
            <a:r>
              <a:rPr kumimoji="0" lang="fr-FR" smtClean="0">
                <a:latin typeface="Times New Roman" pitchFamily="-104" charset="0"/>
                <a:ea typeface="ＭＳ Ｐゴシック" pitchFamily="-104" charset="-128"/>
                <a:cs typeface="ＭＳ Ｐゴシック" pitchFamily="-104" charset="-128"/>
              </a:rPr>
              <a:t>Accessibilité / Transport Durable / Multimodalité</a:t>
            </a:r>
          </a:p>
          <a:p>
            <a:pPr>
              <a:lnSpc>
                <a:spcPct val="90000"/>
              </a:lnSpc>
              <a:buFont typeface="Calibri" pitchFamily="-104" charset="0"/>
              <a:buAutoNum type="arabicPeriod"/>
            </a:pPr>
            <a:endParaRPr lang="fr-FR" smtClean="0">
              <a:latin typeface="Times New Roman" pitchFamily="-104" charset="0"/>
              <a:ea typeface="ＭＳ Ｐゴシック" pitchFamily="-104" charset="-128"/>
              <a:cs typeface="ＭＳ Ｐゴシック" pitchFamily="-104" charset="-128"/>
            </a:endParaRPr>
          </a:p>
          <a:p>
            <a:pPr>
              <a:lnSpc>
                <a:spcPct val="90000"/>
              </a:lnSpc>
            </a:pPr>
            <a:endParaRPr lang="en-GB">
              <a:latin typeface="Times New Roman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D7EAB0-C49B-7C4B-91D8-ABB38D53722A}" type="slidenum">
              <a:rPr lang="en-GB" smtClean="0">
                <a:latin typeface="Tahoma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24</a:t>
            </a:fld>
            <a:endParaRPr lang="en-GB" smtClean="0">
              <a:latin typeface="Tahoma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 </a:t>
            </a:r>
            <a:r>
              <a:rPr lang="en-US" b="1" dirty="0" err="1" smtClean="0"/>
              <a:t>médecine</a:t>
            </a:r>
            <a:r>
              <a:rPr lang="en-US" b="1" dirty="0" smtClean="0"/>
              <a:t> </a:t>
            </a:r>
            <a:r>
              <a:rPr lang="en-US" b="1" dirty="0" err="1" smtClean="0"/>
              <a:t>fondée</a:t>
            </a:r>
            <a:r>
              <a:rPr lang="en-US" b="1" dirty="0" smtClean="0"/>
              <a:t> </a:t>
            </a:r>
            <a:r>
              <a:rPr lang="en-US" b="1" dirty="0" err="1" smtClean="0"/>
              <a:t>sur</a:t>
            </a:r>
            <a:r>
              <a:rPr lang="en-US" b="1" dirty="0" smtClean="0"/>
              <a:t> les </a:t>
            </a:r>
            <a:r>
              <a:rPr lang="en-US" b="1" dirty="0" err="1" smtClean="0"/>
              <a:t>faits</a:t>
            </a:r>
            <a:r>
              <a:rPr lang="en-US" dirty="0" smtClean="0"/>
              <a:t> (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b="1" dirty="0" err="1" smtClean="0"/>
              <a:t>médecine</a:t>
            </a:r>
            <a:r>
              <a:rPr lang="en-US" b="1" dirty="0" smtClean="0"/>
              <a:t> </a:t>
            </a:r>
            <a:r>
              <a:rPr lang="en-US" b="1" dirty="0" err="1" smtClean="0"/>
              <a:t>fondée</a:t>
            </a:r>
            <a:r>
              <a:rPr lang="en-US" b="1" dirty="0" smtClean="0"/>
              <a:t> </a:t>
            </a:r>
            <a:r>
              <a:rPr lang="en-US" b="1" dirty="0" err="1" smtClean="0"/>
              <a:t>sur</a:t>
            </a:r>
            <a:r>
              <a:rPr lang="en-US" b="1" dirty="0" smtClean="0"/>
              <a:t> les </a:t>
            </a:r>
            <a:r>
              <a:rPr lang="en-US" b="1" dirty="0" err="1" smtClean="0"/>
              <a:t>données</a:t>
            </a:r>
            <a:r>
              <a:rPr lang="en-US" b="1" dirty="0" smtClean="0"/>
              <a:t> </a:t>
            </a:r>
            <a:r>
              <a:rPr lang="en-US" b="1" dirty="0" err="1" smtClean="0"/>
              <a:t>probantes</a:t>
            </a:r>
            <a:r>
              <a:rPr lang="en-US" dirty="0" smtClean="0"/>
              <a:t>; </a:t>
            </a:r>
            <a:r>
              <a:rPr lang="en-US" dirty="0" err="1" smtClean="0"/>
              <a:t>voir</a:t>
            </a:r>
            <a:r>
              <a:rPr lang="en-US" dirty="0" smtClean="0"/>
              <a:t> les </a:t>
            </a:r>
            <a:r>
              <a:rPr lang="en-US" dirty="0" smtClean="0">
                <a:hlinkClick r:id="rId3" tooltip="Médecine fondée sur les faits"/>
              </a:rPr>
              <a:t>autres synonymes</a:t>
            </a:r>
            <a:r>
              <a:rPr lang="en-US" dirty="0" smtClean="0"/>
              <a:t>) se </a:t>
            </a:r>
            <a:r>
              <a:rPr lang="en-US" dirty="0" err="1" smtClean="0"/>
              <a:t>définit</a:t>
            </a:r>
            <a:r>
              <a:rPr lang="en-US" dirty="0" smtClean="0"/>
              <a:t> </a:t>
            </a:r>
            <a:r>
              <a:rPr lang="en-US" dirty="0" err="1" smtClean="0"/>
              <a:t>comme</a:t>
            </a:r>
            <a:r>
              <a:rPr lang="en-US" dirty="0" smtClean="0"/>
              <a:t> « </a:t>
            </a:r>
            <a:r>
              <a:rPr lang="en-US" dirty="0" err="1" smtClean="0"/>
              <a:t>l'utilisation</a:t>
            </a:r>
            <a:r>
              <a:rPr lang="en-US" dirty="0" smtClean="0"/>
              <a:t> </a:t>
            </a:r>
            <a:r>
              <a:rPr lang="en-US" dirty="0" err="1" smtClean="0"/>
              <a:t>consciencieuse</a:t>
            </a:r>
            <a:r>
              <a:rPr lang="en-US" dirty="0" smtClean="0"/>
              <a:t>, </a:t>
            </a:r>
            <a:r>
              <a:rPr lang="en-US" dirty="0" err="1" smtClean="0"/>
              <a:t>explicite</a:t>
            </a:r>
            <a:r>
              <a:rPr lang="en-US" dirty="0" smtClean="0"/>
              <a:t> et </a:t>
            </a:r>
            <a:r>
              <a:rPr lang="en-US" dirty="0" err="1" smtClean="0"/>
              <a:t>judicieuse</a:t>
            </a:r>
            <a:r>
              <a:rPr lang="en-US" dirty="0" smtClean="0"/>
              <a:t> des </a:t>
            </a:r>
            <a:r>
              <a:rPr lang="en-US" dirty="0" err="1" smtClean="0"/>
              <a:t>meilleures</a:t>
            </a:r>
            <a:r>
              <a:rPr lang="en-US" dirty="0" smtClean="0"/>
              <a:t> </a:t>
            </a:r>
            <a:r>
              <a:rPr lang="en-US" dirty="0" err="1" smtClean="0"/>
              <a:t>données</a:t>
            </a:r>
            <a:r>
              <a:rPr lang="en-US" dirty="0" smtClean="0"/>
              <a:t> </a:t>
            </a:r>
            <a:r>
              <a:rPr lang="en-US" dirty="0" err="1" smtClean="0"/>
              <a:t>disponibles</a:t>
            </a:r>
            <a:r>
              <a:rPr lang="en-US" dirty="0" smtClean="0"/>
              <a:t> pour la </a:t>
            </a:r>
            <a:r>
              <a:rPr lang="en-US" dirty="0" err="1" smtClean="0"/>
              <a:t>prise</a:t>
            </a:r>
            <a:r>
              <a:rPr lang="en-US" dirty="0" smtClean="0"/>
              <a:t> de </a:t>
            </a:r>
            <a:r>
              <a:rPr lang="en-US" dirty="0" err="1" smtClean="0"/>
              <a:t>décisions</a:t>
            </a:r>
            <a:r>
              <a:rPr lang="en-US" dirty="0" smtClean="0"/>
              <a:t> </a:t>
            </a:r>
            <a:r>
              <a:rPr lang="en-US" dirty="0" err="1" smtClean="0"/>
              <a:t>concernant</a:t>
            </a:r>
            <a:r>
              <a:rPr lang="en-US" dirty="0" smtClean="0"/>
              <a:t> les </a:t>
            </a:r>
            <a:r>
              <a:rPr lang="en-US" dirty="0" err="1" smtClean="0"/>
              <a:t>soins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prodiguer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chaque</a:t>
            </a:r>
            <a:r>
              <a:rPr lang="en-US" dirty="0" smtClean="0"/>
              <a:t> patient, [...]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pratique</a:t>
            </a:r>
            <a:r>
              <a:rPr lang="en-US" dirty="0" smtClean="0"/>
              <a:t> </a:t>
            </a:r>
            <a:r>
              <a:rPr lang="en-US" dirty="0" err="1" smtClean="0"/>
              <a:t>d'intégration</a:t>
            </a:r>
            <a:r>
              <a:rPr lang="en-US" dirty="0" smtClean="0"/>
              <a:t> de </a:t>
            </a:r>
            <a:r>
              <a:rPr lang="en-US" dirty="0" err="1" smtClean="0"/>
              <a:t>chaque</a:t>
            </a:r>
            <a:r>
              <a:rPr lang="en-US" dirty="0" smtClean="0"/>
              <a:t> expertise </a:t>
            </a:r>
            <a:r>
              <a:rPr lang="en-US" dirty="0" err="1" smtClean="0"/>
              <a:t>clinique</a:t>
            </a:r>
            <a:r>
              <a:rPr lang="en-US" dirty="0" smtClean="0"/>
              <a:t> aux </a:t>
            </a:r>
            <a:r>
              <a:rPr lang="en-US" dirty="0" err="1" smtClean="0"/>
              <a:t>meilleures</a:t>
            </a:r>
            <a:r>
              <a:rPr lang="en-US" dirty="0" smtClean="0"/>
              <a:t> </a:t>
            </a:r>
            <a:r>
              <a:rPr lang="en-US" dirty="0" err="1" smtClean="0"/>
              <a:t>données</a:t>
            </a:r>
            <a:r>
              <a:rPr lang="en-US" dirty="0" smtClean="0"/>
              <a:t> </a:t>
            </a:r>
            <a:r>
              <a:rPr lang="en-US" dirty="0" err="1" smtClean="0"/>
              <a:t>cliniques</a:t>
            </a:r>
            <a:r>
              <a:rPr lang="en-US" dirty="0" smtClean="0"/>
              <a:t> </a:t>
            </a:r>
            <a:r>
              <a:rPr lang="en-US" dirty="0" err="1" smtClean="0"/>
              <a:t>externes</a:t>
            </a:r>
            <a:r>
              <a:rPr lang="en-US" dirty="0" smtClean="0"/>
              <a:t> issues de </a:t>
            </a:r>
            <a:r>
              <a:rPr lang="en-US" dirty="0" err="1" smtClean="0"/>
              <a:t>recherches</a:t>
            </a:r>
            <a:r>
              <a:rPr lang="en-US" dirty="0" smtClean="0"/>
              <a:t> </a:t>
            </a:r>
            <a:r>
              <a:rPr lang="en-US" dirty="0" err="1" smtClean="0"/>
              <a:t>systématiques</a:t>
            </a:r>
            <a:r>
              <a:rPr lang="en-US" dirty="0" smtClean="0"/>
              <a:t> »</a:t>
            </a:r>
            <a:r>
              <a:rPr lang="en-US" baseline="30000" dirty="0" smtClean="0">
                <a:hlinkClick r:id="rId4"/>
              </a:rPr>
              <a:t>1</a:t>
            </a:r>
            <a:r>
              <a:rPr lang="en-US" baseline="30000" dirty="0" smtClean="0"/>
              <a:t>,</a:t>
            </a:r>
            <a:r>
              <a:rPr lang="en-US" baseline="30000" dirty="0" smtClean="0">
                <a:hlinkClick r:id="rId5"/>
              </a:rPr>
              <a:t>2</a:t>
            </a:r>
            <a:r>
              <a:rPr lang="en-US" baseline="30000" dirty="0" smtClean="0"/>
              <a:t>,</a:t>
            </a:r>
            <a:r>
              <a:rPr lang="en-US" baseline="30000" dirty="0" smtClean="0">
                <a:hlinkClick r:id="rId6"/>
              </a:rPr>
              <a:t>3</a:t>
            </a:r>
            <a:r>
              <a:rPr lang="en-US" dirty="0" smtClean="0"/>
              <a:t>. On </a:t>
            </a:r>
            <a:r>
              <a:rPr lang="en-US" dirty="0" err="1" smtClean="0"/>
              <a:t>utilise</a:t>
            </a:r>
            <a:r>
              <a:rPr lang="en-US" dirty="0" smtClean="0"/>
              <a:t> plus </a:t>
            </a:r>
            <a:r>
              <a:rPr lang="en-US" dirty="0" err="1" smtClean="0"/>
              <a:t>couramment</a:t>
            </a:r>
            <a:r>
              <a:rPr lang="en-US" dirty="0" smtClean="0"/>
              <a:t> le </a:t>
            </a:r>
            <a:r>
              <a:rPr lang="en-US" dirty="0" err="1" smtClean="0"/>
              <a:t>terme</a:t>
            </a:r>
            <a:r>
              <a:rPr lang="en-US" dirty="0" smtClean="0"/>
              <a:t> </a:t>
            </a:r>
            <a:r>
              <a:rPr lang="en-US" dirty="0" err="1" smtClean="0"/>
              <a:t>anglais</a:t>
            </a:r>
            <a:r>
              <a:rPr lang="en-US" dirty="0" smtClean="0"/>
              <a:t> </a:t>
            </a:r>
            <a:r>
              <a:rPr lang="en-US" b="1" dirty="0" smtClean="0"/>
              <a:t>Evidence-Based Medicine (EBM)</a:t>
            </a:r>
            <a:r>
              <a:rPr lang="en-US" dirty="0" smtClean="0"/>
              <a:t>, et </a:t>
            </a:r>
            <a:r>
              <a:rPr lang="en-US" dirty="0" err="1" smtClean="0"/>
              <a:t>parfois</a:t>
            </a:r>
            <a:r>
              <a:rPr lang="en-US" dirty="0" smtClean="0"/>
              <a:t> les </a:t>
            </a:r>
            <a:r>
              <a:rPr lang="en-US" dirty="0" err="1" smtClean="0"/>
              <a:t>termes</a:t>
            </a:r>
            <a:r>
              <a:rPr lang="en-US" dirty="0" smtClean="0"/>
              <a:t> </a:t>
            </a:r>
            <a:r>
              <a:rPr lang="en-US" b="1" dirty="0" err="1" smtClean="0"/>
              <a:t>médecine</a:t>
            </a:r>
            <a:r>
              <a:rPr lang="en-US" b="1" dirty="0" smtClean="0"/>
              <a:t> </a:t>
            </a:r>
            <a:r>
              <a:rPr lang="en-US" b="1" dirty="0" err="1" smtClean="0"/>
              <a:t>fondée</a:t>
            </a:r>
            <a:r>
              <a:rPr lang="en-US" b="1" dirty="0" smtClean="0"/>
              <a:t> </a:t>
            </a:r>
            <a:r>
              <a:rPr lang="en-US" b="1" dirty="0" err="1" smtClean="0"/>
              <a:t>sur</a:t>
            </a:r>
            <a:r>
              <a:rPr lang="en-US" b="1" dirty="0" smtClean="0"/>
              <a:t> des </a:t>
            </a:r>
            <a:r>
              <a:rPr lang="en-US" b="1" dirty="0" err="1" smtClean="0"/>
              <a:t>preuves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</a:t>
            </a:r>
            <a:r>
              <a:rPr lang="en-US" b="1" dirty="0" err="1" smtClean="0"/>
              <a:t>médecine</a:t>
            </a:r>
            <a:r>
              <a:rPr lang="en-US" b="1" dirty="0" smtClean="0"/>
              <a:t> </a:t>
            </a:r>
            <a:r>
              <a:rPr lang="en-US" b="1" dirty="0" err="1" smtClean="0"/>
              <a:t>factuelle</a:t>
            </a:r>
            <a:r>
              <a:rPr lang="en-US" dirty="0" smtClean="0"/>
              <a:t>. </a:t>
            </a:r>
            <a:r>
              <a:rPr lang="en-US" dirty="0" err="1" smtClean="0"/>
              <a:t>Ces</a:t>
            </a:r>
            <a:r>
              <a:rPr lang="en-US" dirty="0" smtClean="0"/>
              <a:t> </a:t>
            </a:r>
            <a:r>
              <a:rPr lang="en-US" dirty="0" err="1" smtClean="0"/>
              <a:t>preuves</a:t>
            </a:r>
            <a:r>
              <a:rPr lang="en-US" dirty="0" smtClean="0"/>
              <a:t> </a:t>
            </a:r>
            <a:r>
              <a:rPr lang="en-US" dirty="0" err="1" smtClean="0"/>
              <a:t>proviennent</a:t>
            </a:r>
            <a:r>
              <a:rPr lang="en-US" dirty="0" smtClean="0"/>
              <a:t> </a:t>
            </a:r>
            <a:r>
              <a:rPr lang="en-US" dirty="0" err="1" smtClean="0"/>
              <a:t>d'</a:t>
            </a:r>
            <a:r>
              <a:rPr lang="en-US" dirty="0" err="1" smtClean="0">
                <a:hlinkClick r:id="rId7" tooltip="Essai clinique"/>
              </a:rPr>
              <a:t>études</a:t>
            </a:r>
            <a:r>
              <a:rPr lang="en-US" dirty="0" smtClean="0">
                <a:hlinkClick r:id="rId7" tooltip="Essai clinique"/>
              </a:rPr>
              <a:t> cliniques</a:t>
            </a:r>
            <a:r>
              <a:rPr lang="en-US" dirty="0" smtClean="0"/>
              <a:t> </a:t>
            </a:r>
            <a:r>
              <a:rPr lang="en-US" dirty="0" err="1" smtClean="0"/>
              <a:t>systématiques</a:t>
            </a:r>
            <a:r>
              <a:rPr lang="en-US" dirty="0" smtClean="0"/>
              <a:t>, </a:t>
            </a:r>
            <a:r>
              <a:rPr lang="en-US" dirty="0" err="1" smtClean="0"/>
              <a:t>telles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des </a:t>
            </a:r>
            <a:r>
              <a:rPr lang="en-US" dirty="0" smtClean="0">
                <a:hlinkClick r:id="rId8" tooltip="Étude randomisée en double aveugle"/>
              </a:rPr>
              <a:t>essais contrôlés randomisés en double aveugle</a:t>
            </a:r>
            <a:r>
              <a:rPr lang="en-US" dirty="0" smtClean="0"/>
              <a:t>, des </a:t>
            </a:r>
            <a:r>
              <a:rPr lang="en-US" dirty="0" err="1" smtClean="0"/>
              <a:t>méta</a:t>
            </a:r>
            <a:r>
              <a:rPr lang="en-US" dirty="0" smtClean="0"/>
              <a:t>-analyses, </a:t>
            </a:r>
            <a:r>
              <a:rPr lang="en-US" dirty="0" err="1" smtClean="0"/>
              <a:t>éventuellement</a:t>
            </a:r>
            <a:r>
              <a:rPr lang="en-US" dirty="0" smtClean="0"/>
              <a:t> des </a:t>
            </a:r>
            <a:r>
              <a:rPr lang="en-US" dirty="0" err="1" smtClean="0"/>
              <a:t>études</a:t>
            </a:r>
            <a:r>
              <a:rPr lang="en-US" dirty="0" smtClean="0"/>
              <a:t> </a:t>
            </a:r>
            <a:r>
              <a:rPr lang="en-US" dirty="0" err="1" smtClean="0"/>
              <a:t>transversales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de </a:t>
            </a:r>
            <a:r>
              <a:rPr lang="en-US" dirty="0" err="1" smtClean="0"/>
              <a:t>suivi</a:t>
            </a:r>
            <a:r>
              <a:rPr lang="en-US" dirty="0" smtClean="0"/>
              <a:t> </a:t>
            </a:r>
            <a:r>
              <a:rPr lang="en-US" dirty="0" err="1" smtClean="0"/>
              <a:t>bien</a:t>
            </a:r>
            <a:r>
              <a:rPr lang="en-US" dirty="0" smtClean="0"/>
              <a:t> </a:t>
            </a:r>
            <a:r>
              <a:rPr lang="en-US" dirty="0" err="1" smtClean="0"/>
              <a:t>construites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18F7C-83EA-DD40-83DE-6CE3C7FA5AA4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Ajouter</a:t>
            </a:r>
            <a:r>
              <a:rPr lang="en-GB" dirty="0" smtClean="0"/>
              <a:t> </a:t>
            </a:r>
            <a:r>
              <a:rPr lang="en-GB" dirty="0" err="1" smtClean="0"/>
              <a:t>Scénarios</a:t>
            </a:r>
            <a:r>
              <a:rPr lang="en-GB" dirty="0" smtClean="0"/>
              <a:t> 3D (impression 3D) </a:t>
            </a:r>
            <a:r>
              <a:rPr lang="en-GB" smtClean="0"/>
              <a:t>- communication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18F7C-83EA-DD40-83DE-6CE3C7FA5AA4}" type="slidenum">
              <a:rPr lang="en-GB" smtClean="0"/>
              <a:pPr/>
              <a:t>27</a:t>
            </a:fld>
            <a:endParaRPr lang="en-GB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 smtClean="0"/>
              <a:t>Modélisation</a:t>
            </a:r>
            <a:r>
              <a:rPr lang="en-US" dirty="0" smtClean="0"/>
              <a:t> et </a:t>
            </a:r>
            <a:r>
              <a:rPr lang="en-US" dirty="0" err="1" smtClean="0"/>
              <a:t>apprentissage</a:t>
            </a:r>
            <a:r>
              <a:rPr lang="en-US" dirty="0" smtClean="0"/>
              <a:t> de la </a:t>
            </a:r>
            <a:r>
              <a:rPr lang="en-US" dirty="0" err="1" smtClean="0"/>
              <a:t>prise</a:t>
            </a:r>
            <a:r>
              <a:rPr lang="en-US" dirty="0" smtClean="0"/>
              <a:t> de </a:t>
            </a:r>
            <a:r>
              <a:rPr lang="en-US" dirty="0" err="1" smtClean="0"/>
              <a:t>décision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les </a:t>
            </a:r>
            <a:r>
              <a:rPr lang="en-US" dirty="0" err="1" smtClean="0"/>
              <a:t>organisations</a:t>
            </a:r>
            <a:r>
              <a:rPr lang="en-US" dirty="0" smtClean="0"/>
              <a:t> </a:t>
            </a:r>
            <a:r>
              <a:rPr lang="en-US" dirty="0" err="1" smtClean="0"/>
              <a:t>productives</a:t>
            </a:r>
            <a:r>
              <a:rPr lang="en-US" dirty="0" smtClean="0"/>
              <a:t> : </a:t>
            </a:r>
            <a:r>
              <a:rPr lang="en-US" dirty="0" err="1" smtClean="0"/>
              <a:t>approche</a:t>
            </a:r>
            <a:r>
              <a:rPr lang="en-US" dirty="0" smtClean="0"/>
              <a:t> multi-</a:t>
            </a:r>
            <a:r>
              <a:rPr lang="en-US" dirty="0" err="1" smtClean="0"/>
              <a:t>agents</a:t>
            </a:r>
            <a:r>
              <a:rPr lang="en-US" dirty="0" err="1" smtClean="0">
                <a:hlinkClick r:id="rId3"/>
              </a:rPr>
              <a:t>Nadia</a:t>
            </a:r>
            <a:r>
              <a:rPr lang="en-US" dirty="0" smtClean="0">
                <a:hlinkClick r:id="rId3"/>
              </a:rPr>
              <a:t> Kabachi</a:t>
            </a:r>
            <a:r>
              <a:rPr lang="en-US" dirty="0" smtClean="0"/>
              <a:t> (1999)</a:t>
            </a:r>
          </a:p>
          <a:p>
            <a:r>
              <a:rPr lang="en-US" b="1" dirty="0" smtClean="0"/>
              <a:t>Source</a:t>
            </a:r>
            <a:r>
              <a:rPr lang="en-US" dirty="0" smtClean="0"/>
              <a:t>: </a:t>
            </a:r>
          </a:p>
          <a:p>
            <a:r>
              <a:rPr lang="en-US" b="1" dirty="0" smtClean="0"/>
              <a:t>Résumé</a:t>
            </a:r>
            <a:endParaRPr lang="en-US" dirty="0" smtClean="0"/>
          </a:p>
          <a:p>
            <a:r>
              <a:rPr lang="en-US" dirty="0" err="1" smtClean="0"/>
              <a:t>L'objectif</a:t>
            </a:r>
            <a:r>
              <a:rPr lang="en-US" dirty="0" smtClean="0"/>
              <a:t> de </a:t>
            </a:r>
            <a:r>
              <a:rPr lang="en-US" dirty="0" err="1" smtClean="0"/>
              <a:t>cette</a:t>
            </a:r>
            <a:r>
              <a:rPr lang="en-US" dirty="0" smtClean="0"/>
              <a:t> </a:t>
            </a:r>
            <a:r>
              <a:rPr lang="en-US" dirty="0" err="1" smtClean="0"/>
              <a:t>thèse</a:t>
            </a:r>
            <a:r>
              <a:rPr lang="en-US" dirty="0" smtClean="0"/>
              <a:t> </a:t>
            </a:r>
            <a:r>
              <a:rPr lang="en-US" dirty="0" err="1" smtClean="0"/>
              <a:t>est</a:t>
            </a:r>
            <a:r>
              <a:rPr lang="en-US" dirty="0" smtClean="0"/>
              <a:t> de </a:t>
            </a:r>
            <a:r>
              <a:rPr lang="en-US" dirty="0" err="1" smtClean="0"/>
              <a:t>modéliser</a:t>
            </a:r>
            <a:r>
              <a:rPr lang="en-US" dirty="0" smtClean="0"/>
              <a:t> les </a:t>
            </a:r>
            <a:r>
              <a:rPr lang="en-US" dirty="0" err="1" smtClean="0"/>
              <a:t>processus</a:t>
            </a:r>
            <a:r>
              <a:rPr lang="en-US" dirty="0" smtClean="0"/>
              <a:t> de </a:t>
            </a:r>
            <a:r>
              <a:rPr lang="en-US" dirty="0" err="1" smtClean="0"/>
              <a:t>prise</a:t>
            </a:r>
            <a:r>
              <a:rPr lang="en-US" dirty="0" smtClean="0"/>
              <a:t> de </a:t>
            </a:r>
            <a:r>
              <a:rPr lang="en-US" dirty="0" err="1" smtClean="0"/>
              <a:t>décisions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les </a:t>
            </a:r>
            <a:r>
              <a:rPr lang="en-US" dirty="0" err="1" smtClean="0"/>
              <a:t>organisations</a:t>
            </a:r>
            <a:r>
              <a:rPr lang="en-US" dirty="0" smtClean="0"/>
              <a:t> </a:t>
            </a:r>
            <a:r>
              <a:rPr lang="en-US" dirty="0" err="1" smtClean="0"/>
              <a:t>productives</a:t>
            </a:r>
            <a:r>
              <a:rPr lang="en-US" dirty="0" smtClean="0"/>
              <a:t> en </a:t>
            </a:r>
            <a:r>
              <a:rPr lang="en-US" dirty="0" err="1" smtClean="0"/>
              <a:t>mettant</a:t>
            </a:r>
            <a:r>
              <a:rPr lang="en-US" dirty="0" smtClean="0"/>
              <a:t> </a:t>
            </a:r>
            <a:r>
              <a:rPr lang="en-US" dirty="0" err="1" smtClean="0"/>
              <a:t>l'accent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la communication, la </a:t>
            </a:r>
            <a:r>
              <a:rPr lang="en-US" dirty="0" err="1" smtClean="0"/>
              <a:t>coopération</a:t>
            </a:r>
            <a:r>
              <a:rPr lang="en-US" dirty="0" smtClean="0"/>
              <a:t>, la </a:t>
            </a:r>
            <a:r>
              <a:rPr lang="en-US" dirty="0" err="1" smtClean="0"/>
              <a:t>négociation</a:t>
            </a:r>
            <a:r>
              <a:rPr lang="en-US" dirty="0" smtClean="0"/>
              <a:t> et </a:t>
            </a:r>
            <a:r>
              <a:rPr lang="en-US" dirty="0" err="1" smtClean="0"/>
              <a:t>surtout</a:t>
            </a:r>
            <a:r>
              <a:rPr lang="en-US" dirty="0" smtClean="0"/>
              <a:t> </a:t>
            </a:r>
            <a:r>
              <a:rPr lang="en-US" dirty="0" err="1" smtClean="0"/>
              <a:t>l'amélioration</a:t>
            </a:r>
            <a:r>
              <a:rPr lang="en-US" dirty="0" smtClean="0"/>
              <a:t> par </a:t>
            </a:r>
            <a:r>
              <a:rPr lang="en-US" dirty="0" err="1" smtClean="0"/>
              <a:t>l'apprentissage</a:t>
            </a:r>
            <a:r>
              <a:rPr lang="en-US" dirty="0" smtClean="0"/>
              <a:t> du </a:t>
            </a:r>
            <a:r>
              <a:rPr lang="en-US" dirty="0" err="1" smtClean="0"/>
              <a:t>comportement</a:t>
            </a:r>
            <a:r>
              <a:rPr lang="en-US" dirty="0" smtClean="0"/>
              <a:t> des </a:t>
            </a:r>
            <a:r>
              <a:rPr lang="en-US" dirty="0" err="1" smtClean="0"/>
              <a:t>acteurs</a:t>
            </a:r>
            <a:r>
              <a:rPr lang="en-US" dirty="0" smtClean="0"/>
              <a:t> </a:t>
            </a:r>
            <a:r>
              <a:rPr lang="en-US" dirty="0" err="1" smtClean="0"/>
              <a:t>décisionnels</a:t>
            </a:r>
            <a:r>
              <a:rPr lang="en-US" dirty="0" smtClean="0"/>
              <a:t>. Les </a:t>
            </a:r>
            <a:r>
              <a:rPr lang="en-US" dirty="0" err="1" smtClean="0"/>
              <a:t>entreprises</a:t>
            </a:r>
            <a:r>
              <a:rPr lang="en-US" dirty="0" smtClean="0"/>
              <a:t> font </a:t>
            </a:r>
            <a:r>
              <a:rPr lang="en-US" dirty="0" err="1" smtClean="0"/>
              <a:t>depuis</a:t>
            </a:r>
            <a:r>
              <a:rPr lang="en-US" dirty="0" smtClean="0"/>
              <a:t> </a:t>
            </a:r>
            <a:r>
              <a:rPr lang="en-US" dirty="0" err="1" smtClean="0"/>
              <a:t>plusieurs</a:t>
            </a:r>
            <a:r>
              <a:rPr lang="en-US" dirty="0" smtClean="0"/>
              <a:t> </a:t>
            </a:r>
            <a:r>
              <a:rPr lang="en-US" dirty="0" err="1" smtClean="0"/>
              <a:t>années</a:t>
            </a:r>
            <a:r>
              <a:rPr lang="en-US" dirty="0" smtClean="0"/>
              <a:t> des efforts </a:t>
            </a:r>
            <a:r>
              <a:rPr lang="en-US" dirty="0" err="1" smtClean="0"/>
              <a:t>importants</a:t>
            </a:r>
            <a:r>
              <a:rPr lang="en-US" dirty="0" smtClean="0"/>
              <a:t> pour </a:t>
            </a:r>
            <a:r>
              <a:rPr lang="en-US" dirty="0" err="1" smtClean="0"/>
              <a:t>étudier</a:t>
            </a:r>
            <a:r>
              <a:rPr lang="en-US" dirty="0" smtClean="0"/>
              <a:t> et </a:t>
            </a:r>
            <a:r>
              <a:rPr lang="en-US" dirty="0" err="1" smtClean="0"/>
              <a:t>développer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stratégie</a:t>
            </a:r>
            <a:r>
              <a:rPr lang="en-US" dirty="0" smtClean="0"/>
              <a:t> </a:t>
            </a:r>
            <a:r>
              <a:rPr lang="en-US" dirty="0" err="1" smtClean="0"/>
              <a:t>essentiellement</a:t>
            </a:r>
            <a:r>
              <a:rPr lang="en-US" dirty="0" smtClean="0"/>
              <a:t> </a:t>
            </a:r>
            <a:r>
              <a:rPr lang="en-US" dirty="0" err="1" smtClean="0"/>
              <a:t>orientée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la </a:t>
            </a:r>
            <a:r>
              <a:rPr lang="en-US" dirty="0" err="1" smtClean="0"/>
              <a:t>réactivité</a:t>
            </a:r>
            <a:r>
              <a:rPr lang="en-US" dirty="0" smtClean="0"/>
              <a:t>. </a:t>
            </a:r>
            <a:r>
              <a:rPr lang="en-US" dirty="0" err="1" smtClean="0"/>
              <a:t>Cette</a:t>
            </a:r>
            <a:r>
              <a:rPr lang="en-US" dirty="0" smtClean="0"/>
              <a:t> </a:t>
            </a:r>
            <a:r>
              <a:rPr lang="en-US" dirty="0" err="1" smtClean="0"/>
              <a:t>stratégie</a:t>
            </a:r>
            <a:r>
              <a:rPr lang="en-US" dirty="0" smtClean="0"/>
              <a:t> </a:t>
            </a:r>
            <a:r>
              <a:rPr lang="en-US" dirty="0" err="1" smtClean="0"/>
              <a:t>nécessite</a:t>
            </a:r>
            <a:r>
              <a:rPr lang="en-US" dirty="0" smtClean="0"/>
              <a:t> un rapprochement entre la structure physique et la structure </a:t>
            </a:r>
            <a:r>
              <a:rPr lang="en-US" dirty="0" err="1" smtClean="0"/>
              <a:t>décisionnelle</a:t>
            </a:r>
            <a:r>
              <a:rPr lang="en-US" dirty="0" smtClean="0"/>
              <a:t>, </a:t>
            </a:r>
            <a:r>
              <a:rPr lang="en-US" dirty="0" err="1" smtClean="0"/>
              <a:t>ce</a:t>
            </a:r>
            <a:r>
              <a:rPr lang="en-US" dirty="0" smtClean="0"/>
              <a:t> qui </a:t>
            </a:r>
            <a:r>
              <a:rPr lang="en-US" dirty="0" err="1" smtClean="0"/>
              <a:t>entraîne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redistribution de la </a:t>
            </a:r>
            <a:r>
              <a:rPr lang="en-US" dirty="0" err="1" smtClean="0"/>
              <a:t>décision</a:t>
            </a:r>
            <a:r>
              <a:rPr lang="en-US" dirty="0" smtClean="0"/>
              <a:t> aux </a:t>
            </a:r>
            <a:r>
              <a:rPr lang="en-US" dirty="0" err="1" smtClean="0"/>
              <a:t>différents</a:t>
            </a:r>
            <a:r>
              <a:rPr lang="en-US" dirty="0" smtClean="0"/>
              <a:t> </a:t>
            </a:r>
            <a:r>
              <a:rPr lang="en-US" dirty="0" err="1" smtClean="0"/>
              <a:t>niveaux</a:t>
            </a:r>
            <a:r>
              <a:rPr lang="en-US" dirty="0" smtClean="0"/>
              <a:t> </a:t>
            </a:r>
            <a:r>
              <a:rPr lang="en-US" dirty="0" err="1" smtClean="0"/>
              <a:t>d'une</a:t>
            </a:r>
            <a:r>
              <a:rPr lang="en-US" dirty="0" smtClean="0"/>
              <a:t> </a:t>
            </a:r>
            <a:r>
              <a:rPr lang="en-US" dirty="0" err="1" smtClean="0"/>
              <a:t>organisation</a:t>
            </a:r>
            <a:r>
              <a:rPr lang="en-US" dirty="0" smtClean="0"/>
              <a:t> et un </a:t>
            </a:r>
            <a:r>
              <a:rPr lang="en-US" dirty="0" err="1" smtClean="0"/>
              <a:t>accroissement</a:t>
            </a:r>
            <a:r>
              <a:rPr lang="en-US" dirty="0" smtClean="0"/>
              <a:t> </a:t>
            </a:r>
            <a:r>
              <a:rPr lang="en-US" dirty="0" err="1" smtClean="0"/>
              <a:t>d'autonomie</a:t>
            </a:r>
            <a:r>
              <a:rPr lang="en-US" dirty="0" smtClean="0"/>
              <a:t> de </a:t>
            </a:r>
            <a:r>
              <a:rPr lang="en-US" dirty="0" err="1" smtClean="0"/>
              <a:t>ses</a:t>
            </a:r>
            <a:r>
              <a:rPr lang="en-US" dirty="0" smtClean="0"/>
              <a:t> </a:t>
            </a:r>
            <a:r>
              <a:rPr lang="en-US" dirty="0" err="1" smtClean="0"/>
              <a:t>acteurs</a:t>
            </a:r>
            <a:r>
              <a:rPr lang="en-US" dirty="0" smtClean="0"/>
              <a:t> </a:t>
            </a:r>
            <a:r>
              <a:rPr lang="en-US" dirty="0" err="1" smtClean="0"/>
              <a:t>décisionnels</a:t>
            </a:r>
            <a:r>
              <a:rPr lang="en-US" dirty="0" smtClean="0"/>
              <a:t>. Pour </a:t>
            </a:r>
            <a:r>
              <a:rPr lang="en-US" dirty="0" err="1" smtClean="0"/>
              <a:t>mettre</a:t>
            </a:r>
            <a:r>
              <a:rPr lang="en-US" dirty="0" smtClean="0"/>
              <a:t> en </a:t>
            </a:r>
            <a:r>
              <a:rPr lang="en-US" dirty="0" err="1" smtClean="0"/>
              <a:t>évidence</a:t>
            </a:r>
            <a:r>
              <a:rPr lang="en-US" dirty="0" smtClean="0"/>
              <a:t> </a:t>
            </a:r>
            <a:r>
              <a:rPr lang="en-US" dirty="0" err="1" smtClean="0"/>
              <a:t>cette</a:t>
            </a:r>
            <a:r>
              <a:rPr lang="en-US" dirty="0" smtClean="0"/>
              <a:t> </a:t>
            </a:r>
            <a:r>
              <a:rPr lang="en-US" dirty="0" err="1" smtClean="0"/>
              <a:t>réalité</a:t>
            </a:r>
            <a:r>
              <a:rPr lang="en-US" dirty="0" smtClean="0"/>
              <a:t>, nous </a:t>
            </a:r>
            <a:r>
              <a:rPr lang="en-US" dirty="0" err="1" smtClean="0"/>
              <a:t>insistons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des </a:t>
            </a:r>
            <a:r>
              <a:rPr lang="en-US" dirty="0" err="1" smtClean="0"/>
              <a:t>facteurs</a:t>
            </a:r>
            <a:r>
              <a:rPr lang="en-US" dirty="0" smtClean="0"/>
              <a:t> clefs </a:t>
            </a:r>
            <a:r>
              <a:rPr lang="en-US" dirty="0" err="1" smtClean="0"/>
              <a:t>tels</a:t>
            </a:r>
            <a:r>
              <a:rPr lang="en-US" dirty="0" smtClean="0"/>
              <a:t> </a:t>
            </a:r>
            <a:r>
              <a:rPr lang="en-US" dirty="0" err="1" smtClean="0"/>
              <a:t>que</a:t>
            </a:r>
            <a:r>
              <a:rPr lang="en-US" dirty="0" smtClean="0"/>
              <a:t> la </a:t>
            </a:r>
            <a:r>
              <a:rPr lang="en-US" dirty="0" err="1" smtClean="0"/>
              <a:t>complexité</a:t>
            </a:r>
            <a:r>
              <a:rPr lang="en-US" dirty="0" smtClean="0"/>
              <a:t> des </a:t>
            </a:r>
            <a:r>
              <a:rPr lang="en-US" dirty="0" err="1" smtClean="0"/>
              <a:t>organisations</a:t>
            </a:r>
            <a:r>
              <a:rPr lang="en-US" dirty="0" smtClean="0"/>
              <a:t> </a:t>
            </a:r>
            <a:r>
              <a:rPr lang="en-US" dirty="0" err="1" smtClean="0"/>
              <a:t>productives</a:t>
            </a:r>
            <a:r>
              <a:rPr lang="en-US" dirty="0" smtClean="0"/>
              <a:t> qui </a:t>
            </a:r>
            <a:r>
              <a:rPr lang="en-US" dirty="0" err="1" smtClean="0"/>
              <a:t>sont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l'intersection</a:t>
            </a:r>
            <a:r>
              <a:rPr lang="en-US" dirty="0" smtClean="0"/>
              <a:t> de </a:t>
            </a:r>
            <a:r>
              <a:rPr lang="en-US" dirty="0" err="1" smtClean="0"/>
              <a:t>différents</a:t>
            </a:r>
            <a:r>
              <a:rPr lang="en-US" dirty="0" smtClean="0"/>
              <a:t> </a:t>
            </a:r>
            <a:r>
              <a:rPr lang="en-US" dirty="0" err="1" smtClean="0"/>
              <a:t>domaines</a:t>
            </a:r>
            <a:r>
              <a:rPr lang="en-US" dirty="0" smtClean="0"/>
              <a:t> (</a:t>
            </a:r>
            <a:r>
              <a:rPr lang="en-US" dirty="0" err="1" smtClean="0"/>
              <a:t>économique</a:t>
            </a:r>
            <a:r>
              <a:rPr lang="en-US" dirty="0" smtClean="0"/>
              <a:t>, </a:t>
            </a:r>
            <a:r>
              <a:rPr lang="en-US" dirty="0" err="1" smtClean="0"/>
              <a:t>sociologique</a:t>
            </a:r>
            <a:r>
              <a:rPr lang="en-US" dirty="0" smtClean="0"/>
              <a:t>, </a:t>
            </a:r>
            <a:r>
              <a:rPr lang="en-US" dirty="0" err="1" smtClean="0"/>
              <a:t>technologique</a:t>
            </a:r>
            <a:r>
              <a:rPr lang="en-US" dirty="0" smtClean="0"/>
              <a:t>, etc.), les </a:t>
            </a:r>
            <a:r>
              <a:rPr lang="en-US" dirty="0" err="1" smtClean="0"/>
              <a:t>mécanismes</a:t>
            </a:r>
            <a:r>
              <a:rPr lang="en-US" dirty="0" smtClean="0"/>
              <a:t> de </a:t>
            </a:r>
            <a:r>
              <a:rPr lang="en-US" dirty="0" err="1" smtClean="0"/>
              <a:t>prise</a:t>
            </a:r>
            <a:r>
              <a:rPr lang="en-US" dirty="0" smtClean="0"/>
              <a:t> de </a:t>
            </a:r>
            <a:r>
              <a:rPr lang="en-US" dirty="0" err="1" smtClean="0"/>
              <a:t>décisions</a:t>
            </a:r>
            <a:r>
              <a:rPr lang="en-US" dirty="0" smtClean="0"/>
              <a:t> </a:t>
            </a:r>
            <a:r>
              <a:rPr lang="en-US" dirty="0" err="1" smtClean="0"/>
              <a:t>distribuées</a:t>
            </a:r>
            <a:r>
              <a:rPr lang="en-US" dirty="0" smtClean="0"/>
              <a:t>, les </a:t>
            </a:r>
            <a:r>
              <a:rPr lang="en-US" dirty="0" err="1" smtClean="0"/>
              <a:t>phénomènes</a:t>
            </a:r>
            <a:r>
              <a:rPr lang="en-US" dirty="0" smtClean="0"/>
              <a:t> </a:t>
            </a:r>
            <a:r>
              <a:rPr lang="en-US" dirty="0" err="1" smtClean="0"/>
              <a:t>d'orientation</a:t>
            </a:r>
            <a:r>
              <a:rPr lang="en-US" dirty="0" smtClean="0"/>
              <a:t> de </a:t>
            </a:r>
            <a:r>
              <a:rPr lang="en-US" dirty="0" err="1" smtClean="0"/>
              <a:t>décisions</a:t>
            </a:r>
            <a:r>
              <a:rPr lang="en-US" dirty="0" smtClean="0"/>
              <a:t>, et 1' </a:t>
            </a:r>
            <a:r>
              <a:rPr lang="en-US" dirty="0" err="1" smtClean="0"/>
              <a:t>apprentissage</a:t>
            </a:r>
            <a:r>
              <a:rPr lang="en-US" dirty="0" smtClean="0"/>
              <a:t> qui </a:t>
            </a:r>
            <a:r>
              <a:rPr lang="en-US" dirty="0" err="1" smtClean="0"/>
              <a:t>est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aptitude et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faculté</a:t>
            </a:r>
            <a:r>
              <a:rPr lang="en-US" dirty="0" smtClean="0"/>
              <a:t> indispensable </a:t>
            </a:r>
            <a:r>
              <a:rPr lang="en-US" dirty="0" err="1" smtClean="0"/>
              <a:t>à</a:t>
            </a:r>
            <a:r>
              <a:rPr lang="en-US" dirty="0" smtClean="0"/>
              <a:t> tout </a:t>
            </a:r>
            <a:r>
              <a:rPr lang="en-US" dirty="0" err="1" smtClean="0"/>
              <a:t>système</a:t>
            </a:r>
            <a:r>
              <a:rPr lang="en-US" dirty="0" smtClean="0"/>
              <a:t> </a:t>
            </a:r>
            <a:r>
              <a:rPr lang="en-US" dirty="0" err="1" smtClean="0"/>
              <a:t>dynamique</a:t>
            </a:r>
            <a:r>
              <a:rPr lang="en-US" dirty="0" smtClean="0"/>
              <a:t> et </a:t>
            </a:r>
            <a:r>
              <a:rPr lang="en-US" dirty="0" err="1" smtClean="0"/>
              <a:t>évolutif</a:t>
            </a:r>
            <a:r>
              <a:rPr lang="en-US" dirty="0" smtClean="0"/>
              <a:t>. </a:t>
            </a:r>
            <a:r>
              <a:rPr lang="en-US" dirty="0" err="1" smtClean="0"/>
              <a:t>Ainsi</a:t>
            </a:r>
            <a:r>
              <a:rPr lang="en-US" dirty="0" smtClean="0"/>
              <a:t>, </a:t>
            </a:r>
            <a:r>
              <a:rPr lang="en-US" dirty="0" err="1" smtClean="0"/>
              <a:t>dans</a:t>
            </a:r>
            <a:r>
              <a:rPr lang="en-US" dirty="0" smtClean="0"/>
              <a:t> </a:t>
            </a:r>
            <a:r>
              <a:rPr lang="en-US" dirty="0" err="1" smtClean="0"/>
              <a:t>ces</a:t>
            </a:r>
            <a:r>
              <a:rPr lang="en-US" dirty="0" smtClean="0"/>
              <a:t> </a:t>
            </a:r>
            <a:r>
              <a:rPr lang="en-US" dirty="0" err="1" smtClean="0"/>
              <a:t>travaux</a:t>
            </a:r>
            <a:r>
              <a:rPr lang="en-US" dirty="0" smtClean="0"/>
              <a:t> nous </a:t>
            </a:r>
            <a:r>
              <a:rPr lang="en-US" dirty="0" err="1" smtClean="0"/>
              <a:t>proposons</a:t>
            </a:r>
            <a:r>
              <a:rPr lang="en-US" dirty="0" smtClean="0"/>
              <a:t> </a:t>
            </a:r>
            <a:r>
              <a:rPr lang="en-US" dirty="0" err="1" smtClean="0"/>
              <a:t>premièrement</a:t>
            </a:r>
            <a:r>
              <a:rPr lang="en-US" dirty="0" smtClean="0"/>
              <a:t> la </a:t>
            </a:r>
            <a:r>
              <a:rPr lang="en-US" dirty="0" err="1" smtClean="0"/>
              <a:t>modélisation</a:t>
            </a:r>
            <a:r>
              <a:rPr lang="en-US" dirty="0" smtClean="0"/>
              <a:t> des </a:t>
            </a:r>
            <a:r>
              <a:rPr lang="en-US" dirty="0" err="1" smtClean="0"/>
              <a:t>organisations</a:t>
            </a:r>
            <a:r>
              <a:rPr lang="en-US" dirty="0" smtClean="0"/>
              <a:t> </a:t>
            </a:r>
            <a:r>
              <a:rPr lang="en-US" dirty="0" err="1" smtClean="0"/>
              <a:t>productives</a:t>
            </a:r>
            <a:r>
              <a:rPr lang="en-US" dirty="0" smtClean="0"/>
              <a:t>, et en </a:t>
            </a:r>
            <a:r>
              <a:rPr lang="en-US" dirty="0" err="1" smtClean="0"/>
              <a:t>particulier</a:t>
            </a:r>
            <a:r>
              <a:rPr lang="en-US" dirty="0" smtClean="0"/>
              <a:t> de </a:t>
            </a:r>
            <a:r>
              <a:rPr lang="en-US" dirty="0" err="1" smtClean="0"/>
              <a:t>leurs</a:t>
            </a:r>
            <a:r>
              <a:rPr lang="en-US" dirty="0" smtClean="0"/>
              <a:t> </a:t>
            </a:r>
            <a:r>
              <a:rPr lang="en-US" dirty="0" err="1" smtClean="0"/>
              <a:t>processus</a:t>
            </a:r>
            <a:r>
              <a:rPr lang="en-US" dirty="0" smtClean="0"/>
              <a:t> </a:t>
            </a:r>
            <a:r>
              <a:rPr lang="en-US" dirty="0" err="1" smtClean="0"/>
              <a:t>décisionnels</a:t>
            </a:r>
            <a:r>
              <a:rPr lang="en-US" dirty="0" smtClean="0"/>
              <a:t> en se </a:t>
            </a:r>
            <a:r>
              <a:rPr lang="en-US" dirty="0" err="1" smtClean="0"/>
              <a:t>basant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les concepts des </a:t>
            </a:r>
            <a:r>
              <a:rPr lang="en-US" dirty="0" err="1" smtClean="0"/>
              <a:t>systèmes</a:t>
            </a:r>
            <a:r>
              <a:rPr lang="en-US" dirty="0" smtClean="0"/>
              <a:t> multi-agents, </a:t>
            </a:r>
            <a:r>
              <a:rPr lang="en-US" dirty="0" err="1" smtClean="0"/>
              <a:t>deuxièmement</a:t>
            </a:r>
            <a:r>
              <a:rPr lang="en-US" dirty="0" smtClean="0"/>
              <a:t> la </a:t>
            </a:r>
            <a:r>
              <a:rPr lang="en-US" dirty="0" err="1" smtClean="0"/>
              <a:t>modélisation</a:t>
            </a:r>
            <a:r>
              <a:rPr lang="en-US" dirty="0" smtClean="0"/>
              <a:t> et la </a:t>
            </a:r>
            <a:r>
              <a:rPr lang="en-US" dirty="0" err="1" smtClean="0"/>
              <a:t>formalisation</a:t>
            </a:r>
            <a:r>
              <a:rPr lang="en-US" dirty="0" smtClean="0"/>
              <a:t> des </a:t>
            </a:r>
            <a:r>
              <a:rPr lang="en-US" dirty="0" err="1" smtClean="0"/>
              <a:t>connaissances</a:t>
            </a:r>
            <a:r>
              <a:rPr lang="en-US" dirty="0" smtClean="0"/>
              <a:t> des </a:t>
            </a:r>
            <a:r>
              <a:rPr lang="en-US" dirty="0" err="1" smtClean="0"/>
              <a:t>acteurs</a:t>
            </a:r>
            <a:r>
              <a:rPr lang="en-US" dirty="0" smtClean="0"/>
              <a:t> </a:t>
            </a:r>
            <a:r>
              <a:rPr lang="en-US" dirty="0" err="1" smtClean="0"/>
              <a:t>décisionnels</a:t>
            </a:r>
            <a:r>
              <a:rPr lang="en-US" dirty="0" smtClean="0"/>
              <a:t>, et </a:t>
            </a:r>
            <a:r>
              <a:rPr lang="en-US" dirty="0" err="1" smtClean="0"/>
              <a:t>enfin</a:t>
            </a:r>
            <a:r>
              <a:rPr lang="en-US" dirty="0" smtClean="0"/>
              <a:t> 1' </a:t>
            </a:r>
            <a:r>
              <a:rPr lang="en-US" dirty="0" err="1" smtClean="0"/>
              <a:t>apprentissage</a:t>
            </a:r>
            <a:r>
              <a:rPr lang="en-US" dirty="0" smtClean="0"/>
              <a:t> de </a:t>
            </a:r>
            <a:r>
              <a:rPr lang="en-US" dirty="0" err="1" smtClean="0"/>
              <a:t>nouvelles</a:t>
            </a:r>
            <a:r>
              <a:rPr lang="en-US" dirty="0" smtClean="0"/>
              <a:t> </a:t>
            </a:r>
            <a:r>
              <a:rPr lang="en-US" dirty="0" err="1" smtClean="0"/>
              <a:t>connaissances</a:t>
            </a:r>
            <a:r>
              <a:rPr lang="en-US" dirty="0" smtClean="0"/>
              <a:t> en we de la </a:t>
            </a:r>
            <a:r>
              <a:rPr lang="en-US" dirty="0" err="1" smtClean="0"/>
              <a:t>prise</a:t>
            </a:r>
            <a:r>
              <a:rPr lang="en-US" dirty="0" smtClean="0"/>
              <a:t> de </a:t>
            </a:r>
            <a:r>
              <a:rPr lang="en-US" dirty="0" err="1" smtClean="0"/>
              <a:t>nouvelles</a:t>
            </a:r>
            <a:r>
              <a:rPr lang="en-US" dirty="0" smtClean="0"/>
              <a:t> </a:t>
            </a:r>
            <a:r>
              <a:rPr lang="en-US" dirty="0" err="1" smtClean="0"/>
              <a:t>décisions</a:t>
            </a:r>
            <a:r>
              <a:rPr lang="en-US" dirty="0" smtClean="0"/>
              <a:t> </a:t>
            </a:r>
            <a:r>
              <a:rPr lang="en-US" dirty="0" err="1" smtClean="0"/>
              <a:t>dans</a:t>
            </a:r>
            <a:r>
              <a:rPr lang="en-US" dirty="0" smtClean="0"/>
              <a:t> des </a:t>
            </a:r>
            <a:r>
              <a:rPr lang="en-US" dirty="0" err="1" smtClean="0"/>
              <a:t>contextes</a:t>
            </a:r>
            <a:r>
              <a:rPr lang="en-US" dirty="0" smtClean="0"/>
              <a:t> </a:t>
            </a:r>
            <a:r>
              <a:rPr lang="en-US" dirty="0" err="1" smtClean="0"/>
              <a:t>ou</a:t>
            </a:r>
            <a:r>
              <a:rPr lang="en-US" dirty="0" smtClean="0"/>
              <a:t> des situations analogues en </a:t>
            </a:r>
            <a:r>
              <a:rPr lang="en-US" dirty="0" err="1" smtClean="0"/>
              <a:t>adoptant</a:t>
            </a:r>
            <a:r>
              <a:rPr lang="en-US" dirty="0" smtClean="0"/>
              <a:t> la </a:t>
            </a:r>
            <a:r>
              <a:rPr lang="en-US" dirty="0" err="1" smtClean="0"/>
              <a:t>méthode</a:t>
            </a:r>
            <a:r>
              <a:rPr lang="en-US" dirty="0" smtClean="0"/>
              <a:t> de </a:t>
            </a:r>
            <a:r>
              <a:rPr lang="en-US" dirty="0" err="1" smtClean="0"/>
              <a:t>raisonnement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partir</a:t>
            </a:r>
            <a:r>
              <a:rPr lang="en-US" dirty="0" smtClean="0"/>
              <a:t> de </a:t>
            </a:r>
            <a:r>
              <a:rPr lang="en-US" dirty="0" err="1" smtClean="0"/>
              <a:t>cas</a:t>
            </a:r>
            <a:r>
              <a:rPr lang="en-US" dirty="0" smtClean="0"/>
              <a:t>. </a:t>
            </a:r>
            <a:r>
              <a:rPr lang="en-US" dirty="0" err="1" smtClean="0"/>
              <a:t>Ces</a:t>
            </a:r>
            <a:r>
              <a:rPr lang="en-US" dirty="0" smtClean="0"/>
              <a:t> </a:t>
            </a:r>
            <a:r>
              <a:rPr lang="en-US" dirty="0" err="1" smtClean="0"/>
              <a:t>hypothèses</a:t>
            </a:r>
            <a:r>
              <a:rPr lang="en-US" dirty="0" smtClean="0"/>
              <a:t> </a:t>
            </a:r>
            <a:r>
              <a:rPr lang="en-US" dirty="0" err="1" smtClean="0"/>
              <a:t>sont</a:t>
            </a:r>
            <a:r>
              <a:rPr lang="en-US" dirty="0" smtClean="0"/>
              <a:t> </a:t>
            </a:r>
            <a:r>
              <a:rPr lang="en-US" dirty="0" err="1" smtClean="0"/>
              <a:t>validées</a:t>
            </a:r>
            <a:r>
              <a:rPr lang="en-US" dirty="0" smtClean="0"/>
              <a:t> par la construction </a:t>
            </a:r>
            <a:r>
              <a:rPr lang="en-US" dirty="0" err="1" smtClean="0"/>
              <a:t>d'une</a:t>
            </a:r>
            <a:r>
              <a:rPr lang="en-US" dirty="0" smtClean="0"/>
              <a:t> </a:t>
            </a:r>
            <a:r>
              <a:rPr lang="en-US" dirty="0" err="1" smtClean="0"/>
              <a:t>maquette</a:t>
            </a:r>
            <a:r>
              <a:rPr lang="en-US" dirty="0" smtClean="0"/>
              <a:t> de simulation qui repose </a:t>
            </a:r>
            <a:r>
              <a:rPr lang="en-US" dirty="0" err="1" smtClean="0"/>
              <a:t>sur</a:t>
            </a:r>
            <a:r>
              <a:rPr lang="en-US" dirty="0" smtClean="0"/>
              <a:t> </a:t>
            </a:r>
            <a:r>
              <a:rPr lang="en-US" dirty="0" err="1" smtClean="0"/>
              <a:t>L'iniplémentation</a:t>
            </a:r>
            <a:r>
              <a:rPr lang="en-US" dirty="0" smtClean="0"/>
              <a:t> du flux </a:t>
            </a:r>
            <a:r>
              <a:rPr lang="en-US" dirty="0" err="1" smtClean="0"/>
              <a:t>décisionnel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travers</a:t>
            </a:r>
            <a:r>
              <a:rPr lang="en-US" dirty="0" smtClean="0"/>
              <a:t> des </a:t>
            </a:r>
            <a:r>
              <a:rPr lang="en-US" dirty="0" err="1" smtClean="0"/>
              <a:t>règles</a:t>
            </a:r>
            <a:r>
              <a:rPr lang="en-US" dirty="0" smtClean="0"/>
              <a:t> de </a:t>
            </a:r>
            <a:r>
              <a:rPr lang="en-US" dirty="0" err="1" smtClean="0"/>
              <a:t>décisions</a:t>
            </a:r>
            <a:r>
              <a:rPr lang="en-US" dirty="0" smtClean="0"/>
              <a:t> et </a:t>
            </a:r>
            <a:r>
              <a:rPr lang="en-US" dirty="0" err="1" smtClean="0"/>
              <a:t>une</a:t>
            </a:r>
            <a:r>
              <a:rPr lang="en-US" dirty="0" smtClean="0"/>
              <a:t> architecture de </a:t>
            </a:r>
            <a:r>
              <a:rPr lang="en-US" dirty="0" err="1" smtClean="0"/>
              <a:t>représentation</a:t>
            </a:r>
            <a:r>
              <a:rPr lang="en-US" dirty="0" smtClean="0"/>
              <a:t> de </a:t>
            </a:r>
            <a:r>
              <a:rPr lang="en-US" dirty="0" err="1" smtClean="0"/>
              <a:t>connaissances</a:t>
            </a:r>
            <a:r>
              <a:rPr lang="en-US" dirty="0" smtClean="0"/>
              <a:t> (base de </a:t>
            </a:r>
            <a:r>
              <a:rPr lang="en-US" dirty="0" err="1" smtClean="0"/>
              <a:t>cas</a:t>
            </a:r>
            <a:r>
              <a:rPr lang="en-US" dirty="0" smtClean="0"/>
              <a:t>), et du flux physique par 1 '</a:t>
            </a:r>
            <a:r>
              <a:rPr lang="en-US" dirty="0" err="1" smtClean="0"/>
              <a:t>utilisation</a:t>
            </a:r>
            <a:r>
              <a:rPr lang="en-US" dirty="0" smtClean="0"/>
              <a:t> des techniques de simulation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événements</a:t>
            </a:r>
            <a:r>
              <a:rPr lang="en-US" dirty="0" smtClean="0"/>
              <a:t> </a:t>
            </a:r>
            <a:r>
              <a:rPr lang="en-US" dirty="0" err="1" smtClean="0"/>
              <a:t>discrets</a:t>
            </a:r>
            <a:r>
              <a:rPr lang="en-US" dirty="0" smtClean="0"/>
              <a:t>. </a:t>
            </a:r>
            <a:r>
              <a:rPr lang="en-US" dirty="0" err="1" smtClean="0"/>
              <a:t>Enfin</a:t>
            </a:r>
            <a:r>
              <a:rPr lang="en-US" dirty="0" smtClean="0"/>
              <a:t> </a:t>
            </a:r>
            <a:r>
              <a:rPr lang="en-US" dirty="0" err="1" smtClean="0"/>
              <a:t>cette</a:t>
            </a:r>
            <a:r>
              <a:rPr lang="en-US" dirty="0" smtClean="0"/>
              <a:t> </a:t>
            </a:r>
            <a:r>
              <a:rPr lang="en-US" dirty="0" err="1" smtClean="0"/>
              <a:t>maquette</a:t>
            </a:r>
            <a:r>
              <a:rPr lang="en-US" dirty="0" smtClean="0"/>
              <a:t> a </a:t>
            </a:r>
            <a:r>
              <a:rPr lang="en-US" dirty="0" err="1" smtClean="0"/>
              <a:t>été</a:t>
            </a:r>
            <a:r>
              <a:rPr lang="en-US" dirty="0" smtClean="0"/>
              <a:t> </a:t>
            </a:r>
            <a:r>
              <a:rPr lang="en-US" dirty="0" err="1" smtClean="0"/>
              <a:t>appliquée</a:t>
            </a:r>
            <a:r>
              <a:rPr lang="en-US" dirty="0" smtClean="0"/>
              <a:t> au </a:t>
            </a:r>
            <a:r>
              <a:rPr lang="en-US" dirty="0" err="1" smtClean="0"/>
              <a:t>cas</a:t>
            </a:r>
            <a:r>
              <a:rPr lang="en-US" dirty="0" smtClean="0"/>
              <a:t> </a:t>
            </a:r>
            <a:r>
              <a:rPr lang="en-US" dirty="0" err="1" smtClean="0"/>
              <a:t>d'une</a:t>
            </a:r>
            <a:r>
              <a:rPr lang="en-US" dirty="0" smtClean="0"/>
              <a:t> </a:t>
            </a:r>
            <a:r>
              <a:rPr lang="en-US" dirty="0" err="1" smtClean="0"/>
              <a:t>entreprise</a:t>
            </a:r>
            <a:r>
              <a:rPr lang="en-US" dirty="0" smtClean="0"/>
              <a:t> </a:t>
            </a:r>
            <a:r>
              <a:rPr lang="en-US" dirty="0" err="1" smtClean="0"/>
              <a:t>industrielle</a:t>
            </a:r>
            <a:r>
              <a:rPr lang="en-US" dirty="0" smtClean="0"/>
              <a:t>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18F7C-83EA-DD40-83DE-6CE3C7FA5AA4}" type="slidenum">
              <a:rPr lang="en-GB" smtClean="0"/>
              <a:pPr/>
              <a:t>28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Enseignement</a:t>
            </a:r>
            <a:endParaRPr lang="en-GB" dirty="0" smtClean="0"/>
          </a:p>
          <a:p>
            <a:endParaRPr lang="en-GB" dirty="0" smtClean="0"/>
          </a:p>
          <a:p>
            <a:r>
              <a:rPr lang="en-US" dirty="0" smtClean="0"/>
              <a:t>The term "evidence-based" was first used by David M. Eddy in the course of his work on population-level policies such as clinical practice guidelines and insurance coverage of new technologies. He first began to use the term "evidence-based" in 1987 </a:t>
            </a:r>
            <a:r>
              <a:rPr lang="en-US" dirty="0" err="1" smtClean="0"/>
              <a:t>i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18F7C-83EA-DD40-83DE-6CE3C7FA5AA4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The term was originally used to describe an approach to teaching the practice of medicine and improving decisions by individual physicians about individual patients.</a:t>
            </a:r>
            <a:r>
              <a:rPr lang="en-US" baseline="30000" dirty="0" smtClean="0">
                <a:hlinkClick r:id="rId3"/>
              </a:rPr>
              <a:t>[1]</a:t>
            </a:r>
            <a:r>
              <a:rPr lang="en-US" dirty="0" smtClean="0"/>
              <a:t> Use of the term rapidly expanded to include a previously described approach that emphasized the use of evidence in the design of guidelines and policies that apply to groups of patients and populations ("evidence-based practice policies").</a:t>
            </a:r>
            <a:r>
              <a:rPr lang="en-US" baseline="30000" dirty="0" smtClean="0">
                <a:hlinkClick r:id="rId4"/>
              </a:rPr>
              <a:t>[2]</a:t>
            </a:r>
            <a:r>
              <a:rPr lang="en-US" dirty="0" smtClean="0"/>
              <a:t> It has subsequently spread to describe an approach to decision-making that is used at virtually every level of </a:t>
            </a:r>
            <a:r>
              <a:rPr lang="en-US" dirty="0" smtClean="0">
                <a:hlinkClick r:id="rId5" tooltip="Health care"/>
              </a:rPr>
              <a:t>health care</a:t>
            </a:r>
            <a:r>
              <a:rPr lang="en-US" dirty="0" smtClean="0"/>
              <a:t> as well as other fields (</a:t>
            </a:r>
            <a:r>
              <a:rPr lang="en-US" dirty="0" smtClean="0">
                <a:hlinkClick r:id="rId6" tooltip="Evidence-based practice"/>
              </a:rPr>
              <a:t>evidence-based practice</a:t>
            </a:r>
            <a:r>
              <a:rPr lang="en-US" dirty="0" smtClean="0"/>
              <a:t>).</a:t>
            </a:r>
          </a:p>
          <a:p>
            <a:endParaRPr lang="en-US" dirty="0" smtClean="0"/>
          </a:p>
          <a:p>
            <a:r>
              <a:rPr lang="en-US" dirty="0" err="1" smtClean="0"/>
              <a:t>t</a:t>
            </a:r>
            <a:r>
              <a:rPr lang="en-US" dirty="0" smtClean="0"/>
              <a:t> thus tries to assure that a </a:t>
            </a:r>
            <a:r>
              <a:rPr lang="en-US" dirty="0" smtClean="0">
                <a:hlinkClick r:id="rId7" tooltip="Clinician"/>
              </a:rPr>
              <a:t>clinician</a:t>
            </a:r>
            <a:r>
              <a:rPr lang="en-US" dirty="0" smtClean="0"/>
              <a:t>'s opinion, which may be limited by knowledge gaps or biases, is supplemented with all available knowledge from the </a:t>
            </a:r>
            <a:r>
              <a:rPr lang="en-US" dirty="0" smtClean="0">
                <a:hlinkClick r:id="rId8" tooltip="Scientific literature"/>
              </a:rPr>
              <a:t>scientific literature</a:t>
            </a:r>
            <a:r>
              <a:rPr lang="en-US" dirty="0" smtClean="0"/>
              <a:t> so that </a:t>
            </a:r>
            <a:r>
              <a:rPr lang="en-US" dirty="0" smtClean="0">
                <a:hlinkClick r:id="rId9" tooltip="Best practice"/>
              </a:rPr>
              <a:t>best practice</a:t>
            </a:r>
            <a:r>
              <a:rPr lang="en-US" dirty="0" smtClean="0"/>
              <a:t> can be determined and applied.</a:t>
            </a:r>
          </a:p>
          <a:p>
            <a:r>
              <a:rPr lang="en-US" dirty="0" smtClean="0"/>
              <a:t>It promotes the use of formal, explicit methods to analyze evidence and makes it available to decision makers.</a:t>
            </a:r>
          </a:p>
          <a:p>
            <a:endParaRPr lang="en-US" dirty="0" smtClean="0"/>
          </a:p>
          <a:p>
            <a:r>
              <a:rPr lang="en-US" b="1" dirty="0" smtClean="0"/>
              <a:t>Les </a:t>
            </a:r>
            <a:r>
              <a:rPr lang="en-US" b="1" dirty="0" err="1" smtClean="0"/>
              <a:t>meilleures</a:t>
            </a:r>
            <a:r>
              <a:rPr lang="en-US" b="1" dirty="0" smtClean="0"/>
              <a:t> </a:t>
            </a:r>
            <a:r>
              <a:rPr lang="en-US" b="1" dirty="0" err="1" smtClean="0"/>
              <a:t>données</a:t>
            </a:r>
            <a:r>
              <a:rPr lang="en-US" b="1" dirty="0" smtClean="0"/>
              <a:t> </a:t>
            </a:r>
            <a:r>
              <a:rPr lang="en-US" b="1" dirty="0" err="1" smtClean="0"/>
              <a:t>cliniques</a:t>
            </a:r>
            <a:r>
              <a:rPr lang="en-US" b="1" dirty="0" smtClean="0"/>
              <a:t> </a:t>
            </a:r>
            <a:r>
              <a:rPr lang="en-US" b="1" dirty="0" err="1" smtClean="0"/>
              <a:t>externes</a:t>
            </a:r>
            <a:r>
              <a:rPr lang="en-US" b="1" dirty="0" smtClean="0"/>
              <a:t>.</a:t>
            </a:r>
            <a:r>
              <a:rPr lang="en-US" dirty="0" smtClean="0"/>
              <a:t> « Par </a:t>
            </a:r>
            <a:r>
              <a:rPr lang="en-US" dirty="0" err="1" smtClean="0"/>
              <a:t>meilleures</a:t>
            </a:r>
            <a:r>
              <a:rPr lang="en-US" dirty="0" smtClean="0"/>
              <a:t> </a:t>
            </a:r>
            <a:r>
              <a:rPr lang="en-US" dirty="0" err="1" smtClean="0"/>
              <a:t>données</a:t>
            </a:r>
            <a:r>
              <a:rPr lang="en-US" dirty="0" smtClean="0"/>
              <a:t> </a:t>
            </a:r>
            <a:r>
              <a:rPr lang="en-US" dirty="0" err="1" smtClean="0"/>
              <a:t>cliniques</a:t>
            </a:r>
            <a:r>
              <a:rPr lang="en-US" dirty="0" smtClean="0"/>
              <a:t> </a:t>
            </a:r>
            <a:r>
              <a:rPr lang="en-US" dirty="0" err="1" smtClean="0"/>
              <a:t>externes</a:t>
            </a:r>
            <a:r>
              <a:rPr lang="en-US" dirty="0" smtClean="0"/>
              <a:t>, nous </a:t>
            </a:r>
            <a:r>
              <a:rPr lang="en-US" dirty="0" err="1" smtClean="0"/>
              <a:t>entendons</a:t>
            </a:r>
            <a:r>
              <a:rPr lang="en-US" dirty="0" smtClean="0"/>
              <a:t> les </a:t>
            </a:r>
            <a:r>
              <a:rPr lang="en-US" dirty="0" err="1" smtClean="0"/>
              <a:t>recherches</a:t>
            </a:r>
            <a:r>
              <a:rPr lang="en-US" dirty="0" smtClean="0"/>
              <a:t> </a:t>
            </a:r>
            <a:r>
              <a:rPr lang="en-US" dirty="0" err="1" smtClean="0"/>
              <a:t>pertinentes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un plan </a:t>
            </a:r>
            <a:r>
              <a:rPr lang="en-US" dirty="0" err="1" smtClean="0"/>
              <a:t>clinique</a:t>
            </a:r>
            <a:r>
              <a:rPr lang="en-US" dirty="0" smtClean="0"/>
              <a:t>, </a:t>
            </a:r>
            <a:r>
              <a:rPr lang="en-US" dirty="0" err="1" smtClean="0"/>
              <a:t>souvent</a:t>
            </a:r>
            <a:r>
              <a:rPr lang="en-US" dirty="0" smtClean="0"/>
              <a:t> issues de la </a:t>
            </a:r>
            <a:r>
              <a:rPr lang="en-US" dirty="0" smtClean="0">
                <a:hlinkClick r:id="rId10" tooltip="Recherche médicale"/>
              </a:rPr>
              <a:t>recherche médicale fondamentale</a:t>
            </a:r>
            <a:r>
              <a:rPr lang="en-US" dirty="0" smtClean="0"/>
              <a:t>, </a:t>
            </a:r>
            <a:r>
              <a:rPr lang="en-US" dirty="0" err="1" smtClean="0"/>
              <a:t>mais</a:t>
            </a:r>
            <a:r>
              <a:rPr lang="en-US" dirty="0" smtClean="0"/>
              <a:t> </a:t>
            </a:r>
            <a:r>
              <a:rPr lang="en-US" dirty="0" err="1" smtClean="0"/>
              <a:t>surtout</a:t>
            </a:r>
            <a:r>
              <a:rPr lang="en-US" dirty="0" smtClean="0"/>
              <a:t> des </a:t>
            </a:r>
            <a:r>
              <a:rPr lang="en-US" dirty="0" smtClean="0">
                <a:hlinkClick r:id="rId11" tooltip="Recherche médicale"/>
              </a:rPr>
              <a:t>recherches cliniques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les </a:t>
            </a:r>
            <a:r>
              <a:rPr lang="en-US" dirty="0" smtClean="0">
                <a:hlinkClick r:id="rId12" tooltip="Diagnostic (médecine)"/>
              </a:rPr>
              <a:t>tests diagnostiques</a:t>
            </a:r>
            <a:r>
              <a:rPr lang="en-US" dirty="0" smtClean="0"/>
              <a:t> </a:t>
            </a:r>
            <a:r>
              <a:rPr lang="en-US" dirty="0" err="1" smtClean="0"/>
              <a:t>centrés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le patient (</a:t>
            </a:r>
            <a:r>
              <a:rPr lang="en-US" dirty="0" err="1" smtClean="0"/>
              <a:t>y</a:t>
            </a:r>
            <a:r>
              <a:rPr lang="en-US" dirty="0" smtClean="0"/>
              <a:t> </a:t>
            </a:r>
            <a:r>
              <a:rPr lang="en-US" dirty="0" err="1" smtClean="0"/>
              <a:t>compris</a:t>
            </a:r>
            <a:r>
              <a:rPr lang="en-US" dirty="0" smtClean="0"/>
              <a:t> les </a:t>
            </a:r>
            <a:r>
              <a:rPr lang="en-US" dirty="0" smtClean="0">
                <a:hlinkClick r:id="rId13" tooltip="Examen clinique"/>
              </a:rPr>
              <a:t>examens cliniques</a:t>
            </a:r>
            <a:r>
              <a:rPr lang="en-US" dirty="0" smtClean="0"/>
              <a:t>) les plus exacts et précis, </a:t>
            </a:r>
            <a:r>
              <a:rPr lang="en-US" dirty="0" err="1" smtClean="0"/>
              <a:t>sur</a:t>
            </a:r>
            <a:r>
              <a:rPr lang="en-US" dirty="0" smtClean="0"/>
              <a:t> la puissance des </a:t>
            </a:r>
            <a:r>
              <a:rPr lang="en-US" dirty="0" smtClean="0">
                <a:hlinkClick r:id="rId14" tooltip="Biomarqueur"/>
              </a:rPr>
              <a:t>marqueurs</a:t>
            </a:r>
            <a:r>
              <a:rPr lang="en-US" dirty="0" smtClean="0"/>
              <a:t> </a:t>
            </a:r>
            <a:r>
              <a:rPr lang="en-US" dirty="0" smtClean="0">
                <a:hlinkClick r:id="rId15" tooltip="Pronostic (médecine)"/>
              </a:rPr>
              <a:t>pronostiques</a:t>
            </a:r>
            <a:r>
              <a:rPr lang="en-US" dirty="0" smtClean="0"/>
              <a:t>, et </a:t>
            </a:r>
            <a:r>
              <a:rPr lang="en-US" dirty="0" err="1" smtClean="0"/>
              <a:t>enfin</a:t>
            </a:r>
            <a:r>
              <a:rPr lang="en-US" dirty="0" smtClean="0"/>
              <a:t> </a:t>
            </a:r>
            <a:r>
              <a:rPr lang="en-US" dirty="0" err="1" smtClean="0"/>
              <a:t>sur</a:t>
            </a:r>
            <a:r>
              <a:rPr lang="en-US" dirty="0" smtClean="0"/>
              <a:t> </a:t>
            </a:r>
            <a:r>
              <a:rPr lang="en-US" dirty="0" err="1" smtClean="0"/>
              <a:t>l'efficacité</a:t>
            </a:r>
            <a:r>
              <a:rPr lang="en-US" dirty="0" smtClean="0"/>
              <a:t> et </a:t>
            </a:r>
            <a:r>
              <a:rPr lang="en-US" dirty="0" err="1" smtClean="0"/>
              <a:t>l'</a:t>
            </a:r>
            <a:r>
              <a:rPr lang="en-US" dirty="0" err="1" smtClean="0">
                <a:hlinkClick r:id="rId16" tooltip="Effet indésirable"/>
              </a:rPr>
              <a:t>innocuité</a:t>
            </a:r>
            <a:r>
              <a:rPr lang="en-US" dirty="0" smtClean="0"/>
              <a:t> des </a:t>
            </a:r>
            <a:r>
              <a:rPr lang="en-US" dirty="0" err="1" smtClean="0"/>
              <a:t>schémas</a:t>
            </a:r>
            <a:r>
              <a:rPr lang="en-US" dirty="0" smtClean="0"/>
              <a:t> </a:t>
            </a:r>
            <a:r>
              <a:rPr lang="en-US" dirty="0" smtClean="0">
                <a:hlinkClick r:id="rId17" tooltip="Traitement médical"/>
              </a:rPr>
              <a:t>thérapeutiques</a:t>
            </a:r>
            <a:r>
              <a:rPr lang="en-US" dirty="0" smtClean="0"/>
              <a:t>, de </a:t>
            </a:r>
            <a:r>
              <a:rPr lang="en-US" dirty="0" smtClean="0">
                <a:hlinkClick r:id="rId18" tooltip="Réadaptation"/>
              </a:rPr>
              <a:t>réadaptation</a:t>
            </a:r>
            <a:r>
              <a:rPr lang="en-US" dirty="0" smtClean="0"/>
              <a:t> et de </a:t>
            </a:r>
            <a:r>
              <a:rPr lang="en-US" dirty="0" smtClean="0">
                <a:hlinkClick r:id="rId19" tooltip="Médecine préventive"/>
              </a:rPr>
              <a:t>prévention</a:t>
            </a:r>
            <a:r>
              <a:rPr lang="en-US" dirty="0" smtClean="0"/>
              <a:t>. »</a:t>
            </a:r>
            <a:r>
              <a:rPr lang="en-US" baseline="30000" dirty="0" smtClean="0">
                <a:hlinkClick r:id="rId20"/>
              </a:rPr>
              <a:t>9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18F7C-83EA-DD40-83DE-6CE3C7FA5AA4}" type="slidenum">
              <a:rPr lang="en-GB" smtClean="0"/>
              <a:pPr/>
              <a:t>4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Although evidence-based policy can be traced as far back as the fourteenth century, it was more recently popularized by the </a:t>
            </a:r>
            <a:r>
              <a:rPr lang="en-US" dirty="0" smtClean="0">
                <a:hlinkClick r:id="rId3" tooltip="Blair Government"/>
              </a:rPr>
              <a:t>Blair Government</a:t>
            </a:r>
            <a:r>
              <a:rPr lang="en-US" dirty="0" smtClean="0"/>
              <a:t> in the United Kingdom.</a:t>
            </a:r>
            <a:r>
              <a:rPr lang="en-US" baseline="30000" dirty="0" smtClean="0">
                <a:hlinkClick r:id="rId4"/>
              </a:rPr>
              <a:t>[2]</a:t>
            </a:r>
            <a:r>
              <a:rPr lang="en-US" dirty="0" smtClean="0"/>
              <a:t> The Blair Government said they wanted to end the ideological led-based decision making for policy making.</a:t>
            </a:r>
            <a:r>
              <a:rPr lang="en-US" baseline="30000" dirty="0" smtClean="0">
                <a:hlinkClick r:id="rId4"/>
              </a:rPr>
              <a:t>[2]</a:t>
            </a:r>
            <a:r>
              <a:rPr lang="en-US" dirty="0" smtClean="0"/>
              <a:t> For example, a UK Government white paper published in 1999 (</a:t>
            </a:r>
            <a:r>
              <a:rPr lang="en-US" i="1" dirty="0" smtClean="0"/>
              <a:t>"</a:t>
            </a:r>
            <a:r>
              <a:rPr lang="en-US" i="1" dirty="0" err="1" smtClean="0"/>
              <a:t>Modernising</a:t>
            </a:r>
            <a:r>
              <a:rPr lang="en-US" i="1" dirty="0" smtClean="0"/>
              <a:t> Government"</a:t>
            </a:r>
            <a:r>
              <a:rPr lang="en-US" dirty="0" smtClean="0"/>
              <a:t>) noted that Government "must produce policies that really deal with problems, that are forward-looking and shaped by evidence rather than a response to short-term pressures; that tackle causes not symptoms".</a:t>
            </a:r>
            <a:r>
              <a:rPr lang="en-US" baseline="30000" dirty="0" smtClean="0">
                <a:hlinkClick r:id="rId5"/>
              </a:rPr>
              <a:t>[3]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18F7C-83EA-DD40-83DE-6CE3C7FA5AA4}" type="slidenum">
              <a:rPr lang="en-GB" smtClean="0"/>
              <a:pPr/>
              <a:t>5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Facteurs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influencant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les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politiques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first group – external influences – are those factors outside the context in which the policy entrepreneur is working that affect what happens within it. Donor policies, for example, can have a huge influence in highly indebted countries and, in general, cultural and social factors might play a large role. The second – the political context – includes the people, institutions and processes involved in policy-making. The third group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centres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on the evidence itself, including the type, quality and contestability of the research and how it is communicated. The fourth – links – includes all of the other actors and mechanisms that affect how the evidence gets into the policy process.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Although evidence-based policy can be traced as far back as the fourteenth century, it was more recently popularized by the </a:t>
            </a:r>
            <a:r>
              <a:rPr lang="en-US" dirty="0" smtClean="0">
                <a:hlinkClick r:id="rId3" tooltip="Blair Government"/>
              </a:rPr>
              <a:t>Blair Government</a:t>
            </a:r>
            <a:r>
              <a:rPr lang="en-US" dirty="0" smtClean="0"/>
              <a:t> in the United Kingdom.</a:t>
            </a:r>
            <a:r>
              <a:rPr lang="en-US" baseline="30000" dirty="0" smtClean="0">
                <a:hlinkClick r:id="rId4"/>
              </a:rPr>
              <a:t>[2]</a:t>
            </a:r>
            <a:r>
              <a:rPr lang="en-US" dirty="0" smtClean="0"/>
              <a:t> The Blair Government said they wanted to end the ideological led-based decision making for policy making.</a:t>
            </a:r>
            <a:r>
              <a:rPr lang="en-US" baseline="30000" dirty="0" smtClean="0">
                <a:hlinkClick r:id="rId4"/>
              </a:rPr>
              <a:t>[2]</a:t>
            </a:r>
            <a:r>
              <a:rPr lang="en-US" dirty="0" smtClean="0"/>
              <a:t> For example, a UK Government white paper published in 1999 (</a:t>
            </a:r>
            <a:r>
              <a:rPr lang="en-US" i="1" dirty="0" smtClean="0"/>
              <a:t>"</a:t>
            </a:r>
            <a:r>
              <a:rPr lang="en-US" i="1" dirty="0" err="1" smtClean="0"/>
              <a:t>Modernising</a:t>
            </a:r>
            <a:r>
              <a:rPr lang="en-US" i="1" dirty="0" smtClean="0"/>
              <a:t> Government"</a:t>
            </a:r>
            <a:r>
              <a:rPr lang="en-US" dirty="0" smtClean="0"/>
              <a:t>) noted that Government "must produce policies that really deal with problems, that are forward-looking and shaped by evidence rather than a response to short-term pressures; that tackle causes not symptoms".</a:t>
            </a:r>
            <a:r>
              <a:rPr lang="en-US" baseline="30000" dirty="0" smtClean="0">
                <a:hlinkClick r:id="rId5"/>
              </a:rPr>
              <a:t>[3]</a:t>
            </a:r>
            <a:endParaRPr lang="en-GB" dirty="0" smtClean="0"/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18F7C-83EA-DD40-83DE-6CE3C7FA5AA4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Faire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une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image ?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Achieve recognition of a policy issue</a:t>
            </a:r>
            <a:endParaRPr lang="en-US" dirty="0" smtClean="0"/>
          </a:p>
          <a:p>
            <a:r>
              <a:rPr lang="en-US" dirty="0" smtClean="0"/>
              <a:t>The first stage in the process of policy formation occurs when the</a:t>
            </a:r>
          </a:p>
          <a:p>
            <a:r>
              <a:rPr lang="en-US" dirty="0" smtClean="0"/>
              <a:t>appearance of evidence reveals some aspect of social or economic</a:t>
            </a:r>
          </a:p>
          <a:p>
            <a:r>
              <a:rPr lang="en-US" dirty="0" smtClean="0"/>
              <a:t>life which had, until then, remained hidden from the general public</a:t>
            </a:r>
          </a:p>
          <a:p>
            <a:r>
              <a:rPr lang="en-US" dirty="0" smtClean="0"/>
              <a:t>and from policy-makers. Once this information is revealed, a variety</a:t>
            </a:r>
          </a:p>
          <a:p>
            <a:r>
              <a:rPr lang="en-US" dirty="0" smtClean="0"/>
              <a:t>of groups, such as civil servants, non-government organizations,</a:t>
            </a:r>
          </a:p>
          <a:p>
            <a:r>
              <a:rPr lang="en-US" dirty="0" smtClean="0"/>
              <a:t>development agencies or the media, lobby for a new policy issue to</a:t>
            </a:r>
          </a:p>
          <a:p>
            <a:r>
              <a:rPr lang="en-US" dirty="0" smtClean="0"/>
              <a:t>be </a:t>
            </a:r>
            <a:r>
              <a:rPr lang="en-US" dirty="0" err="1" smtClean="0"/>
              <a:t>recognised</a:t>
            </a:r>
            <a:r>
              <a:rPr lang="en-US" dirty="0" smtClean="0"/>
              <a:t> and addressed.</a:t>
            </a:r>
          </a:p>
          <a:p>
            <a:endParaRPr lang="en-US" dirty="0" smtClean="0"/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Inform the design and choice of policy.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Once a policy issue has been identified, the next step is to analyze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it, so that the extent and nature of the problem can be understood.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This understanding provides the basis for any subsequent policy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Recommendations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Forecast the future.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Attempting to read the future is also required in order to know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whether a policy measure taken to alleviate a problem in the </a:t>
            </a:r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shortrun</a:t>
            </a:r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will be successful in the long-run as well. When a government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committed to attaining targets in the future, forecasting models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allow an assessment of whether these targets are likely to be met.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Monitor policy implementation.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Once policies are being executed, information is required by policymakers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monitor the expected results associated with the policies. 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Careful monitoring can reveal when key indicators are going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off-track, which prompts further analysis leading to a change of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Policy.</a:t>
            </a: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Evaluate policy impact.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Measuring the impact of a policy intervention is more demanding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 methodology and of information than is monitoring policy implementation.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Incorporating an explicit mechanism for evaluating policy</a:t>
            </a: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impact into the design of a policy is a key step to ensure its</a:t>
            </a:r>
          </a:p>
          <a:p>
            <a:r>
              <a:rPr lang="en-US" sz="1200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evaluability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18F7C-83EA-DD40-83DE-6CE3C7FA5AA4}" type="slidenum">
              <a:rPr lang="en-GB" smtClean="0"/>
              <a:pPr/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Visualiser</a:t>
            </a:r>
            <a:r>
              <a:rPr lang="en-GB" dirty="0" smtClean="0"/>
              <a:t> + </a:t>
            </a:r>
            <a:r>
              <a:rPr lang="en-GB" dirty="0" err="1" smtClean="0"/>
              <a:t>comprendre</a:t>
            </a:r>
            <a:endParaRPr lang="en-GB" dirty="0" smtClean="0"/>
          </a:p>
          <a:p>
            <a:r>
              <a:rPr lang="en-GB" dirty="0" err="1" smtClean="0"/>
              <a:t>Swisscom</a:t>
            </a:r>
            <a:endParaRPr lang="en-GB" dirty="0" smtClean="0"/>
          </a:p>
          <a:p>
            <a:r>
              <a:rPr lang="en-GB" dirty="0" err="1" smtClean="0"/>
              <a:t>Indicateurs</a:t>
            </a:r>
            <a:endParaRPr lang="en-GB" dirty="0" smtClean="0"/>
          </a:p>
          <a:p>
            <a:r>
              <a:rPr lang="en-GB" dirty="0" err="1" smtClean="0"/>
              <a:t>Processus</a:t>
            </a:r>
            <a:r>
              <a:rPr lang="en-GB" dirty="0" smtClean="0"/>
              <a:t> </a:t>
            </a:r>
            <a:r>
              <a:rPr lang="en-GB" dirty="0" err="1" smtClean="0"/>
              <a:t>participatifs</a:t>
            </a:r>
            <a:endParaRPr lang="en-GB" dirty="0" smtClean="0"/>
          </a:p>
          <a:p>
            <a:r>
              <a:rPr lang="en-GB" dirty="0" err="1" smtClean="0"/>
              <a:t>Données</a:t>
            </a:r>
            <a:r>
              <a:rPr lang="en-GB" dirty="0" smtClean="0"/>
              <a:t> </a:t>
            </a:r>
            <a:r>
              <a:rPr lang="en-GB" dirty="0" err="1" smtClean="0"/>
              <a:t>Statistiques</a:t>
            </a:r>
            <a:endParaRPr lang="en-GB" dirty="0" smtClean="0"/>
          </a:p>
          <a:p>
            <a:r>
              <a:rPr lang="en-GB" dirty="0" err="1" smtClean="0"/>
              <a:t>Capteurs</a:t>
            </a:r>
            <a:endParaRPr lang="en-GB" dirty="0" smtClean="0"/>
          </a:p>
          <a:p>
            <a:r>
              <a:rPr lang="en-GB" dirty="0" smtClean="0"/>
              <a:t>Drones</a:t>
            </a:r>
          </a:p>
          <a:p>
            <a:endParaRPr lang="en-GB" dirty="0" smtClean="0"/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 of Small Unmanned Aerial Vehicles for Air Quality and Meteorological Measurements </a:t>
            </a: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Robert A. Baxter </a:t>
            </a: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David H. Bush </a:t>
            </a: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T&amp;B Systems, Inc. </a:t>
            </a: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Valencia, California </a:t>
            </a:r>
          </a:p>
          <a:p>
            <a:endParaRPr lang="en-US" sz="1200" b="1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Traces – </a:t>
            </a:r>
            <a:r>
              <a:rPr lang="en-US" sz="1200" b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ville</a:t>
            </a:r>
            <a:r>
              <a:rPr lang="en-US" sz="1200" b="1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vivante</a:t>
            </a:r>
            <a:endParaRPr lang="en-US" sz="1200" b="1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dirty="0" err="1" smtClean="0"/>
              <a:t>http://www.zdnet.com/article/visualizing-the-mobile-phone-use-of-a-city/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18F7C-83EA-DD40-83DE-6CE3C7FA5AA4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Ozone computing / altitude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E18F7C-83EA-DD40-83DE-6CE3C7FA5AA4}" type="slidenum">
              <a:rPr lang="en-GB" smtClean="0"/>
              <a:pPr/>
              <a:t>10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H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DE6BA-AD72-7243-A999-A7651CE8AB9D}" type="datetimeFigureOut">
              <a:rPr lang="en-US" smtClean="0"/>
              <a:pPr/>
              <a:t>11/28/16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F3DA9-F389-A94C-808E-B09DF573C69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DE6BA-AD72-7243-A999-A7651CE8AB9D}" type="datetimeFigureOut">
              <a:rPr lang="en-US" smtClean="0"/>
              <a:pPr/>
              <a:t>11/28/16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F3DA9-F389-A94C-808E-B09DF573C69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DE6BA-AD72-7243-A999-A7651CE8AB9D}" type="datetimeFigureOut">
              <a:rPr lang="en-US" smtClean="0"/>
              <a:pPr/>
              <a:t>11/28/16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F3DA9-F389-A94C-808E-B09DF573C69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DE6BA-AD72-7243-A999-A7651CE8AB9D}" type="datetimeFigureOut">
              <a:rPr lang="en-US" smtClean="0"/>
              <a:pPr/>
              <a:t>11/28/16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F3DA9-F389-A94C-808E-B09DF573C69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DE6BA-AD72-7243-A999-A7651CE8AB9D}" type="datetimeFigureOut">
              <a:rPr lang="en-US" smtClean="0"/>
              <a:pPr/>
              <a:t>11/28/16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F3DA9-F389-A94C-808E-B09DF573C69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DE6BA-AD72-7243-A999-A7651CE8AB9D}" type="datetimeFigureOut">
              <a:rPr lang="en-US" smtClean="0"/>
              <a:pPr/>
              <a:t>11/28/16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F3DA9-F389-A94C-808E-B09DF573C69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DE6BA-AD72-7243-A999-A7651CE8AB9D}" type="datetimeFigureOut">
              <a:rPr lang="en-US" smtClean="0"/>
              <a:pPr/>
              <a:t>11/28/16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F3DA9-F389-A94C-808E-B09DF573C69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DE6BA-AD72-7243-A999-A7651CE8AB9D}" type="datetimeFigureOut">
              <a:rPr lang="en-US" smtClean="0"/>
              <a:pPr/>
              <a:t>11/28/16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F3DA9-F389-A94C-808E-B09DF573C69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DE6BA-AD72-7243-A999-A7651CE8AB9D}" type="datetimeFigureOut">
              <a:rPr lang="en-US" smtClean="0"/>
              <a:pPr/>
              <a:t>11/28/16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F3DA9-F389-A94C-808E-B09DF573C69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DE6BA-AD72-7243-A999-A7651CE8AB9D}" type="datetimeFigureOut">
              <a:rPr lang="en-US" smtClean="0"/>
              <a:pPr/>
              <a:t>11/28/16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F3DA9-F389-A94C-808E-B09DF573C69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ADE6BA-AD72-7243-A999-A7651CE8AB9D}" type="datetimeFigureOut">
              <a:rPr lang="en-US" smtClean="0"/>
              <a:pPr/>
              <a:t>11/28/16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4F3DA9-F389-A94C-808E-B09DF573C69E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ADE6BA-AD72-7243-A999-A7651CE8AB9D}" type="datetimeFigureOut">
              <a:rPr lang="en-US" smtClean="0"/>
              <a:pPr/>
              <a:t>11/28/16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4F3DA9-F389-A94C-808E-B09DF573C69E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4" Type="http://schemas.openxmlformats.org/officeDocument/2006/relationships/hyperlink" Target="mailto:Giovanna.Dimarzo@unige.ch" TargetMode="External"/><Relationship Id="rId5" Type="http://schemas.openxmlformats.org/officeDocument/2006/relationships/image" Target="../media/image2.tiff"/><Relationship Id="rId6" Type="http://schemas.openxmlformats.org/officeDocument/2006/relationships/image" Target="../media/image3.gi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hyperlink" Target="http://hightech.bfmtv.com/logiciel/comment-les-operateurs-suivent-les-supporters-a-la-trace-999635.html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hyperlink" Target="http://www.geosimulation.org/geosim/3d.htm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rchitectmagazine.com/technology/products/three-augmented-and-virtual-reality-apps-for-design-and-construction_o" TargetMode="External"/><Relationship Id="rId4" Type="http://schemas.openxmlformats.org/officeDocument/2006/relationships/image" Target="../media/image19.png"/><Relationship Id="rId5" Type="http://schemas.openxmlformats.org/officeDocument/2006/relationships/hyperlink" Target="http://perspectives.3ds.com/tag/virtual-reality/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hyperlink" Target="http://www.beijingcitylab.com/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hyperlink" Target="https://villevivante.ch/" TargetMode="External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hyperlink" Target="http://www.anylogic.fr/consulting/pedestrian-traffic-flows" TargetMode="Externa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hyperlink" Target="http://www.unglobalpulse.org/urban-resilience-petajakarta" TargetMode="Externa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4" Type="http://schemas.openxmlformats.org/officeDocument/2006/relationships/image" Target="../media/image33.emf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dx.doi.org/10.1001/jama.268.17.2420" TargetMode="External"/><Relationship Id="rId4" Type="http://schemas.openxmlformats.org/officeDocument/2006/relationships/hyperlink" Target="https://en.wikipedia.org/wiki/PubMed_Identifier" TargetMode="External"/><Relationship Id="rId5" Type="http://schemas.openxmlformats.org/officeDocument/2006/relationships/hyperlink" Target="https://www.ncbi.nlm.nih.gov/pubmed/1404801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en.wikipedia.org/wiki/Digital_object_identifier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fr.wikipedia.org/wiki/M%C3%A9decine_fond%C3%A9e_sur_les_faits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diagramData" Target="../diagrams/data1.xml"/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top_verso_198x3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9156700" cy="8382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838200" y="1752601"/>
            <a:ext cx="8305800" cy="3016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fr-FR" sz="2400" dirty="0" smtClean="0"/>
          </a:p>
          <a:p>
            <a:r>
              <a:rPr lang="fr-FR" sz="2400" dirty="0" err="1" smtClean="0"/>
              <a:t>Evidence-based</a:t>
            </a:r>
            <a:r>
              <a:rPr lang="fr-FR" sz="2400" dirty="0" smtClean="0"/>
              <a:t> </a:t>
            </a:r>
            <a:r>
              <a:rPr lang="fr-FR" sz="2400" dirty="0" err="1" smtClean="0"/>
              <a:t>policy</a:t>
            </a:r>
            <a:r>
              <a:rPr lang="fr-FR" sz="2400" dirty="0" smtClean="0"/>
              <a:t> </a:t>
            </a:r>
            <a:r>
              <a:rPr lang="fr-FR" sz="2400" dirty="0" err="1" smtClean="0"/>
              <a:t>making</a:t>
            </a:r>
            <a:endParaRPr lang="fr-FR" sz="2400" dirty="0" smtClean="0"/>
          </a:p>
          <a:p>
            <a:endParaRPr lang="fr-FR" sz="2400" dirty="0" smtClean="0"/>
          </a:p>
          <a:p>
            <a:r>
              <a:rPr lang="fr-FR" sz="2000" dirty="0" smtClean="0"/>
              <a:t>Giovanna Di Marzo Serugendo</a:t>
            </a:r>
          </a:p>
          <a:p>
            <a:endParaRPr lang="fr-FR" sz="2400" dirty="0" smtClean="0"/>
          </a:p>
          <a:p>
            <a:r>
              <a:rPr lang="fr-FR" dirty="0" smtClean="0">
                <a:hlinkClick r:id="rId4"/>
              </a:rPr>
              <a:t>Giovanna.Dimarzo@unige.ch</a:t>
            </a:r>
            <a:endParaRPr lang="fr-FR" dirty="0" smtClean="0"/>
          </a:p>
          <a:p>
            <a:r>
              <a:rPr lang="fr-FR" dirty="0" err="1" smtClean="0"/>
              <a:t>cui.unige.ch/~dimarzo</a:t>
            </a:r>
            <a:endParaRPr lang="fr-FR" dirty="0" smtClean="0"/>
          </a:p>
          <a:p>
            <a:r>
              <a:rPr lang="fr-FR" dirty="0" err="1" smtClean="0"/>
              <a:t>iss.unige.ch</a:t>
            </a:r>
            <a:endParaRPr lang="fr-FR" dirty="0" smtClean="0"/>
          </a:p>
          <a:p>
            <a:endParaRPr lang="fr-FR" sz="2000" dirty="0"/>
          </a:p>
        </p:txBody>
      </p:sp>
      <p:pic>
        <p:nvPicPr>
          <p:cNvPr id="12" name="Picture 11" descr="cui70.t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" y="4953000"/>
            <a:ext cx="2057400" cy="1102988"/>
          </a:xfrm>
          <a:prstGeom prst="rect">
            <a:avLst/>
          </a:prstGeom>
        </p:spPr>
      </p:pic>
      <p:pic>
        <p:nvPicPr>
          <p:cNvPr id="14" name="Picture 13" descr="logoISS_RVB_v4_v2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0536" y="5197780"/>
            <a:ext cx="2388797" cy="6757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11-27 at 9.33.2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8718" y="574958"/>
            <a:ext cx="4330700" cy="2405944"/>
          </a:xfrm>
          <a:prstGeom prst="rect">
            <a:avLst/>
          </a:prstGeom>
        </p:spPr>
      </p:pic>
      <p:pic>
        <p:nvPicPr>
          <p:cNvPr id="6" name="Picture 5" descr="Screen Shot 2016-11-27 at 9.51.45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1918" y="3619430"/>
            <a:ext cx="5230188" cy="25224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83870" y="3066534"/>
            <a:ext cx="26490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t</a:t>
            </a:r>
            <a:r>
              <a:rPr lang="en-GB" dirty="0" err="1" smtClean="0"/>
              <a:t>pg-performance.unige.ch</a:t>
            </a:r>
            <a:endParaRPr lang="en-GB" dirty="0"/>
          </a:p>
        </p:txBody>
      </p:sp>
      <p:sp>
        <p:nvSpPr>
          <p:cNvPr id="8" name="TextBox 7"/>
          <p:cNvSpPr txBox="1"/>
          <p:nvPr/>
        </p:nvSpPr>
        <p:spPr>
          <a:xfrm>
            <a:off x="3086100" y="6141837"/>
            <a:ext cx="1684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[Baxter et Bush]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74700"/>
            <a:ext cx="8993132" cy="48450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165850"/>
            <a:ext cx="853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hlinkClick r:id="rId4"/>
              </a:rPr>
              <a:t>http://hightech.bfmtv.com/logiciel/comment-les-operateurs-suivent-les-supporters-a-la-trace-999635.html</a:t>
            </a:r>
            <a:endParaRPr lang="en-US" sz="1400" dirty="0" smtClean="0"/>
          </a:p>
          <a:p>
            <a:endParaRPr lang="en-GB" sz="1400" dirty="0"/>
          </a:p>
        </p:txBody>
      </p:sp>
      <p:sp>
        <p:nvSpPr>
          <p:cNvPr id="6" name="TextBox 5"/>
          <p:cNvSpPr txBox="1"/>
          <p:nvPr/>
        </p:nvSpPr>
        <p:spPr>
          <a:xfrm>
            <a:off x="0" y="5880100"/>
            <a:ext cx="63063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Comprendre</a:t>
            </a:r>
            <a:r>
              <a:rPr lang="en-GB" dirty="0" smtClean="0"/>
              <a:t> / Analyser les </a:t>
            </a:r>
            <a:r>
              <a:rPr lang="en-GB" dirty="0" err="1" smtClean="0"/>
              <a:t>mouvements</a:t>
            </a:r>
            <a:r>
              <a:rPr lang="en-GB" dirty="0" smtClean="0"/>
              <a:t> de </a:t>
            </a:r>
            <a:r>
              <a:rPr lang="en-GB" dirty="0" err="1" smtClean="0"/>
              <a:t>foule</a:t>
            </a:r>
            <a:r>
              <a:rPr lang="en-GB" dirty="0" smtClean="0"/>
              <a:t> </a:t>
            </a:r>
            <a:r>
              <a:rPr lang="en-GB" dirty="0" err="1" smtClean="0"/>
              <a:t>dans</a:t>
            </a:r>
            <a:r>
              <a:rPr lang="en-GB" dirty="0" smtClean="0"/>
              <a:t> les </a:t>
            </a:r>
            <a:r>
              <a:rPr lang="en-GB" dirty="0" err="1" smtClean="0"/>
              <a:t>matchs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Visualiser</a:t>
            </a:r>
            <a:r>
              <a:rPr lang="en-GB" dirty="0" smtClean="0"/>
              <a:t> / </a:t>
            </a:r>
            <a:r>
              <a:rPr lang="en-GB" dirty="0" err="1" smtClean="0"/>
              <a:t>Anticiper</a:t>
            </a:r>
            <a:r>
              <a:rPr lang="en-GB" dirty="0" smtClean="0"/>
              <a:t> / </a:t>
            </a:r>
            <a:r>
              <a:rPr lang="en-GB" dirty="0" err="1" smtClean="0"/>
              <a:t>Prévoir</a:t>
            </a:r>
            <a:r>
              <a:rPr lang="en-GB" dirty="0" smtClean="0"/>
              <a:t> </a:t>
            </a:r>
            <a:r>
              <a:rPr lang="en-GB" dirty="0" smtClean="0"/>
              <a:t>le </a:t>
            </a:r>
            <a:r>
              <a:rPr lang="en-GB" dirty="0" err="1" smtClean="0"/>
              <a:t>futur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0" y="1231900"/>
            <a:ext cx="6350000" cy="4394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97000" y="5760134"/>
            <a:ext cx="458085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http://www.geosimulation.org/geosim/</a:t>
            </a:r>
            <a:r>
              <a:rPr lang="en-US" dirty="0" smtClean="0">
                <a:hlinkClick r:id="rId4"/>
              </a:rPr>
              <a:t>3d.htm</a:t>
            </a:r>
            <a:endParaRPr lang="en-US" dirty="0" smtClean="0"/>
          </a:p>
          <a:p>
            <a:endParaRPr lang="en-US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157386" y="1168400"/>
            <a:ext cx="5954614" cy="5227935"/>
            <a:chOff x="1157386" y="1168400"/>
            <a:chExt cx="5954614" cy="5227935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57386" y="1168400"/>
              <a:ext cx="5954614" cy="396875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157386" y="5380672"/>
              <a:ext cx="310981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 smtClean="0">
                  <a:hlinkClick r:id="rId3"/>
                </a:rPr>
                <a:t>http://www.architectmagazine.com/technology/products/three-augmented-and-virtual-reality-apps-for-design-and-</a:t>
              </a:r>
              <a:r>
                <a:rPr lang="en-US" sz="1200" dirty="0" smtClean="0">
                  <a:hlinkClick r:id="rId3"/>
                </a:rPr>
                <a:t>construction_o</a:t>
              </a:r>
              <a:endParaRPr lang="en-US" sz="1200" dirty="0" smtClean="0"/>
            </a:p>
            <a:p>
              <a:endParaRPr lang="en-GB" sz="1200" dirty="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572000" y="3975100"/>
            <a:ext cx="3492500" cy="2882900"/>
            <a:chOff x="4572000" y="3975100"/>
            <a:chExt cx="3492500" cy="28829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72000" y="3975100"/>
              <a:ext cx="3492500" cy="23241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572000" y="6396335"/>
              <a:ext cx="317266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hlinkClick r:id="rId5"/>
                </a:rPr>
                <a:t>http://perspectives.3ds.com/tag/virtual-reality</a:t>
              </a:r>
              <a:r>
                <a:rPr lang="en-US" sz="1200" dirty="0" smtClean="0">
                  <a:hlinkClick r:id="rId5"/>
                </a:rPr>
                <a:t>/</a:t>
              </a:r>
              <a:endParaRPr lang="en-US" sz="1200" dirty="0" smtClean="0"/>
            </a:p>
            <a:p>
              <a:endParaRPr lang="en-GB" sz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11-27 at 9.33.28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918" y="1235358"/>
            <a:ext cx="4330700" cy="2405944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213140" y="4102100"/>
            <a:ext cx="2292060" cy="2438400"/>
            <a:chOff x="1213140" y="4102100"/>
            <a:chExt cx="2292060" cy="2438400"/>
          </a:xfrm>
        </p:grpSpPr>
        <p:sp>
          <p:nvSpPr>
            <p:cNvPr id="3" name="Plus 2"/>
            <p:cNvSpPr/>
            <p:nvPr/>
          </p:nvSpPr>
          <p:spPr>
            <a:xfrm>
              <a:off x="2032000" y="4102100"/>
              <a:ext cx="635000" cy="584200"/>
            </a:xfrm>
            <a:prstGeom prst="mathPlus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 descr="Screen Shot 2016-11-28 at 11.15.54 P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3140" y="4845050"/>
              <a:ext cx="2292060" cy="1695450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5347415" y="1587500"/>
            <a:ext cx="3237785" cy="4133850"/>
            <a:chOff x="5347415" y="1587500"/>
            <a:chExt cx="3237785" cy="4133850"/>
          </a:xfrm>
        </p:grpSpPr>
        <p:sp>
          <p:nvSpPr>
            <p:cNvPr id="5" name="Right Arrow 4"/>
            <p:cNvSpPr/>
            <p:nvPr/>
          </p:nvSpPr>
          <p:spPr>
            <a:xfrm>
              <a:off x="5499100" y="4111202"/>
              <a:ext cx="736600" cy="4699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426200" y="2482850"/>
              <a:ext cx="2159000" cy="323850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5347415" y="1587500"/>
              <a:ext cx="32377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/>
                <a:t>Comprendre</a:t>
              </a:r>
              <a:r>
                <a:rPr lang="en-GB" dirty="0" smtClean="0"/>
                <a:t>, </a:t>
              </a:r>
              <a:r>
                <a:rPr lang="en-GB" dirty="0" err="1" smtClean="0"/>
                <a:t>Anticiper</a:t>
              </a:r>
              <a:r>
                <a:rPr lang="en-GB" dirty="0" smtClean="0"/>
                <a:t>, </a:t>
              </a:r>
              <a:r>
                <a:rPr lang="en-GB" dirty="0" err="1" smtClean="0"/>
                <a:t>Prescrire</a:t>
              </a:r>
              <a:endParaRPr lang="en-GB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Expérimenter</a:t>
            </a:r>
            <a:r>
              <a:rPr lang="en-GB" dirty="0" smtClean="0"/>
              <a:t> des alternatives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152400" y="1201502"/>
            <a:ext cx="5443592" cy="3251204"/>
            <a:chOff x="152400" y="1201502"/>
            <a:chExt cx="5443592" cy="3251204"/>
          </a:xfrm>
        </p:grpSpPr>
        <p:pic>
          <p:nvPicPr>
            <p:cNvPr id="4" name="Picture 3" descr="Screen Shot 2016-11-28 at 10.17.10 P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2400" y="1201502"/>
              <a:ext cx="5443592" cy="215314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406400" y="3529376"/>
              <a:ext cx="3662256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Automates </a:t>
              </a:r>
              <a:r>
                <a:rPr lang="en-GB" dirty="0" err="1" smtClean="0"/>
                <a:t>cellulaire</a:t>
              </a:r>
              <a:endParaRPr lang="en-GB" dirty="0" smtClean="0"/>
            </a:p>
            <a:p>
              <a:r>
                <a:rPr lang="en-GB" dirty="0" smtClean="0"/>
                <a:t>Simulation </a:t>
              </a:r>
              <a:r>
                <a:rPr lang="en-GB" dirty="0" err="1" smtClean="0"/>
                <a:t>croissance</a:t>
              </a:r>
              <a:r>
                <a:rPr lang="en-GB" dirty="0" smtClean="0"/>
                <a:t> zones </a:t>
              </a:r>
              <a:r>
                <a:rPr lang="en-GB" dirty="0" err="1" smtClean="0"/>
                <a:t>urbaines</a:t>
              </a:r>
              <a:endParaRPr lang="en-GB" dirty="0" smtClean="0"/>
            </a:p>
            <a:p>
              <a:endParaRPr lang="en-GB" dirty="0" smtClean="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3536256" y="540418"/>
            <a:ext cx="5449688" cy="5709159"/>
            <a:chOff x="3536256" y="540418"/>
            <a:chExt cx="5449688" cy="5709159"/>
          </a:xfrm>
        </p:grpSpPr>
        <p:pic>
          <p:nvPicPr>
            <p:cNvPr id="6" name="Picture 5" descr="Screen Shot 2016-11-28 at 10.12.40 PM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536256" y="3773747"/>
              <a:ext cx="5449688" cy="1829499"/>
            </a:xfrm>
            <a:prstGeom prst="rect">
              <a:avLst/>
            </a:prstGeom>
          </p:spPr>
        </p:pic>
        <p:pic>
          <p:nvPicPr>
            <p:cNvPr id="7" name="Picture 6" descr="Screen Shot 2016-11-28 at 10.12.32 PM.pn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48955" y="540418"/>
              <a:ext cx="4916288" cy="298895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4335356" y="5603246"/>
              <a:ext cx="259905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Beijing Metropolitan Area</a:t>
              </a:r>
            </a:p>
            <a:p>
              <a:endParaRPr lang="en-GB" dirty="0" smtClean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89241" y="5603246"/>
            <a:ext cx="31470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6"/>
              </a:rPr>
              <a:t>http://www.beijingcitylab.com</a:t>
            </a:r>
            <a:r>
              <a:rPr lang="en-US" dirty="0" smtClean="0">
                <a:hlinkClick r:id="rId6"/>
              </a:rPr>
              <a:t>/</a:t>
            </a:r>
            <a:endParaRPr lang="en-US" dirty="0" smtClean="0"/>
          </a:p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Concevoir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err="1" smtClean="0"/>
              <a:t>une</a:t>
            </a:r>
            <a:r>
              <a:rPr lang="en-GB" dirty="0" smtClean="0"/>
              <a:t> </a:t>
            </a:r>
            <a:r>
              <a:rPr lang="en-GB" dirty="0" err="1" smtClean="0"/>
              <a:t>politique</a:t>
            </a:r>
            <a:r>
              <a:rPr lang="en-GB" dirty="0" smtClean="0"/>
              <a:t> / Solution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Aide </a:t>
            </a:r>
            <a:r>
              <a:rPr lang="en-GB" dirty="0" err="1" smtClean="0"/>
              <a:t>à</a:t>
            </a:r>
            <a:r>
              <a:rPr lang="en-GB" dirty="0" smtClean="0"/>
              <a:t> la </a:t>
            </a:r>
            <a:r>
              <a:rPr lang="en-GB" dirty="0" err="1" smtClean="0"/>
              <a:t>décision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641350" y="1714500"/>
            <a:ext cx="4210050" cy="3827165"/>
            <a:chOff x="641350" y="1714500"/>
            <a:chExt cx="4210050" cy="3827165"/>
          </a:xfrm>
        </p:grpSpPr>
        <p:pic>
          <p:nvPicPr>
            <p:cNvPr id="2" name="Picture 1" descr="Screen Shot 2016-11-27 at 9.57.35 P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1350" y="1714500"/>
              <a:ext cx="4210050" cy="28067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1155700" y="4895334"/>
              <a:ext cx="281359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hlinkClick r:id="rId4"/>
                </a:rPr>
                <a:t>https://villevivante.ch</a:t>
              </a:r>
              <a:r>
                <a:rPr lang="en-US" dirty="0" smtClean="0">
                  <a:hlinkClick r:id="rId4"/>
                </a:rPr>
                <a:t>/</a:t>
              </a:r>
              <a:endParaRPr lang="en-US" dirty="0" smtClean="0"/>
            </a:p>
            <a:p>
              <a:r>
                <a:rPr lang="en-US" dirty="0" smtClean="0"/>
                <a:t>Traces </a:t>
              </a:r>
              <a:r>
                <a:rPr lang="en-US" dirty="0" err="1" smtClean="0"/>
                <a:t>téléphones</a:t>
              </a:r>
              <a:r>
                <a:rPr lang="en-US" dirty="0" smtClean="0"/>
                <a:t> portables</a:t>
              </a:r>
              <a:endParaRPr lang="en-GB" dirty="0"/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5130800" y="1917700"/>
            <a:ext cx="3562349" cy="2006600"/>
            <a:chOff x="5130800" y="1917700"/>
            <a:chExt cx="3562349" cy="2006600"/>
          </a:xfrm>
        </p:grpSpPr>
        <p:sp>
          <p:nvSpPr>
            <p:cNvPr id="4" name="Right Arrow 3"/>
            <p:cNvSpPr/>
            <p:nvPr/>
          </p:nvSpPr>
          <p:spPr>
            <a:xfrm>
              <a:off x="5130800" y="2959100"/>
              <a:ext cx="736600" cy="4699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161616" y="2501900"/>
              <a:ext cx="2531533" cy="142240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6333808" y="1917700"/>
              <a:ext cx="20735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Prévoir</a:t>
              </a:r>
              <a:r>
                <a:rPr lang="en-US" dirty="0" smtClean="0"/>
                <a:t> des </a:t>
              </a:r>
              <a:r>
                <a:rPr lang="en-US" dirty="0" err="1" smtClean="0"/>
                <a:t>parkings</a:t>
              </a:r>
              <a:endParaRPr lang="en-GB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Historique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Evidence-Based Medicine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800" y="858837"/>
            <a:ext cx="3492500" cy="2324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79450" y="2241550"/>
            <a:ext cx="3416300" cy="3296682"/>
            <a:chOff x="679450" y="2241550"/>
            <a:chExt cx="3416300" cy="329668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9450" y="2241550"/>
              <a:ext cx="3416300" cy="237490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1016000" y="5168900"/>
              <a:ext cx="23957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http://</a:t>
              </a:r>
              <a:r>
                <a:rPr lang="en-US" dirty="0" err="1" smtClean="0"/>
                <a:t>www.tesco.com</a:t>
              </a:r>
              <a:r>
                <a:rPr lang="en-US" dirty="0" smtClean="0"/>
                <a:t>/</a:t>
              </a:r>
              <a:endParaRPr lang="en-GB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191000" y="2241550"/>
            <a:ext cx="4679373" cy="3296682"/>
            <a:chOff x="4191000" y="2241550"/>
            <a:chExt cx="4679373" cy="3296682"/>
          </a:xfrm>
        </p:grpSpPr>
        <p:sp>
          <p:nvSpPr>
            <p:cNvPr id="2" name="Right Arrow 1"/>
            <p:cNvSpPr/>
            <p:nvPr/>
          </p:nvSpPr>
          <p:spPr>
            <a:xfrm>
              <a:off x="4191000" y="2870200"/>
              <a:ext cx="876300" cy="5715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4" name="Picture 3" descr="Screen Shot 2016-11-28 at 11.04.11 P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81600" y="2241550"/>
              <a:ext cx="3688773" cy="2333812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5133453" y="5168900"/>
              <a:ext cx="37369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 smtClean="0"/>
                <a:t>Choix</a:t>
              </a:r>
              <a:r>
                <a:rPr lang="en-US" dirty="0" smtClean="0"/>
                <a:t> </a:t>
              </a:r>
              <a:r>
                <a:rPr lang="en-US" dirty="0" err="1" smtClean="0"/>
                <a:t>d’implémentation</a:t>
              </a:r>
              <a:r>
                <a:rPr lang="en-US" dirty="0" smtClean="0"/>
                <a:t> des </a:t>
              </a:r>
              <a:r>
                <a:rPr lang="en-US" dirty="0" err="1" smtClean="0"/>
                <a:t>magasins</a:t>
              </a:r>
              <a:endParaRPr lang="en-GB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003800" y="2671802"/>
            <a:ext cx="3720549" cy="2430681"/>
            <a:chOff x="5003800" y="2671802"/>
            <a:chExt cx="3720549" cy="2430681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45716" y="2671802"/>
              <a:ext cx="2540000" cy="163830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5894916" y="4456152"/>
              <a:ext cx="282943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Identifier les zones </a:t>
              </a:r>
              <a:r>
                <a:rPr lang="en-GB" dirty="0" err="1" smtClean="0"/>
                <a:t>à</a:t>
              </a:r>
              <a:r>
                <a:rPr lang="en-GB" dirty="0" smtClean="0"/>
                <a:t> </a:t>
              </a:r>
              <a:r>
                <a:rPr lang="en-GB" dirty="0" err="1" smtClean="0"/>
                <a:t>risques</a:t>
              </a:r>
              <a:endParaRPr lang="en-GB" dirty="0" smtClean="0"/>
            </a:p>
            <a:p>
              <a:r>
                <a:rPr lang="en-GB" dirty="0" err="1" smtClean="0"/>
                <a:t>Positionner</a:t>
              </a:r>
              <a:r>
                <a:rPr lang="en-GB" dirty="0" smtClean="0"/>
                <a:t> les </a:t>
              </a:r>
              <a:r>
                <a:rPr lang="en-GB" dirty="0" err="1" smtClean="0"/>
                <a:t>abris</a:t>
              </a:r>
              <a:r>
                <a:rPr lang="en-GB" dirty="0" smtClean="0"/>
                <a:t> (</a:t>
              </a:r>
              <a:r>
                <a:rPr lang="en-GB" dirty="0" err="1" smtClean="0"/>
                <a:t>pluie</a:t>
              </a:r>
              <a:r>
                <a:rPr lang="en-GB" dirty="0" smtClean="0"/>
                <a:t>)</a:t>
              </a:r>
              <a:endParaRPr lang="en-GB" dirty="0"/>
            </a:p>
          </p:txBody>
        </p:sp>
        <p:sp>
          <p:nvSpPr>
            <p:cNvPr id="6" name="Right Arrow 5"/>
            <p:cNvSpPr/>
            <p:nvPr/>
          </p:nvSpPr>
          <p:spPr>
            <a:xfrm>
              <a:off x="5003800" y="3289300"/>
              <a:ext cx="533400" cy="355600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46101" y="1959233"/>
            <a:ext cx="4205030" cy="4255532"/>
            <a:chOff x="546101" y="1959233"/>
            <a:chExt cx="4205030" cy="4255532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46101" y="1959233"/>
              <a:ext cx="4205030" cy="2609850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546101" y="5156200"/>
              <a:ext cx="354109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/>
                <a:t>Modéliser</a:t>
              </a:r>
              <a:r>
                <a:rPr lang="en-GB" dirty="0" smtClean="0"/>
                <a:t> les </a:t>
              </a:r>
              <a:r>
                <a:rPr lang="en-GB" dirty="0" err="1" smtClean="0"/>
                <a:t>mouvements</a:t>
              </a:r>
              <a:r>
                <a:rPr lang="en-GB" dirty="0" smtClean="0"/>
                <a:t> de </a:t>
              </a:r>
              <a:r>
                <a:rPr lang="en-GB" dirty="0" err="1" smtClean="0"/>
                <a:t>foule</a:t>
              </a:r>
              <a:endParaRPr lang="en-GB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46101" y="5753100"/>
              <a:ext cx="383951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>
                  <a:hlinkClick r:id="rId4"/>
                </a:rPr>
                <a:t>http://www.anylogic.fr/consulting/pedestrian-traffic-</a:t>
              </a:r>
              <a:r>
                <a:rPr lang="en-US" sz="1200" dirty="0" smtClean="0">
                  <a:hlinkClick r:id="rId4"/>
                </a:rPr>
                <a:t>flows</a:t>
              </a:r>
              <a:endParaRPr lang="en-US" sz="1200" dirty="0" smtClean="0"/>
            </a:p>
            <a:p>
              <a:endParaRPr lang="en-GB" sz="1200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870D6D-FF58-0A46-9872-352D734E6C0F}" type="slidenum">
              <a:rPr lang="en-GB" smtClean="0"/>
              <a:pPr>
                <a:defRPr/>
              </a:pPr>
              <a:t>22</a:t>
            </a:fld>
            <a:endParaRPr lang="en-GB"/>
          </a:p>
        </p:txBody>
      </p:sp>
      <p:pic>
        <p:nvPicPr>
          <p:cNvPr id="72707" name="Picture 2" descr="Screen Shot 2015-10-29 at 9.35.27 AM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4826" y="1241425"/>
            <a:ext cx="6927074" cy="452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08" name="TextBox 3"/>
          <p:cNvSpPr txBox="1">
            <a:spLocks noChangeArrowheads="1"/>
          </p:cNvSpPr>
          <p:nvPr/>
        </p:nvSpPr>
        <p:spPr bwMode="auto">
          <a:xfrm>
            <a:off x="990600" y="6400800"/>
            <a:ext cx="7239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800">
                <a:hlinkClick r:id="rId4"/>
              </a:rPr>
              <a:t>http://www.unglobalpulse.org/urban-resilience-petajakarta</a:t>
            </a:r>
            <a:r>
              <a:rPr lang="en-US" sz="1800"/>
              <a:t>   </a:t>
            </a:r>
            <a:r>
              <a:rPr lang="en-GB" sz="1800"/>
              <a:t>(video)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Monitorer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Indicateurs</a:t>
            </a:r>
            <a:r>
              <a:rPr lang="en-GB" dirty="0" smtClean="0"/>
              <a:t> de Smart City – Argentine / UIT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mart Cities - Modelos v2 (dragged).pdf"/>
          <p:cNvPicPr>
            <a:picLocks noChangeAspect="1"/>
          </p:cNvPicPr>
          <p:nvPr/>
        </p:nvPicPr>
        <p:blipFill>
          <a:blip r:embed="rId3"/>
          <a:srcRect l="13109" r="11360"/>
          <a:stretch>
            <a:fillRect/>
          </a:stretch>
        </p:blipFill>
        <p:spPr bwMode="auto">
          <a:xfrm>
            <a:off x="381000" y="1447800"/>
            <a:ext cx="3298825" cy="30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Content Placeholder 4" descr="Smart Cities - Modelos v2 (dragged).pdf"/>
          <p:cNvPicPr>
            <a:picLocks noChangeAspect="1"/>
          </p:cNvPicPr>
          <p:nvPr/>
        </p:nvPicPr>
        <p:blipFill>
          <a:blip r:embed="rId4"/>
          <a:srcRect l="17120" t="1987" r="14738" b="3065"/>
          <a:stretch>
            <a:fillRect/>
          </a:stretch>
        </p:blipFill>
        <p:spPr bwMode="auto">
          <a:xfrm>
            <a:off x="3067050" y="3886200"/>
            <a:ext cx="28765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Slide Number Placeholder 2"/>
          <p:cNvSpPr>
            <a:spLocks noGrp="1"/>
          </p:cNvSpPr>
          <p:nvPr>
            <p:ph type="sldNum" sz="quarter" idx="12"/>
          </p:nvPr>
        </p:nvSpPr>
        <p:spPr bwMode="auto">
          <a:xfrm>
            <a:off x="8647113" y="6543675"/>
            <a:ext cx="487362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7C4E9AC-8231-1D43-AC44-CC35EAF9798B}" type="slidenum">
              <a:rPr lang="en-US" smtClean="0">
                <a:solidFill>
                  <a:srgbClr val="7F7F7F"/>
                </a:solidFill>
                <a:latin typeface="Tahoma" pitchFamily="-104" charset="0"/>
                <a:ea typeface="ＭＳ Ｐゴシック" pitchFamily="-104" charset="-128"/>
                <a:cs typeface="ＭＳ Ｐゴシック" pitchFamily="-104" charset="-128"/>
              </a:rPr>
              <a:pPr/>
              <a:t>24</a:t>
            </a:fld>
            <a:endParaRPr lang="en-US" smtClean="0">
              <a:solidFill>
                <a:srgbClr val="7F7F7F"/>
              </a:solidFill>
              <a:latin typeface="Tahoma" pitchFamily="-104" charset="0"/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4517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>
                <a:ea typeface="ＭＳ Ｐゴシック" pitchFamily="-104" charset="-128"/>
                <a:cs typeface="ＭＳ Ｐゴシック" pitchFamily="-104" charset="-128"/>
              </a:rPr>
              <a:t>Argentina</a:t>
            </a:r>
            <a:r>
              <a:rPr lang="fr-FR" dirty="0" smtClean="0">
                <a:ea typeface="ＭＳ Ｐゴシック" pitchFamily="-104" charset="-128"/>
                <a:cs typeface="ＭＳ Ｐゴシック" pitchFamily="-104" charset="-128"/>
              </a:rPr>
              <a:t> – Indicateurs </a:t>
            </a:r>
            <a:r>
              <a:rPr lang="en-US" sz="2800" dirty="0" smtClean="0"/>
              <a:t>[SCIMT16 ] </a:t>
            </a:r>
            <a:r>
              <a:rPr lang="fr-FR" sz="2800" dirty="0" smtClean="0">
                <a:ea typeface="ＭＳ Ｐゴシック" pitchFamily="-104" charset="-128"/>
                <a:cs typeface="ＭＳ Ｐゴシック" pitchFamily="-104" charset="-128"/>
              </a:rPr>
              <a:t> </a:t>
            </a:r>
            <a:endParaRPr lang="fr-FR" dirty="0" smtClean="0">
              <a:ea typeface="ＭＳ Ｐゴシック" pitchFamily="-104" charset="-128"/>
              <a:cs typeface="ＭＳ Ｐゴシック" pitchFamily="-104" charset="-128"/>
            </a:endParaRPr>
          </a:p>
        </p:txBody>
      </p:sp>
      <p:pic>
        <p:nvPicPr>
          <p:cNvPr id="6" name="Picture 5" descr="SCIMT illustration wheel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257800" y="1447800"/>
            <a:ext cx="3162300" cy="316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a typeface="ＭＳ Ｐゴシック" pitchFamily="-104" charset="-128"/>
                <a:cs typeface="ＭＳ Ｐゴシック" pitchFamily="-104" charset="-128"/>
              </a:rPr>
              <a:t>Evaluation Quantitative</a:t>
            </a:r>
            <a:endParaRPr lang="en-GB" dirty="0" smtClean="0">
              <a:ea typeface="ＭＳ Ｐゴシック" pitchFamily="-104" charset="-128"/>
              <a:cs typeface="ＭＳ Ｐゴシック" pitchFamily="-104" charset="-128"/>
            </a:endParaRPr>
          </a:p>
        </p:txBody>
      </p:sp>
      <p:pic>
        <p:nvPicPr>
          <p:cNvPr id="6656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9475" y="1608138"/>
            <a:ext cx="4346575" cy="445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6225" y="1633538"/>
            <a:ext cx="4346575" cy="445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62300" y="6126163"/>
            <a:ext cx="281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a typeface="ＭＳ Ｐゴシック" pitchFamily="-104" charset="-128"/>
                <a:cs typeface="ＭＳ Ｐゴシック" pitchFamily="-104" charset="-128"/>
              </a:rPr>
              <a:t>U4SSC </a:t>
            </a:r>
            <a:r>
              <a:rPr lang="en-GB" dirty="0" smtClean="0">
                <a:ea typeface="ＭＳ Ｐゴシック" pitchFamily="-104" charset="-128"/>
                <a:cs typeface="ＭＳ Ｐゴシック" pitchFamily="-104" charset="-128"/>
              </a:rPr>
              <a:t> [ITU]</a:t>
            </a:r>
            <a:endParaRPr lang="en-GB" dirty="0" smtClean="0">
              <a:ea typeface="ＭＳ Ｐゴシック" pitchFamily="-104" charset="-128"/>
              <a:cs typeface="ＭＳ Ｐゴシック" pitchFamily="-104" charset="-128"/>
            </a:endParaRPr>
          </a:p>
        </p:txBody>
      </p:sp>
      <p:sp>
        <p:nvSpPr>
          <p:cNvPr id="67587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ea typeface="ＭＳ Ｐゴシック" pitchFamily="-104" charset="-128"/>
                <a:cs typeface="ＭＳ Ｐゴシック" pitchFamily="-104" charset="-128"/>
              </a:rPr>
              <a:t>UIT + </a:t>
            </a:r>
            <a:r>
              <a:rPr lang="en-GB" dirty="0" smtClean="0">
                <a:ea typeface="ＭＳ Ｐゴシック" pitchFamily="-104" charset="-128"/>
                <a:cs typeface="ＭＳ Ｐゴシック" pitchFamily="-104" charset="-128"/>
              </a:rPr>
              <a:t>17 UN</a:t>
            </a:r>
            <a:r>
              <a:rPr lang="en-GB" dirty="0" smtClean="0">
                <a:ea typeface="ＭＳ Ｐゴシック" pitchFamily="-104" charset="-128"/>
                <a:cs typeface="ＭＳ Ｐゴシック" pitchFamily="-104" charset="-128"/>
              </a:rPr>
              <a:t> </a:t>
            </a:r>
            <a:r>
              <a:rPr lang="en-GB" dirty="0" err="1" smtClean="0">
                <a:ea typeface="ＭＳ Ｐゴシック" pitchFamily="-104" charset="-128"/>
                <a:cs typeface="ＭＳ Ｐゴシック" pitchFamily="-104" charset="-128"/>
              </a:rPr>
              <a:t>agences</a:t>
            </a:r>
            <a:endParaRPr lang="en-GB" dirty="0" smtClean="0">
              <a:ea typeface="ＭＳ Ｐゴシック" pitchFamily="-104" charset="-128"/>
              <a:cs typeface="ＭＳ Ｐゴシック" pitchFamily="-104" charset="-128"/>
            </a:endParaRPr>
          </a:p>
          <a:p>
            <a:r>
              <a:rPr lang="en-GB" dirty="0" err="1" smtClean="0">
                <a:ea typeface="ＭＳ Ｐゴシック" pitchFamily="-104" charset="-128"/>
                <a:cs typeface="ＭＳ Ｐゴシック" pitchFamily="-104" charset="-128"/>
              </a:rPr>
              <a:t>Villes</a:t>
            </a:r>
            <a:r>
              <a:rPr lang="en-GB" dirty="0" smtClean="0">
                <a:ea typeface="ＭＳ Ｐゴシック" pitchFamily="-104" charset="-128"/>
                <a:cs typeface="ＭＳ Ｐゴシック" pitchFamily="-104" charset="-128"/>
              </a:rPr>
              <a:t> </a:t>
            </a:r>
            <a:r>
              <a:rPr lang="en-GB" dirty="0" err="1" smtClean="0">
                <a:ea typeface="ＭＳ Ｐゴシック" pitchFamily="-104" charset="-128"/>
                <a:cs typeface="ＭＳ Ｐゴシック" pitchFamily="-104" charset="-128"/>
              </a:rPr>
              <a:t>pilotes</a:t>
            </a:r>
            <a:endParaRPr lang="en-GB" dirty="0" smtClean="0">
              <a:ea typeface="ＭＳ Ｐゴシック" pitchFamily="-104" charset="-128"/>
              <a:cs typeface="ＭＳ Ｐゴシック" pitchFamily="-104" charset="-128"/>
            </a:endParaRPr>
          </a:p>
          <a:p>
            <a:r>
              <a:rPr lang="en-GB" dirty="0" err="1" smtClean="0">
                <a:ea typeface="ＭＳ Ｐゴシック" pitchFamily="-104" charset="-128"/>
                <a:cs typeface="ＭＳ Ｐゴシック" pitchFamily="-104" charset="-128"/>
              </a:rPr>
              <a:t>Agences</a:t>
            </a:r>
            <a:r>
              <a:rPr lang="en-GB" dirty="0" smtClean="0">
                <a:ea typeface="ＭＳ Ｐゴシック" pitchFamily="-104" charset="-128"/>
                <a:cs typeface="ＭＳ Ｐゴシック" pitchFamily="-104" charset="-128"/>
              </a:rPr>
              <a:t> </a:t>
            </a:r>
            <a:r>
              <a:rPr lang="en-GB" dirty="0" err="1" smtClean="0">
                <a:ea typeface="ＭＳ Ｐゴシック" pitchFamily="-104" charset="-128"/>
                <a:cs typeface="ＭＳ Ｐゴシック" pitchFamily="-104" charset="-128"/>
              </a:rPr>
              <a:t>gouvernementales</a:t>
            </a:r>
            <a:endParaRPr lang="en-GB" dirty="0" smtClean="0">
              <a:ea typeface="ＭＳ Ｐゴシック" pitchFamily="-104" charset="-128"/>
              <a:cs typeface="ＭＳ Ｐゴシック" pitchFamily="-104" charset="-128"/>
            </a:endParaRPr>
          </a:p>
          <a:p>
            <a:r>
              <a:rPr lang="en-US" dirty="0" smtClean="0">
                <a:ea typeface="ＭＳ Ｐゴシック" pitchFamily="-104" charset="-128"/>
                <a:cs typeface="ＭＳ Ｐゴシック" pitchFamily="-104" charset="-128"/>
              </a:rPr>
              <a:t>3</a:t>
            </a:r>
            <a:r>
              <a:rPr lang="en-US" dirty="0" smtClean="0">
                <a:ea typeface="ＭＳ Ｐゴシック" pitchFamily="-104" charset="-128"/>
                <a:cs typeface="ＭＳ Ｐゴシック" pitchFamily="-104" charset="-128"/>
              </a:rPr>
              <a:t> </a:t>
            </a:r>
            <a:r>
              <a:rPr lang="en-US" dirty="0" err="1" smtClean="0">
                <a:ea typeface="ＭＳ Ｐゴシック" pitchFamily="-104" charset="-128"/>
                <a:cs typeface="ＭＳ Ｐゴシック" pitchFamily="-104" charset="-128"/>
              </a:rPr>
              <a:t>domaines</a:t>
            </a:r>
            <a:r>
              <a:rPr lang="en-US" dirty="0" smtClean="0">
                <a:ea typeface="ＭＳ Ｐゴシック" pitchFamily="-104" charset="-128"/>
                <a:cs typeface="ＭＳ Ｐゴシック" pitchFamily="-104" charset="-128"/>
              </a:rPr>
              <a:t> </a:t>
            </a:r>
            <a:r>
              <a:rPr lang="en-US" dirty="0" err="1" smtClean="0">
                <a:ea typeface="ＭＳ Ｐゴシック" pitchFamily="-104" charset="-128"/>
                <a:cs typeface="ＭＳ Ｐゴシック" pitchFamily="-104" charset="-128"/>
              </a:rPr>
              <a:t>principaux</a:t>
            </a:r>
            <a:r>
              <a:rPr lang="en-US" dirty="0" smtClean="0">
                <a:ea typeface="ＭＳ Ｐゴシック" pitchFamily="-104" charset="-128"/>
                <a:cs typeface="ＭＳ Ｐゴシック" pitchFamily="-104" charset="-128"/>
              </a:rPr>
              <a:t>, </a:t>
            </a:r>
            <a:r>
              <a:rPr lang="en-US" dirty="0" smtClean="0">
                <a:ea typeface="ＭＳ Ｐゴシック" pitchFamily="-104" charset="-128"/>
                <a:cs typeface="ＭＳ Ｐゴシック" pitchFamily="-104" charset="-128"/>
              </a:rPr>
              <a:t>19 topics, 92 </a:t>
            </a:r>
            <a:r>
              <a:rPr lang="en-US" dirty="0" err="1" smtClean="0">
                <a:ea typeface="ＭＳ Ｐゴシック" pitchFamily="-104" charset="-128"/>
                <a:cs typeface="ＭＳ Ｐゴシック" pitchFamily="-104" charset="-128"/>
              </a:rPr>
              <a:t>indicateurs</a:t>
            </a:r>
            <a:r>
              <a:rPr lang="en-US" dirty="0" smtClean="0">
                <a:ea typeface="ＭＳ Ｐゴシック" pitchFamily="-104" charset="-128"/>
                <a:cs typeface="ＭＳ Ｐゴシック" pitchFamily="-104" charset="-128"/>
              </a:rPr>
              <a:t> (</a:t>
            </a:r>
            <a:r>
              <a:rPr lang="en-US" dirty="0" err="1" smtClean="0">
                <a:ea typeface="ＭＳ Ｐゴシック" pitchFamily="-104" charset="-128"/>
                <a:cs typeface="ＭＳ Ｐゴシック" pitchFamily="-104" charset="-128"/>
              </a:rPr>
              <a:t>fondamentaux</a:t>
            </a:r>
            <a:r>
              <a:rPr lang="en-US" dirty="0" smtClean="0">
                <a:ea typeface="ＭＳ Ｐゴシック" pitchFamily="-104" charset="-128"/>
                <a:cs typeface="ＭＳ Ｐゴシック" pitchFamily="-104" charset="-128"/>
              </a:rPr>
              <a:t> et </a:t>
            </a:r>
            <a:r>
              <a:rPr lang="en-US" dirty="0" err="1" smtClean="0">
                <a:ea typeface="ＭＳ Ｐゴシック" pitchFamily="-104" charset="-128"/>
                <a:cs typeface="ＭＳ Ｐゴシック" pitchFamily="-104" charset="-128"/>
              </a:rPr>
              <a:t>avancés</a:t>
            </a:r>
            <a:r>
              <a:rPr lang="en-US" dirty="0" smtClean="0">
                <a:ea typeface="ＭＳ Ｐゴシック" pitchFamily="-104" charset="-128"/>
                <a:cs typeface="ＭＳ Ｐゴシック" pitchFamily="-104" charset="-128"/>
              </a:rPr>
              <a:t>) </a:t>
            </a:r>
            <a:endParaRPr lang="en-US" dirty="0" smtClean="0">
              <a:ea typeface="ＭＳ Ｐゴシック" pitchFamily="-104" charset="-128"/>
              <a:cs typeface="ＭＳ Ｐゴシック" pitchFamily="-104" charset="-128"/>
            </a:endParaRPr>
          </a:p>
          <a:p>
            <a:pPr lvl="1"/>
            <a:r>
              <a:rPr lang="en-US" dirty="0" err="1" smtClean="0"/>
              <a:t>Economie</a:t>
            </a:r>
            <a:endParaRPr lang="en-US" dirty="0" smtClean="0"/>
          </a:p>
          <a:p>
            <a:pPr lvl="1"/>
            <a:r>
              <a:rPr lang="en-US" dirty="0" err="1" smtClean="0"/>
              <a:t>Environnement</a:t>
            </a:r>
            <a:endParaRPr lang="en-US" dirty="0" smtClean="0"/>
          </a:p>
          <a:p>
            <a:pPr lvl="1"/>
            <a:r>
              <a:rPr lang="en-US" dirty="0" err="1" smtClean="0"/>
              <a:t>Société</a:t>
            </a:r>
            <a:r>
              <a:rPr lang="en-US" dirty="0" smtClean="0"/>
              <a:t> et Culture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1A102D-5A84-DC44-A8E0-291ACC6D04F6}" type="slidenum">
              <a:rPr lang="en-GB" smtClean="0"/>
              <a:pPr>
                <a:defRPr/>
              </a:pPr>
              <a:t>26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 dirty="0" smtClean="0"/>
              <a:t>Types </a:t>
            </a:r>
            <a:r>
              <a:rPr lang="en-GB" sz="4000" dirty="0" err="1" smtClean="0"/>
              <a:t>d’évidence</a:t>
            </a:r>
            <a:r>
              <a:rPr lang="en-GB" sz="4000" dirty="0" smtClean="0"/>
              <a:t> et </a:t>
            </a:r>
            <a:r>
              <a:rPr lang="en-GB" sz="4000" dirty="0" err="1" smtClean="0"/>
              <a:t>intérêt</a:t>
            </a:r>
            <a:endParaRPr lang="en-GB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17638"/>
            <a:ext cx="8597900" cy="5511800"/>
          </a:xfrm>
        </p:spPr>
        <p:txBody>
          <a:bodyPr>
            <a:noAutofit/>
          </a:bodyPr>
          <a:lstStyle/>
          <a:p>
            <a:pPr>
              <a:spcAft>
                <a:spcPts val="1200"/>
              </a:spcAft>
              <a:buNone/>
            </a:pPr>
            <a:r>
              <a:rPr lang="en-GB" sz="1800" dirty="0" smtClean="0"/>
              <a:t>Evidence issue de la </a:t>
            </a:r>
            <a:r>
              <a:rPr lang="en-GB" sz="1800" dirty="0" err="1" smtClean="0"/>
              <a:t>recherche</a:t>
            </a:r>
            <a:r>
              <a:rPr lang="en-GB" sz="1800" dirty="0" smtClean="0"/>
              <a:t>, </a:t>
            </a:r>
            <a:r>
              <a:rPr lang="en-GB" sz="1800" dirty="0" err="1" smtClean="0"/>
              <a:t>étude</a:t>
            </a:r>
            <a:r>
              <a:rPr lang="en-GB" sz="1800" dirty="0" smtClean="0"/>
              <a:t> de </a:t>
            </a:r>
            <a:r>
              <a:rPr lang="en-GB" sz="1800" dirty="0" err="1" smtClean="0"/>
              <a:t>cas</a:t>
            </a:r>
            <a:r>
              <a:rPr lang="en-GB" sz="1800" dirty="0" smtClean="0"/>
              <a:t>, avis </a:t>
            </a:r>
            <a:r>
              <a:rPr lang="en-GB" sz="1800" dirty="0" err="1" smtClean="0"/>
              <a:t>d’expert</a:t>
            </a:r>
            <a:endParaRPr lang="en-GB" sz="1800" dirty="0" smtClean="0"/>
          </a:p>
          <a:p>
            <a:pPr>
              <a:buNone/>
            </a:pPr>
            <a:r>
              <a:rPr lang="en-GB" sz="1800" dirty="0" err="1" smtClean="0"/>
              <a:t>Evaluer</a:t>
            </a:r>
            <a:r>
              <a:rPr lang="en-GB" sz="1800" dirty="0" smtClean="0"/>
              <a:t> </a:t>
            </a:r>
            <a:r>
              <a:rPr lang="en-GB" sz="1800" dirty="0" err="1" smtClean="0"/>
              <a:t>l’évidence</a:t>
            </a:r>
            <a:r>
              <a:rPr lang="en-GB" sz="1800" dirty="0" smtClean="0"/>
              <a:t> </a:t>
            </a:r>
            <a:r>
              <a:rPr lang="en-GB" sz="1800" dirty="0" err="1" smtClean="0"/>
              <a:t>actuelle</a:t>
            </a:r>
            <a:r>
              <a:rPr lang="en-GB" sz="1800" dirty="0" smtClean="0"/>
              <a:t> pour </a:t>
            </a:r>
            <a:r>
              <a:rPr lang="en-GB" sz="1800" dirty="0" smtClean="0">
                <a:solidFill>
                  <a:srgbClr val="FF0000"/>
                </a:solidFill>
              </a:rPr>
              <a:t>identifier le </a:t>
            </a:r>
            <a:r>
              <a:rPr lang="en-GB" sz="1800" dirty="0" err="1" smtClean="0">
                <a:solidFill>
                  <a:srgbClr val="FF0000"/>
                </a:solidFill>
              </a:rPr>
              <a:t>besoin</a:t>
            </a:r>
            <a:r>
              <a:rPr lang="en-GB" sz="1800" dirty="0" smtClean="0">
                <a:solidFill>
                  <a:srgbClr val="FF0000"/>
                </a:solidFill>
              </a:rPr>
              <a:t> / </a:t>
            </a:r>
            <a:r>
              <a:rPr lang="en-GB" sz="1800" dirty="0" err="1" smtClean="0">
                <a:solidFill>
                  <a:srgbClr val="FF0000"/>
                </a:solidFill>
              </a:rPr>
              <a:t>changement</a:t>
            </a:r>
            <a:r>
              <a:rPr lang="en-GB" sz="1800" dirty="0" smtClean="0">
                <a:solidFill>
                  <a:srgbClr val="FF0000"/>
                </a:solidFill>
              </a:rPr>
              <a:t> </a:t>
            </a:r>
            <a:r>
              <a:rPr lang="en-GB" sz="1800" dirty="0" err="1" smtClean="0">
                <a:solidFill>
                  <a:srgbClr val="FF0000"/>
                </a:solidFill>
              </a:rPr>
              <a:t>d’une</a:t>
            </a:r>
            <a:r>
              <a:rPr lang="en-GB" sz="1800" dirty="0" smtClean="0">
                <a:solidFill>
                  <a:srgbClr val="FF0000"/>
                </a:solidFill>
              </a:rPr>
              <a:t> </a:t>
            </a:r>
            <a:r>
              <a:rPr lang="en-GB" sz="1800" dirty="0" err="1" smtClean="0">
                <a:solidFill>
                  <a:srgbClr val="FF0000"/>
                </a:solidFill>
              </a:rPr>
              <a:t>politique</a:t>
            </a:r>
            <a:endParaRPr lang="en-GB" sz="1800" dirty="0" smtClean="0">
              <a:solidFill>
                <a:srgbClr val="FF0000"/>
              </a:solidFill>
            </a:endParaRPr>
          </a:p>
          <a:p>
            <a:pPr>
              <a:spcAft>
                <a:spcPts val="1200"/>
              </a:spcAft>
              <a:buFont typeface="Wingdings" charset="2"/>
              <a:buChar char="Ø"/>
            </a:pPr>
            <a:r>
              <a:rPr lang="en-GB" sz="1800" dirty="0" smtClean="0"/>
              <a:t>E.g. </a:t>
            </a:r>
            <a:r>
              <a:rPr lang="en-GB" sz="1800" dirty="0" err="1" smtClean="0"/>
              <a:t>Mesurer</a:t>
            </a:r>
            <a:r>
              <a:rPr lang="en-GB" sz="1800" dirty="0" smtClean="0"/>
              <a:t> des </a:t>
            </a:r>
            <a:r>
              <a:rPr lang="en-GB" sz="1800" dirty="0" err="1"/>
              <a:t>i</a:t>
            </a:r>
            <a:r>
              <a:rPr lang="en-GB" sz="1800" dirty="0" err="1" smtClean="0"/>
              <a:t>ndicateurs</a:t>
            </a:r>
            <a:r>
              <a:rPr lang="en-GB" sz="1800" dirty="0" smtClean="0"/>
              <a:t> (Smart city)</a:t>
            </a:r>
          </a:p>
          <a:p>
            <a:pPr>
              <a:spcAft>
                <a:spcPts val="600"/>
              </a:spcAft>
              <a:buNone/>
            </a:pPr>
            <a:r>
              <a:rPr lang="en-GB" sz="1800" dirty="0" err="1" smtClean="0"/>
              <a:t>Systèmes</a:t>
            </a:r>
            <a:r>
              <a:rPr lang="en-GB" sz="1800" dirty="0" smtClean="0"/>
              <a:t>, </a:t>
            </a:r>
            <a:r>
              <a:rPr lang="en-GB" sz="1800" dirty="0" err="1" smtClean="0"/>
              <a:t>modèles</a:t>
            </a:r>
            <a:r>
              <a:rPr lang="en-GB" sz="1800" dirty="0" smtClean="0"/>
              <a:t> et simulations multi-</a:t>
            </a:r>
            <a:r>
              <a:rPr lang="en-GB" sz="1800" dirty="0" smtClean="0"/>
              <a:t>agents/CA </a:t>
            </a:r>
            <a:r>
              <a:rPr lang="en-GB" sz="1800" dirty="0" smtClean="0"/>
              <a:t>pour </a:t>
            </a:r>
            <a:r>
              <a:rPr lang="en-GB" sz="1800" dirty="0" err="1" smtClean="0">
                <a:solidFill>
                  <a:srgbClr val="FF0000"/>
                </a:solidFill>
              </a:rPr>
              <a:t>évaluer</a:t>
            </a:r>
            <a:r>
              <a:rPr lang="en-GB" sz="1800" dirty="0" smtClean="0">
                <a:solidFill>
                  <a:srgbClr val="FF0000"/>
                </a:solidFill>
              </a:rPr>
              <a:t> </a:t>
            </a:r>
            <a:r>
              <a:rPr lang="en-GB" sz="1800" dirty="0" err="1" smtClean="0">
                <a:solidFill>
                  <a:srgbClr val="FF0000"/>
                </a:solidFill>
              </a:rPr>
              <a:t>l’impact</a:t>
            </a:r>
            <a:r>
              <a:rPr lang="en-GB" sz="1800" dirty="0" smtClean="0">
                <a:solidFill>
                  <a:srgbClr val="FF0000"/>
                </a:solidFill>
              </a:rPr>
              <a:t> </a:t>
            </a:r>
            <a:r>
              <a:rPr lang="en-GB" sz="1800" dirty="0" err="1" smtClean="0">
                <a:solidFill>
                  <a:srgbClr val="FF0000"/>
                </a:solidFill>
              </a:rPr>
              <a:t>d’une</a:t>
            </a:r>
            <a:r>
              <a:rPr lang="en-GB" sz="1800" dirty="0" smtClean="0">
                <a:solidFill>
                  <a:srgbClr val="FF0000"/>
                </a:solidFill>
              </a:rPr>
              <a:t> </a:t>
            </a:r>
            <a:r>
              <a:rPr lang="en-GB" sz="1800" dirty="0" err="1" smtClean="0">
                <a:solidFill>
                  <a:srgbClr val="FF0000"/>
                </a:solidFill>
              </a:rPr>
              <a:t>politique</a:t>
            </a:r>
            <a:endParaRPr lang="en-GB" sz="1800" dirty="0" smtClean="0">
              <a:solidFill>
                <a:srgbClr val="FF0000"/>
              </a:solidFill>
            </a:endParaRPr>
          </a:p>
          <a:p>
            <a:pPr>
              <a:buFont typeface="Wingdings" charset="2"/>
              <a:buChar char="Ø"/>
            </a:pPr>
            <a:r>
              <a:rPr lang="en-GB" sz="1800" dirty="0" err="1" smtClean="0"/>
              <a:t>Comprendre</a:t>
            </a:r>
            <a:r>
              <a:rPr lang="en-GB" sz="1800" dirty="0" smtClean="0"/>
              <a:t> les </a:t>
            </a:r>
            <a:r>
              <a:rPr lang="en-GB" sz="1800" dirty="0" err="1" smtClean="0"/>
              <a:t>mécanismes</a:t>
            </a:r>
            <a:r>
              <a:rPr lang="en-GB" sz="1800" dirty="0" smtClean="0"/>
              <a:t> de </a:t>
            </a:r>
            <a:r>
              <a:rPr lang="en-GB" sz="1800" dirty="0" err="1" smtClean="0"/>
              <a:t>fonctionnement</a:t>
            </a:r>
            <a:r>
              <a:rPr lang="en-GB" sz="1800" dirty="0" smtClean="0"/>
              <a:t>, explorer divers </a:t>
            </a:r>
            <a:r>
              <a:rPr lang="en-GB" sz="1800" dirty="0" err="1" smtClean="0"/>
              <a:t>scénarios</a:t>
            </a:r>
            <a:endParaRPr lang="en-GB" sz="1800" dirty="0" smtClean="0"/>
          </a:p>
          <a:p>
            <a:pPr>
              <a:buFont typeface="Wingdings" charset="2"/>
              <a:buChar char="Ø"/>
            </a:pPr>
            <a:r>
              <a:rPr lang="en-GB" sz="1800" dirty="0" smtClean="0"/>
              <a:t>Analyser et </a:t>
            </a:r>
            <a:r>
              <a:rPr lang="en-GB" sz="1800" dirty="0" err="1" smtClean="0"/>
              <a:t>étudier</a:t>
            </a:r>
            <a:r>
              <a:rPr lang="en-GB" sz="1800" dirty="0" smtClean="0"/>
              <a:t> des </a:t>
            </a:r>
            <a:r>
              <a:rPr lang="en-GB" sz="1800" dirty="0" err="1" smtClean="0"/>
              <a:t>scénarios</a:t>
            </a:r>
            <a:r>
              <a:rPr lang="en-GB" sz="1800" dirty="0" smtClean="0"/>
              <a:t> </a:t>
            </a:r>
            <a:r>
              <a:rPr lang="en-US" sz="1800" dirty="0" smtClean="0"/>
              <a:t>multiples (divers </a:t>
            </a:r>
            <a:r>
              <a:rPr lang="en-US" sz="1800" dirty="0" err="1" smtClean="0"/>
              <a:t>cas</a:t>
            </a:r>
            <a:r>
              <a:rPr lang="en-US" sz="1800" dirty="0" smtClean="0"/>
              <a:t>) pour </a:t>
            </a:r>
            <a:r>
              <a:rPr lang="en-GB" sz="1800" dirty="0" smtClean="0">
                <a:solidFill>
                  <a:srgbClr val="FF0000"/>
                </a:solidFill>
              </a:rPr>
              <a:t>adapter les </a:t>
            </a:r>
            <a:r>
              <a:rPr lang="en-GB" sz="1800" dirty="0" err="1" smtClean="0">
                <a:solidFill>
                  <a:srgbClr val="FF0000"/>
                </a:solidFill>
              </a:rPr>
              <a:t>politiques</a:t>
            </a:r>
            <a:r>
              <a:rPr lang="en-GB" sz="1800" dirty="0" smtClean="0">
                <a:solidFill>
                  <a:srgbClr val="FF0000"/>
                </a:solidFill>
              </a:rPr>
              <a:t> pendant </a:t>
            </a:r>
            <a:r>
              <a:rPr lang="en-GB" sz="1800" dirty="0" err="1" smtClean="0">
                <a:solidFill>
                  <a:srgbClr val="FF0000"/>
                </a:solidFill>
              </a:rPr>
              <a:t>leur</a:t>
            </a:r>
            <a:r>
              <a:rPr lang="en-GB" sz="1800" dirty="0" smtClean="0">
                <a:solidFill>
                  <a:srgbClr val="FF0000"/>
                </a:solidFill>
              </a:rPr>
              <a:t> </a:t>
            </a:r>
            <a:r>
              <a:rPr lang="en-GB" sz="1800" dirty="0" err="1" smtClean="0">
                <a:solidFill>
                  <a:srgbClr val="FF0000"/>
                </a:solidFill>
              </a:rPr>
              <a:t>implémentation</a:t>
            </a:r>
            <a:endParaRPr lang="en-GB" sz="1800" dirty="0" smtClean="0"/>
          </a:p>
          <a:p>
            <a:pPr lvl="1"/>
            <a:r>
              <a:rPr lang="en-GB" sz="1800" dirty="0" smtClean="0"/>
              <a:t>Analyser et </a:t>
            </a:r>
            <a:r>
              <a:rPr lang="en-GB" sz="1800" dirty="0" err="1" smtClean="0"/>
              <a:t>étudier</a:t>
            </a:r>
            <a:r>
              <a:rPr lang="en-GB" sz="1800" dirty="0" smtClean="0"/>
              <a:t> des </a:t>
            </a:r>
            <a:r>
              <a:rPr lang="en-GB" sz="1800" dirty="0" err="1" smtClean="0"/>
              <a:t>scénarios</a:t>
            </a:r>
            <a:r>
              <a:rPr lang="en-GB" sz="1800" dirty="0" smtClean="0"/>
              <a:t> </a:t>
            </a:r>
            <a:r>
              <a:rPr lang="en-GB" sz="1800" dirty="0" err="1" smtClean="0"/>
              <a:t>itératifs</a:t>
            </a:r>
            <a:r>
              <a:rPr lang="en-GB" sz="1800" dirty="0" smtClean="0"/>
              <a:t> (</a:t>
            </a:r>
            <a:r>
              <a:rPr lang="en-GB" sz="1800" dirty="0" err="1" smtClean="0"/>
              <a:t>sur</a:t>
            </a:r>
            <a:r>
              <a:rPr lang="en-GB" sz="1800" dirty="0" smtClean="0"/>
              <a:t> </a:t>
            </a:r>
            <a:r>
              <a:rPr lang="en-GB" sz="1800" dirty="0" err="1" smtClean="0"/>
              <a:t>une</a:t>
            </a:r>
            <a:r>
              <a:rPr lang="en-GB" sz="1800" dirty="0" smtClean="0"/>
              <a:t> </a:t>
            </a:r>
            <a:r>
              <a:rPr lang="en-GB" sz="1800" dirty="0" err="1" smtClean="0"/>
              <a:t>certaine</a:t>
            </a:r>
            <a:r>
              <a:rPr lang="en-GB" sz="1800" dirty="0" smtClean="0"/>
              <a:t> </a:t>
            </a:r>
            <a:r>
              <a:rPr lang="en-GB" sz="1800" dirty="0" err="1" smtClean="0"/>
              <a:t>période</a:t>
            </a:r>
            <a:r>
              <a:rPr lang="en-GB" sz="1800" dirty="0" smtClean="0"/>
              <a:t>)</a:t>
            </a:r>
          </a:p>
          <a:p>
            <a:pPr lvl="1"/>
            <a:r>
              <a:rPr lang="en-GB" sz="1800" dirty="0" smtClean="0"/>
              <a:t>Identifier des patterns et limitations, tester des </a:t>
            </a:r>
            <a:r>
              <a:rPr lang="en-GB" sz="1800" dirty="0" err="1" smtClean="0"/>
              <a:t>variantes</a:t>
            </a:r>
            <a:endParaRPr lang="en-GB" sz="1800" dirty="0" smtClean="0"/>
          </a:p>
          <a:p>
            <a:pPr lvl="1">
              <a:spcAft>
                <a:spcPts val="1200"/>
              </a:spcAft>
            </a:pPr>
            <a:r>
              <a:rPr lang="en-GB" sz="1800" dirty="0" smtClean="0"/>
              <a:t>Identifier les </a:t>
            </a:r>
            <a:r>
              <a:rPr lang="en-GB" sz="2000" dirty="0" err="1" smtClean="0"/>
              <a:t>mécanismes</a:t>
            </a:r>
            <a:r>
              <a:rPr lang="en-GB" sz="2000" dirty="0" smtClean="0"/>
              <a:t> de </a:t>
            </a:r>
            <a:r>
              <a:rPr lang="en-GB" sz="2000" dirty="0" err="1" smtClean="0"/>
              <a:t>fonctionnement</a:t>
            </a:r>
            <a:r>
              <a:rPr lang="en-GB" sz="2000" dirty="0" smtClean="0"/>
              <a:t>, </a:t>
            </a:r>
            <a:r>
              <a:rPr lang="en-GB" sz="2000" dirty="0" err="1" smtClean="0"/>
              <a:t>modèle</a:t>
            </a:r>
            <a:r>
              <a:rPr lang="en-GB" sz="2000" dirty="0" smtClean="0"/>
              <a:t> </a:t>
            </a:r>
            <a:r>
              <a:rPr lang="en-GB" sz="2000" dirty="0" err="1" smtClean="0"/>
              <a:t>sous-jacent</a:t>
            </a:r>
            <a:endParaRPr lang="en-GB" sz="2000" dirty="0" smtClean="0"/>
          </a:p>
          <a:p>
            <a:pPr>
              <a:buNone/>
            </a:pPr>
            <a:r>
              <a:rPr lang="en-GB" sz="1800" dirty="0" smtClean="0"/>
              <a:t>Visualisation de </a:t>
            </a:r>
            <a:r>
              <a:rPr lang="en-GB" sz="1800" dirty="0" err="1" smtClean="0"/>
              <a:t>l’évidence</a:t>
            </a:r>
            <a:r>
              <a:rPr lang="en-GB" sz="1800" dirty="0" smtClean="0"/>
              <a:t> pour </a:t>
            </a:r>
            <a:r>
              <a:rPr lang="en-GB" sz="1800" dirty="0" err="1" smtClean="0">
                <a:solidFill>
                  <a:srgbClr val="FF0000"/>
                </a:solidFill>
              </a:rPr>
              <a:t>communiquer</a:t>
            </a:r>
            <a:r>
              <a:rPr lang="en-GB" sz="1800" dirty="0" smtClean="0">
                <a:solidFill>
                  <a:srgbClr val="FF0000"/>
                </a:solidFill>
              </a:rPr>
              <a:t> et </a:t>
            </a:r>
            <a:r>
              <a:rPr lang="en-GB" sz="1800" dirty="0" err="1" smtClean="0">
                <a:solidFill>
                  <a:srgbClr val="FF0000"/>
                </a:solidFill>
              </a:rPr>
              <a:t>comprendre</a:t>
            </a:r>
            <a:endParaRPr lang="en-GB" sz="1800" dirty="0" smtClean="0">
              <a:solidFill>
                <a:srgbClr val="FF0000"/>
              </a:solidFill>
            </a:endParaRPr>
          </a:p>
          <a:p>
            <a:pPr lvl="1"/>
            <a:r>
              <a:rPr lang="en-GB" sz="1800" dirty="0" smtClean="0"/>
              <a:t>E.g. </a:t>
            </a:r>
            <a:r>
              <a:rPr lang="en-GB" sz="1800" dirty="0" err="1" smtClean="0"/>
              <a:t>Réalité</a:t>
            </a:r>
            <a:r>
              <a:rPr lang="en-GB" sz="1800" dirty="0" smtClean="0"/>
              <a:t> </a:t>
            </a:r>
            <a:r>
              <a:rPr lang="en-GB" sz="1800" dirty="0" err="1" smtClean="0"/>
              <a:t>virtuelle</a:t>
            </a:r>
            <a:r>
              <a:rPr lang="en-GB" sz="1800" dirty="0" smtClean="0"/>
              <a:t>, visualisations </a:t>
            </a:r>
            <a:r>
              <a:rPr lang="en-GB" sz="1800" dirty="0" err="1" smtClean="0"/>
              <a:t>dynamiques</a:t>
            </a:r>
            <a:r>
              <a:rPr lang="en-GB" sz="1800" dirty="0" smtClean="0"/>
              <a:t>, </a:t>
            </a:r>
            <a:r>
              <a:rPr lang="en-GB" sz="1800" dirty="0" err="1" smtClean="0"/>
              <a:t>jeux</a:t>
            </a:r>
            <a:r>
              <a:rPr lang="en-GB" sz="1800" dirty="0" smtClean="0"/>
              <a:t> </a:t>
            </a:r>
            <a:r>
              <a:rPr lang="en-GB" sz="1800" dirty="0" err="1" smtClean="0"/>
              <a:t>sérieux</a:t>
            </a:r>
            <a:endParaRPr lang="en-GB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Evidence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100" y="1491646"/>
            <a:ext cx="8051800" cy="504671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Références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n-US" sz="1400" dirty="0" smtClean="0"/>
          </a:p>
          <a:p>
            <a:pPr>
              <a:buNone/>
            </a:pPr>
            <a:r>
              <a:rPr lang="en-US" sz="1400" dirty="0" smtClean="0"/>
              <a:t>[UNICEF] </a:t>
            </a:r>
            <a:r>
              <a:rPr lang="en-US" sz="1400" dirty="0"/>
              <a:t>Bridging the </a:t>
            </a:r>
            <a:r>
              <a:rPr lang="en-US" sz="1400" dirty="0" smtClean="0"/>
              <a:t>gap - The </a:t>
            </a:r>
            <a:r>
              <a:rPr lang="en-US" sz="1400" dirty="0"/>
              <a:t>role of monitoring and </a:t>
            </a:r>
            <a:r>
              <a:rPr lang="en-US" sz="1400" dirty="0" smtClean="0"/>
              <a:t>evaluation in </a:t>
            </a:r>
            <a:r>
              <a:rPr lang="en-US" sz="1400" dirty="0"/>
              <a:t>Evidence-based policy </a:t>
            </a:r>
            <a:r>
              <a:rPr lang="en-US" sz="1400" dirty="0" smtClean="0"/>
              <a:t>making – </a:t>
            </a:r>
            <a:r>
              <a:rPr lang="en-US" sz="1400" dirty="0" err="1" smtClean="0"/>
              <a:t>Unicef</a:t>
            </a:r>
            <a:endParaRPr lang="en-US" sz="1400" dirty="0" smtClean="0"/>
          </a:p>
          <a:p>
            <a:pPr>
              <a:buNone/>
            </a:pPr>
            <a:endParaRPr lang="en-US" sz="1400" dirty="0" smtClean="0"/>
          </a:p>
          <a:p>
            <a:pPr>
              <a:buNone/>
            </a:pPr>
            <a:r>
              <a:rPr lang="en-US" sz="1400" dirty="0" smtClean="0"/>
              <a:t>[EBM] Evidence-Based Medicine Working Group (November 1992). "Evidence-based medicine. A new approach to teaching the practice of medicine". JAMA. </a:t>
            </a:r>
            <a:r>
              <a:rPr lang="en-US" sz="1400" b="1" dirty="0" smtClean="0"/>
              <a:t>268</a:t>
            </a:r>
            <a:r>
              <a:rPr lang="en-US" sz="1400" dirty="0" smtClean="0"/>
              <a:t> (17): 2420–5. </a:t>
            </a:r>
            <a:r>
              <a:rPr lang="en-US" sz="1400" dirty="0" smtClean="0">
                <a:hlinkClick r:id="rId2" tooltip="Digital object identifier"/>
              </a:rPr>
              <a:t>doi</a:t>
            </a:r>
            <a:r>
              <a:rPr lang="en-US" sz="1400" dirty="0" smtClean="0"/>
              <a:t>:</a:t>
            </a:r>
            <a:r>
              <a:rPr lang="en-US" sz="1400" dirty="0" smtClean="0">
                <a:hlinkClick r:id="rId3"/>
              </a:rPr>
              <a:t>10.1001/jama.268.17.2420</a:t>
            </a:r>
            <a:r>
              <a:rPr lang="en-US" sz="1400" dirty="0" smtClean="0"/>
              <a:t>. </a:t>
            </a:r>
            <a:r>
              <a:rPr lang="en-US" sz="1400" dirty="0" smtClean="0">
                <a:hlinkClick r:id="rId4" tooltip="PubMed Identifier"/>
              </a:rPr>
              <a:t>PMID</a:t>
            </a:r>
            <a:r>
              <a:rPr lang="en-US" sz="1400" dirty="0" smtClean="0"/>
              <a:t> </a:t>
            </a:r>
            <a:r>
              <a:rPr lang="en-US" sz="1400" dirty="0" smtClean="0">
                <a:hlinkClick r:id="rId5"/>
              </a:rPr>
              <a:t>1404801</a:t>
            </a:r>
            <a:r>
              <a:rPr lang="en-US" sz="1400" dirty="0" smtClean="0"/>
              <a:t>.</a:t>
            </a:r>
          </a:p>
          <a:p>
            <a:pPr>
              <a:buNone/>
            </a:pPr>
            <a:endParaRPr lang="en-US" sz="1400" dirty="0" smtClean="0"/>
          </a:p>
          <a:p>
            <a:pPr>
              <a:buNone/>
            </a:pPr>
            <a:r>
              <a:rPr lang="en-US" sz="1400" dirty="0" smtClean="0"/>
              <a:t>[SCIMT16 ] The Ministry of Modernization of the </a:t>
            </a:r>
            <a:r>
              <a:rPr lang="en-US" sz="1400" dirty="0" err="1" smtClean="0"/>
              <a:t>Argentinian</a:t>
            </a:r>
            <a:r>
              <a:rPr lang="en-US" sz="1400" dirty="0" smtClean="0"/>
              <a:t> Government. Smart City Index Management Tool (SCIMT) Project, 2016</a:t>
            </a:r>
            <a:r>
              <a:rPr lang="en-US" sz="1400" dirty="0" smtClean="0"/>
              <a:t>.</a:t>
            </a:r>
          </a:p>
          <a:p>
            <a:pPr>
              <a:buNone/>
            </a:pPr>
            <a:endParaRPr lang="en-US" sz="1400" dirty="0" smtClean="0"/>
          </a:p>
          <a:p>
            <a:pPr>
              <a:buNone/>
            </a:pPr>
            <a:r>
              <a:rPr lang="en-US" sz="1400" dirty="0" smtClean="0"/>
              <a:t>[ITU</a:t>
            </a:r>
            <a:r>
              <a:rPr lang="en-US" sz="1400" dirty="0" smtClean="0"/>
              <a:t>]</a:t>
            </a:r>
            <a:r>
              <a:rPr lang="en-US" sz="1400" dirty="0" smtClean="0"/>
              <a:t> </a:t>
            </a:r>
            <a:r>
              <a:rPr lang="en-US" sz="1400" dirty="0" err="1" smtClean="0"/>
              <a:t>KPIs</a:t>
            </a:r>
            <a:r>
              <a:rPr lang="en-US" sz="1400" dirty="0" smtClean="0"/>
              <a:t> on Smart Sustainable </a:t>
            </a:r>
            <a:r>
              <a:rPr lang="en-US" sz="1400" dirty="0" smtClean="0"/>
              <a:t>Cities </a:t>
            </a:r>
            <a:r>
              <a:rPr lang="en-US" sz="1400" dirty="0" err="1" smtClean="0"/>
              <a:t>http://www.itu.int/en/ITU-T/ssc/Pages/KPIs-on-SSC.aspx</a:t>
            </a:r>
            <a:endParaRPr lang="en-US" sz="1400" dirty="0" smtClean="0"/>
          </a:p>
          <a:p>
            <a:pPr>
              <a:buNone/>
            </a:pPr>
            <a:endParaRPr lang="en-US" sz="1400" dirty="0" smtClean="0"/>
          </a:p>
          <a:p>
            <a:pPr>
              <a:buNone/>
            </a:pPr>
            <a:r>
              <a:rPr lang="en-US" sz="1400" dirty="0" smtClean="0"/>
              <a:t>[Baxter et Bush ]Use </a:t>
            </a:r>
            <a:r>
              <a:rPr lang="en-US" sz="1400" dirty="0" smtClean="0"/>
              <a:t>of Small Unmanned Aerial Vehicles for Air Quality and Meteorological </a:t>
            </a:r>
            <a:r>
              <a:rPr lang="en-US" sz="1400" dirty="0" smtClean="0"/>
              <a:t>Measurements, Robert </a:t>
            </a:r>
            <a:r>
              <a:rPr lang="en-US" sz="1400" dirty="0" smtClean="0"/>
              <a:t>A. Baxter</a:t>
            </a:r>
            <a:r>
              <a:rPr lang="en-US" sz="1400" dirty="0" smtClean="0"/>
              <a:t> and David </a:t>
            </a:r>
            <a:r>
              <a:rPr lang="en-US" sz="1400" dirty="0" smtClean="0"/>
              <a:t>H. Bush </a:t>
            </a:r>
            <a:endParaRPr lang="en-US" sz="1400" dirty="0" smtClean="0"/>
          </a:p>
          <a:p>
            <a:endParaRPr lang="en-US" sz="1400" dirty="0" smtClean="0"/>
          </a:p>
          <a:p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“</a:t>
            </a:r>
            <a:r>
              <a:rPr lang="en-US" dirty="0" err="1" smtClean="0"/>
              <a:t>Utilisation</a:t>
            </a:r>
            <a:r>
              <a:rPr lang="en-US" dirty="0" smtClean="0"/>
              <a:t> </a:t>
            </a:r>
            <a:r>
              <a:rPr lang="en-US" dirty="0" err="1" smtClean="0"/>
              <a:t>consciencieuse</a:t>
            </a:r>
            <a:r>
              <a:rPr lang="en-US" dirty="0" smtClean="0"/>
              <a:t>, </a:t>
            </a:r>
            <a:r>
              <a:rPr lang="en-US" dirty="0" err="1" smtClean="0"/>
              <a:t>explicite</a:t>
            </a:r>
            <a:r>
              <a:rPr lang="en-US" dirty="0" smtClean="0"/>
              <a:t> et </a:t>
            </a:r>
            <a:r>
              <a:rPr lang="en-US" dirty="0" err="1" smtClean="0"/>
              <a:t>judicieuse</a:t>
            </a:r>
            <a:r>
              <a:rPr lang="en-US" dirty="0" smtClean="0"/>
              <a:t> des </a:t>
            </a:r>
            <a:r>
              <a:rPr lang="en-US" dirty="0" err="1" smtClean="0">
                <a:solidFill>
                  <a:srgbClr val="FF0000"/>
                </a:solidFill>
              </a:rPr>
              <a:t>meilleures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données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>
                <a:solidFill>
                  <a:srgbClr val="FF0000"/>
                </a:solidFill>
              </a:rPr>
              <a:t>disponibles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pour la </a:t>
            </a:r>
            <a:r>
              <a:rPr lang="en-US" dirty="0" err="1" smtClean="0">
                <a:solidFill>
                  <a:srgbClr val="FF0000"/>
                </a:solidFill>
              </a:rPr>
              <a:t>prise</a:t>
            </a:r>
            <a:r>
              <a:rPr lang="en-US" dirty="0" smtClean="0">
                <a:solidFill>
                  <a:srgbClr val="FF0000"/>
                </a:solidFill>
              </a:rPr>
              <a:t> de </a:t>
            </a:r>
            <a:r>
              <a:rPr lang="en-US" dirty="0" err="1" smtClean="0">
                <a:solidFill>
                  <a:srgbClr val="FF0000"/>
                </a:solidFill>
              </a:rPr>
              <a:t>décisions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/>
              <a:t>concernant</a:t>
            </a:r>
            <a:r>
              <a:rPr lang="en-US" dirty="0" smtClean="0"/>
              <a:t> les </a:t>
            </a:r>
            <a:r>
              <a:rPr lang="en-US" dirty="0" err="1" smtClean="0">
                <a:solidFill>
                  <a:srgbClr val="FF0000"/>
                </a:solidFill>
              </a:rPr>
              <a:t>soins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prodiguer</a:t>
            </a:r>
            <a:r>
              <a:rPr lang="en-US" dirty="0" smtClean="0"/>
              <a:t> </a:t>
            </a:r>
            <a:r>
              <a:rPr lang="en-US" dirty="0" err="1" smtClean="0"/>
              <a:t>à</a:t>
            </a:r>
            <a:r>
              <a:rPr lang="en-US" dirty="0" smtClean="0"/>
              <a:t> </a:t>
            </a:r>
            <a:r>
              <a:rPr lang="en-US" dirty="0" err="1" smtClean="0"/>
              <a:t>chaque</a:t>
            </a:r>
            <a:r>
              <a:rPr lang="en-US" dirty="0" smtClean="0"/>
              <a:t> patient” [EBM]</a:t>
            </a:r>
            <a:endParaRPr lang="en-GB" dirty="0" smtClean="0"/>
          </a:p>
          <a:p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2149554" y="6257836"/>
            <a:ext cx="454498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>
                <a:hlinkClick r:id="rId3"/>
              </a:rPr>
              <a:t>https://fr.wikipedia.org/wiki/M%C3%A9decine_fond%C3%A9e_sur_les_faits</a:t>
            </a:r>
            <a:endParaRPr lang="en-US" sz="1100" dirty="0" smtClean="0"/>
          </a:p>
          <a:p>
            <a:endParaRPr lang="en-GB" sz="1100" dirty="0" smtClean="0"/>
          </a:p>
          <a:p>
            <a:endParaRPr lang="en-GB" sz="11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GB" sz="2800" dirty="0" smtClean="0"/>
              <a:t>Evidence-Based Medicine / </a:t>
            </a:r>
            <a:r>
              <a:rPr lang="en-GB" sz="2800" dirty="0" err="1" smtClean="0"/>
              <a:t>Faits</a:t>
            </a:r>
            <a:r>
              <a:rPr lang="en-GB" sz="2800" dirty="0" smtClean="0"/>
              <a:t> / </a:t>
            </a:r>
            <a:r>
              <a:rPr lang="en-GB" sz="2800" dirty="0" err="1" smtClean="0"/>
              <a:t>Données</a:t>
            </a:r>
            <a:r>
              <a:rPr lang="en-GB" sz="2800" dirty="0" smtClean="0"/>
              <a:t> </a:t>
            </a:r>
            <a:r>
              <a:rPr lang="en-GB" sz="2800" dirty="0" err="1" smtClean="0"/>
              <a:t>probantes</a:t>
            </a:r>
            <a:endParaRPr lang="en-GB" sz="2800" dirty="0" smtClean="0"/>
          </a:p>
          <a:p>
            <a:pPr>
              <a:buFont typeface="Wingdings" charset="2"/>
              <a:buChar char="Ø"/>
            </a:pPr>
            <a:r>
              <a:rPr lang="en-GB" sz="2800" dirty="0" err="1" smtClean="0"/>
              <a:t>Améliorer</a:t>
            </a:r>
            <a:r>
              <a:rPr lang="en-GB" sz="2800" dirty="0" smtClean="0"/>
              <a:t> les prises de </a:t>
            </a:r>
            <a:r>
              <a:rPr lang="en-GB" sz="2800" dirty="0" err="1" smtClean="0"/>
              <a:t>décisions</a:t>
            </a:r>
            <a:r>
              <a:rPr lang="en-GB" sz="2800" dirty="0" smtClean="0"/>
              <a:t> des </a:t>
            </a:r>
            <a:r>
              <a:rPr lang="en-GB" sz="2800" dirty="0" err="1" smtClean="0"/>
              <a:t>médecins</a:t>
            </a:r>
            <a:r>
              <a:rPr lang="en-GB" sz="2800" dirty="0" smtClean="0"/>
              <a:t> pour </a:t>
            </a:r>
            <a:r>
              <a:rPr lang="en-GB" sz="2800" dirty="0" err="1" smtClean="0"/>
              <a:t>leurs</a:t>
            </a:r>
            <a:r>
              <a:rPr lang="en-GB" sz="2800" dirty="0" smtClean="0"/>
              <a:t> patients</a:t>
            </a:r>
          </a:p>
          <a:p>
            <a:pPr>
              <a:buNone/>
            </a:pPr>
            <a:endParaRPr lang="en-GB" sz="2800" dirty="0" smtClean="0"/>
          </a:p>
          <a:p>
            <a:pPr>
              <a:buNone/>
            </a:pPr>
            <a:endParaRPr lang="en-GB" sz="2800" dirty="0" smtClean="0"/>
          </a:p>
          <a:p>
            <a:pPr>
              <a:buNone/>
            </a:pPr>
            <a:r>
              <a:rPr lang="en-GB" sz="2800" dirty="0" smtClean="0"/>
              <a:t>Evidence-Based Practice Medicine</a:t>
            </a:r>
          </a:p>
          <a:p>
            <a:pPr>
              <a:buFont typeface="Wingdings" charset="2"/>
              <a:buChar char="Ø"/>
            </a:pPr>
            <a:r>
              <a:rPr lang="en-GB" sz="2800" dirty="0" smtClean="0"/>
              <a:t>Guidelines et </a:t>
            </a:r>
            <a:r>
              <a:rPr lang="en-GB" sz="2800" dirty="0" err="1" smtClean="0"/>
              <a:t>politiques</a:t>
            </a:r>
            <a:r>
              <a:rPr lang="en-GB" sz="2800" dirty="0" smtClean="0"/>
              <a:t> pour des </a:t>
            </a:r>
            <a:r>
              <a:rPr lang="en-GB" sz="2800" dirty="0" err="1" smtClean="0"/>
              <a:t>groupes</a:t>
            </a:r>
            <a:r>
              <a:rPr lang="en-GB" sz="2800" dirty="0" smtClean="0"/>
              <a:t> de patients </a:t>
            </a:r>
            <a:r>
              <a:rPr lang="en-GB" sz="2800" dirty="0" err="1" smtClean="0"/>
              <a:t>ou</a:t>
            </a:r>
            <a:r>
              <a:rPr lang="en-GB" sz="2800" dirty="0" smtClean="0"/>
              <a:t> populations</a:t>
            </a:r>
          </a:p>
          <a:p>
            <a:endParaRPr lang="en-GB" sz="2800" dirty="0" smtClean="0"/>
          </a:p>
          <a:p>
            <a:pPr>
              <a:buNone/>
            </a:pPr>
            <a:endParaRPr lang="en-GB" sz="2800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32193" y="2679700"/>
            <a:ext cx="2254607" cy="2006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Evidence-based policy-making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525963"/>
          </a:xfrm>
        </p:spPr>
        <p:txBody>
          <a:bodyPr/>
          <a:lstStyle/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“</a:t>
            </a:r>
            <a:r>
              <a:rPr lang="en-US" dirty="0"/>
              <a:t>Evidence-based policy making refers to a </a:t>
            </a:r>
            <a:r>
              <a:rPr lang="en-US" dirty="0">
                <a:solidFill>
                  <a:srgbClr val="FF0000"/>
                </a:solidFill>
              </a:rPr>
              <a:t>policy </a:t>
            </a:r>
            <a:r>
              <a:rPr lang="en-US" dirty="0" smtClean="0">
                <a:solidFill>
                  <a:srgbClr val="FF0000"/>
                </a:solidFill>
              </a:rPr>
              <a:t>process</a:t>
            </a:r>
            <a:r>
              <a:rPr lang="en-US" dirty="0" smtClean="0"/>
              <a:t> that </a:t>
            </a:r>
            <a:r>
              <a:rPr lang="en-US" dirty="0"/>
              <a:t>helps planners make </a:t>
            </a:r>
            <a:r>
              <a:rPr lang="en-US" dirty="0">
                <a:solidFill>
                  <a:srgbClr val="FF0000"/>
                </a:solidFill>
              </a:rPr>
              <a:t>better-informed decisions </a:t>
            </a:r>
            <a:r>
              <a:rPr lang="en-US" dirty="0"/>
              <a:t>by </a:t>
            </a:r>
            <a:r>
              <a:rPr lang="en-US" dirty="0" smtClean="0"/>
              <a:t>putting the </a:t>
            </a:r>
            <a:r>
              <a:rPr lang="en-US" dirty="0">
                <a:solidFill>
                  <a:srgbClr val="FF0000"/>
                </a:solidFill>
              </a:rPr>
              <a:t>best available evidence</a:t>
            </a:r>
            <a:r>
              <a:rPr lang="en-US" dirty="0"/>
              <a:t> at the </a:t>
            </a:r>
            <a:r>
              <a:rPr lang="en-US" dirty="0">
                <a:solidFill>
                  <a:srgbClr val="FF0000"/>
                </a:solidFill>
              </a:rPr>
              <a:t>centre</a:t>
            </a:r>
            <a:r>
              <a:rPr lang="en-US" dirty="0"/>
              <a:t> of the policy </a:t>
            </a:r>
            <a:r>
              <a:rPr lang="en-US" dirty="0" smtClean="0"/>
              <a:t>process” UN definition [UNICEF]</a:t>
            </a:r>
            <a:endParaRPr lang="en-GB" dirty="0"/>
          </a:p>
        </p:txBody>
      </p:sp>
      <p:grpSp>
        <p:nvGrpSpPr>
          <p:cNvPr id="12" name="Group 11"/>
          <p:cNvGrpSpPr/>
          <p:nvPr/>
        </p:nvGrpSpPr>
        <p:grpSpPr>
          <a:xfrm>
            <a:off x="5883794" y="4508500"/>
            <a:ext cx="2571750" cy="2138065"/>
            <a:chOff x="1574800" y="1409700"/>
            <a:chExt cx="2571750" cy="2138065"/>
          </a:xfrm>
        </p:grpSpPr>
        <p:sp>
          <p:nvSpPr>
            <p:cNvPr id="13" name="Oval 12"/>
            <p:cNvSpPr/>
            <p:nvPr/>
          </p:nvSpPr>
          <p:spPr>
            <a:xfrm>
              <a:off x="2117206" y="2290465"/>
              <a:ext cx="1435100" cy="12573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  <a:alpha val="43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Oval 13"/>
            <p:cNvSpPr/>
            <p:nvPr/>
          </p:nvSpPr>
          <p:spPr>
            <a:xfrm>
              <a:off x="1574800" y="1409700"/>
              <a:ext cx="1435100" cy="1257300"/>
            </a:xfrm>
            <a:prstGeom prst="ellipse">
              <a:avLst/>
            </a:prstGeom>
            <a:solidFill>
              <a:srgbClr val="CCFFCC">
                <a:alpha val="22000"/>
              </a:srgb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692794" y="1669534"/>
              <a:ext cx="99325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err="1" smtClean="0"/>
                <a:t>Facteurs</a:t>
              </a:r>
              <a:r>
                <a:rPr lang="en-GB" dirty="0" smtClean="0"/>
                <a:t> </a:t>
              </a:r>
            </a:p>
            <a:p>
              <a:r>
                <a:rPr lang="en-GB" dirty="0" err="1" smtClean="0"/>
                <a:t>externes</a:t>
              </a:r>
              <a:endParaRPr lang="en-GB" dirty="0"/>
            </a:p>
          </p:txBody>
        </p:sp>
        <p:sp>
          <p:nvSpPr>
            <p:cNvPr id="16" name="Oval 15"/>
            <p:cNvSpPr/>
            <p:nvPr/>
          </p:nvSpPr>
          <p:spPr>
            <a:xfrm>
              <a:off x="2711450" y="1414165"/>
              <a:ext cx="1435100" cy="1257300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49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328101" y="2633365"/>
              <a:ext cx="931766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 err="1" smtClean="0"/>
                <a:t>Contexte</a:t>
              </a:r>
              <a:endParaRPr lang="en-GB" sz="1600" dirty="0" smtClean="0"/>
            </a:p>
            <a:p>
              <a:r>
                <a:rPr lang="en-GB" sz="1600" dirty="0" err="1" smtClean="0"/>
                <a:t>Politique</a:t>
              </a:r>
              <a:endParaRPr lang="en-GB" sz="1600" dirty="0" smtClean="0"/>
            </a:p>
            <a:p>
              <a:endParaRPr lang="en-GB" sz="1600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009900" y="1830744"/>
              <a:ext cx="10190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Evidence</a:t>
              </a:r>
              <a:endParaRPr lang="en-GB" dirty="0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6810231" y="5298876"/>
            <a:ext cx="6162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EBPM</a:t>
            </a:r>
            <a:endParaRPr lang="en-GB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406400" y="228600"/>
            <a:ext cx="8432800" cy="6400800"/>
            <a:chOff x="279400" y="139700"/>
            <a:chExt cx="8433558" cy="6400800"/>
          </a:xfrm>
        </p:grpSpPr>
        <p:sp>
          <p:nvSpPr>
            <p:cNvPr id="31" name="Donut 30"/>
            <p:cNvSpPr/>
            <p:nvPr/>
          </p:nvSpPr>
          <p:spPr>
            <a:xfrm>
              <a:off x="622331" y="139700"/>
              <a:ext cx="7557179" cy="6400800"/>
            </a:xfrm>
            <a:prstGeom prst="donut">
              <a:avLst>
                <a:gd name="adj" fmla="val 8751"/>
              </a:avLst>
            </a:prstGeom>
            <a:solidFill>
              <a:schemeClr val="bg1">
                <a:lumMod val="50000"/>
                <a:alpha val="5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>
                <a:solidFill>
                  <a:schemeClr val="tx1"/>
                </a:solidFill>
              </a:endParaRPr>
            </a:p>
          </p:txBody>
        </p:sp>
        <p:grpSp>
          <p:nvGrpSpPr>
            <p:cNvPr id="3" name="Group 29"/>
            <p:cNvGrpSpPr>
              <a:grpSpLocks/>
            </p:cNvGrpSpPr>
            <p:nvPr/>
          </p:nvGrpSpPr>
          <p:grpSpPr bwMode="auto">
            <a:xfrm>
              <a:off x="279400" y="228600"/>
              <a:ext cx="8433558" cy="6124358"/>
              <a:chOff x="330200" y="-9247"/>
              <a:chExt cx="8433558" cy="6124357"/>
            </a:xfrm>
          </p:grpSpPr>
          <p:sp>
            <p:nvSpPr>
              <p:cNvPr id="69647" name="TextBox 7"/>
              <p:cNvSpPr txBox="1">
                <a:spLocks noChangeArrowheads="1"/>
              </p:cNvSpPr>
              <p:nvPr/>
            </p:nvSpPr>
            <p:spPr bwMode="auto">
              <a:xfrm>
                <a:off x="3806161" y="3095842"/>
                <a:ext cx="1727179" cy="400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2000"/>
                  <a:t>Communicate</a:t>
                </a:r>
              </a:p>
            </p:txBody>
          </p:sp>
          <p:graphicFrame>
            <p:nvGraphicFramePr>
              <p:cNvPr id="9" name="Diagram 8"/>
              <p:cNvGraphicFramePr/>
              <p:nvPr/>
            </p:nvGraphicFramePr>
            <p:xfrm>
              <a:off x="1346200" y="1032152"/>
              <a:ext cx="6096000" cy="4064000"/>
            </p:xfrm>
            <a:graphic>
              <a:graphicData uri="http://schemas.openxmlformats.org/drawingml/2006/diagram">
                <a:relIds xmlns:dgm="http://schemas.openxmlformats.org/drawingml/2006/diagram" xmlns:r="http://schemas.openxmlformats.org/officeDocument/2006/relationships" r:dm="rId2" r:lo="rId3" r:qs="rId4" r:cs="rId5"/>
              </a:graphicData>
            </a:graphic>
          </p:graphicFrame>
          <p:sp>
            <p:nvSpPr>
              <p:cNvPr id="69649" name="TextBox 15"/>
              <p:cNvSpPr txBox="1">
                <a:spLocks noChangeArrowheads="1"/>
              </p:cNvSpPr>
              <p:nvPr/>
            </p:nvSpPr>
            <p:spPr bwMode="auto">
              <a:xfrm>
                <a:off x="330200" y="3200399"/>
                <a:ext cx="1188046" cy="400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2000"/>
                  <a:t>Evidence</a:t>
                </a:r>
              </a:p>
            </p:txBody>
          </p:sp>
          <p:sp>
            <p:nvSpPr>
              <p:cNvPr id="69650" name="TextBox 32"/>
              <p:cNvSpPr txBox="1">
                <a:spLocks noChangeArrowheads="1"/>
              </p:cNvSpPr>
              <p:nvPr/>
            </p:nvSpPr>
            <p:spPr bwMode="auto">
              <a:xfrm>
                <a:off x="4013200" y="2387600"/>
                <a:ext cx="1188046" cy="400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2000"/>
                  <a:t>Evidence</a:t>
                </a:r>
              </a:p>
            </p:txBody>
          </p:sp>
          <p:sp>
            <p:nvSpPr>
              <p:cNvPr id="69651" name="TextBox 36"/>
              <p:cNvSpPr txBox="1">
                <a:spLocks noChangeArrowheads="1"/>
              </p:cNvSpPr>
              <p:nvPr/>
            </p:nvSpPr>
            <p:spPr bwMode="auto">
              <a:xfrm>
                <a:off x="1257299" y="900668"/>
                <a:ext cx="1188046" cy="400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2000"/>
                  <a:t>Evidence</a:t>
                </a:r>
              </a:p>
            </p:txBody>
          </p:sp>
          <p:sp>
            <p:nvSpPr>
              <p:cNvPr id="69652" name="TextBox 39"/>
              <p:cNvSpPr txBox="1">
                <a:spLocks noChangeArrowheads="1"/>
              </p:cNvSpPr>
              <p:nvPr/>
            </p:nvSpPr>
            <p:spPr bwMode="auto">
              <a:xfrm flipH="1">
                <a:off x="6943833" y="901699"/>
                <a:ext cx="1188046" cy="400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2000"/>
                  <a:t>Evidence</a:t>
                </a:r>
              </a:p>
            </p:txBody>
          </p:sp>
          <p:sp>
            <p:nvSpPr>
              <p:cNvPr id="69653" name="TextBox 42"/>
              <p:cNvSpPr txBox="1">
                <a:spLocks noChangeArrowheads="1"/>
              </p:cNvSpPr>
              <p:nvPr/>
            </p:nvSpPr>
            <p:spPr bwMode="auto">
              <a:xfrm flipH="1">
                <a:off x="7575712" y="3244333"/>
                <a:ext cx="1188046" cy="400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2000"/>
                  <a:t>Evidence</a:t>
                </a:r>
              </a:p>
            </p:txBody>
          </p:sp>
          <p:sp>
            <p:nvSpPr>
              <p:cNvPr id="69654" name="TextBox 46"/>
              <p:cNvSpPr txBox="1">
                <a:spLocks noChangeArrowheads="1"/>
              </p:cNvSpPr>
              <p:nvPr/>
            </p:nvSpPr>
            <p:spPr bwMode="auto">
              <a:xfrm>
                <a:off x="4535433" y="5714999"/>
                <a:ext cx="1188046" cy="4001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GB" sz="2000"/>
                  <a:t>Evidence</a:t>
                </a:r>
              </a:p>
            </p:txBody>
          </p:sp>
          <p:pic>
            <p:nvPicPr>
              <p:cNvPr id="69655" name="Picture 20"/>
              <p:cNvPicPr>
                <a:picLocks noChangeAspect="1"/>
              </p:cNvPicPr>
              <p:nvPr/>
            </p:nvPicPr>
            <p:blipFill>
              <a:blip r:embed="rId7"/>
              <a:srcRect/>
              <a:stretch>
                <a:fillRect/>
              </a:stretch>
            </p:blipFill>
            <p:spPr bwMode="auto">
              <a:xfrm>
                <a:off x="5479646" y="-571"/>
                <a:ext cx="1218790" cy="90123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9656" name="Picture 22"/>
              <p:cNvPicPr>
                <a:picLocks noChangeAspect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7026221" y="1917304"/>
                <a:ext cx="1568558" cy="806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9657" name="Picture 23"/>
              <p:cNvPicPr>
                <a:picLocks noChangeAspect="1"/>
              </p:cNvPicPr>
              <p:nvPr/>
            </p:nvPicPr>
            <p:blipFill>
              <a:blip r:embed="rId9"/>
              <a:srcRect/>
              <a:stretch>
                <a:fillRect/>
              </a:stretch>
            </p:blipFill>
            <p:spPr bwMode="auto">
              <a:xfrm>
                <a:off x="6190641" y="4438650"/>
                <a:ext cx="1607984" cy="9969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9658" name="Picture 25"/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2403367" y="5219700"/>
                <a:ext cx="1496786" cy="8382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9659" name="Picture 26"/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644695" y="1917304"/>
                <a:ext cx="1225209" cy="8897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9660" name="Picture 27"/>
              <p:cNvPicPr>
                <a:picLocks noChangeAspect="1"/>
              </p:cNvPicPr>
              <p:nvPr/>
            </p:nvPicPr>
            <p:blipFill>
              <a:blip r:embed="rId12"/>
              <a:srcRect/>
              <a:stretch>
                <a:fillRect/>
              </a:stretch>
            </p:blipFill>
            <p:spPr bwMode="auto">
              <a:xfrm>
                <a:off x="647700" y="3910471"/>
                <a:ext cx="1174750" cy="116952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9661" name="Picture 28"/>
              <p:cNvPicPr>
                <a:picLocks noChangeAspect="1"/>
              </p:cNvPicPr>
              <p:nvPr/>
            </p:nvPicPr>
            <p:blipFill>
              <a:blip r:embed="rId13"/>
              <a:srcRect/>
              <a:stretch>
                <a:fillRect/>
              </a:stretch>
            </p:blipFill>
            <p:spPr bwMode="auto">
              <a:xfrm>
                <a:off x="2885967" y="-9247"/>
                <a:ext cx="828292" cy="88554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35" name="Right Arrow 34"/>
            <p:cNvSpPr/>
            <p:nvPr/>
          </p:nvSpPr>
          <p:spPr>
            <a:xfrm rot="2777444">
              <a:off x="2245712" y="1207264"/>
              <a:ext cx="371475" cy="677924"/>
            </a:xfrm>
            <a:prstGeom prst="rightArrow">
              <a:avLst/>
            </a:prstGeom>
            <a:solidFill>
              <a:srgbClr val="7F7F7F">
                <a:alpha val="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8" name="Right Arrow 37"/>
            <p:cNvSpPr/>
            <p:nvPr/>
          </p:nvSpPr>
          <p:spPr>
            <a:xfrm rot="21023816">
              <a:off x="1254213" y="3311525"/>
              <a:ext cx="371508" cy="677863"/>
            </a:xfrm>
            <a:prstGeom prst="rightArrow">
              <a:avLst/>
            </a:prstGeom>
            <a:solidFill>
              <a:srgbClr val="7F7F7F">
                <a:alpha val="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1" name="Right Arrow 40"/>
            <p:cNvSpPr/>
            <p:nvPr/>
          </p:nvSpPr>
          <p:spPr>
            <a:xfrm rot="18960488">
              <a:off x="2189335" y="4714875"/>
              <a:ext cx="369920" cy="677863"/>
            </a:xfrm>
            <a:prstGeom prst="rightArrow">
              <a:avLst/>
            </a:prstGeom>
            <a:solidFill>
              <a:srgbClr val="7F7F7F">
                <a:alpha val="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4" name="Right Arrow 43"/>
            <p:cNvSpPr/>
            <p:nvPr/>
          </p:nvSpPr>
          <p:spPr>
            <a:xfrm rot="15902883">
              <a:off x="4720847" y="5364927"/>
              <a:ext cx="371475" cy="677923"/>
            </a:xfrm>
            <a:prstGeom prst="rightArrow">
              <a:avLst/>
            </a:prstGeom>
            <a:solidFill>
              <a:srgbClr val="7F7F7F">
                <a:alpha val="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5" name="Right Arrow 44"/>
            <p:cNvSpPr/>
            <p:nvPr/>
          </p:nvSpPr>
          <p:spPr>
            <a:xfrm rot="11865440">
              <a:off x="7107852" y="3513138"/>
              <a:ext cx="371508" cy="677862"/>
            </a:xfrm>
            <a:prstGeom prst="rightArrow">
              <a:avLst/>
            </a:prstGeom>
            <a:solidFill>
              <a:srgbClr val="7F7F7F">
                <a:alpha val="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8" name="Right Arrow 47"/>
            <p:cNvSpPr/>
            <p:nvPr/>
          </p:nvSpPr>
          <p:spPr>
            <a:xfrm rot="7950828">
              <a:off x="6396605" y="1398558"/>
              <a:ext cx="371475" cy="676336"/>
            </a:xfrm>
            <a:prstGeom prst="rightArrow">
              <a:avLst/>
            </a:prstGeom>
            <a:solidFill>
              <a:srgbClr val="7F7F7F">
                <a:alpha val="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9" name="Right Arrow 48"/>
            <p:cNvSpPr/>
            <p:nvPr/>
          </p:nvSpPr>
          <p:spPr>
            <a:xfrm rot="5400000" flipV="1">
              <a:off x="4506516" y="623064"/>
              <a:ext cx="371475" cy="677924"/>
            </a:xfrm>
            <a:prstGeom prst="rightArrow">
              <a:avLst/>
            </a:prstGeom>
            <a:solidFill>
              <a:srgbClr val="7F7F7F">
                <a:alpha val="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69645" name="TextBox 49"/>
            <p:cNvSpPr txBox="1">
              <a:spLocks noChangeArrowheads="1"/>
            </p:cNvSpPr>
            <p:nvPr/>
          </p:nvSpPr>
          <p:spPr bwMode="auto">
            <a:xfrm flipH="1">
              <a:off x="4216400" y="237276"/>
              <a:ext cx="1188046" cy="400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 sz="2000"/>
                <a:t>Evidence</a:t>
              </a:r>
            </a:p>
          </p:txBody>
        </p:sp>
        <p:sp>
          <p:nvSpPr>
            <p:cNvPr id="51" name="Right Arrow 50"/>
            <p:cNvSpPr/>
            <p:nvPr/>
          </p:nvSpPr>
          <p:spPr>
            <a:xfrm rot="5400000" flipV="1">
              <a:off x="4298534" y="2840802"/>
              <a:ext cx="371475" cy="677923"/>
            </a:xfrm>
            <a:prstGeom prst="rightArrow">
              <a:avLst/>
            </a:prstGeom>
            <a:solidFill>
              <a:srgbClr val="7F7F7F">
                <a:alpha val="5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32" name="Slide Number Placeholder 3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5B5ED-89D7-7B4D-859C-5B984E04AA6D}" type="slidenum">
              <a:rPr lang="en-GB" smtClean="0"/>
              <a:pPr>
                <a:defRPr/>
              </a:pPr>
              <a:t>7</a:t>
            </a:fld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Intérêt</a:t>
            </a:r>
            <a:r>
              <a:rPr lang="en-GB" dirty="0" smtClean="0"/>
              <a:t> de </a:t>
            </a:r>
            <a:r>
              <a:rPr lang="en-GB" dirty="0" err="1" smtClean="0"/>
              <a:t>l’évidence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 smtClean="0"/>
              <a:t>Tout au long du </a:t>
            </a:r>
            <a:r>
              <a:rPr lang="en-US" dirty="0" err="1" smtClean="0"/>
              <a:t>processus</a:t>
            </a:r>
            <a:r>
              <a:rPr lang="en-US" dirty="0" smtClean="0"/>
              <a:t> </a:t>
            </a:r>
            <a:r>
              <a:rPr lang="en-US" dirty="0" err="1" smtClean="0"/>
              <a:t>d’établissement</a:t>
            </a:r>
            <a:r>
              <a:rPr lang="en-US" dirty="0" smtClean="0"/>
              <a:t> de la </a:t>
            </a:r>
            <a:r>
              <a:rPr lang="en-US" dirty="0" err="1" smtClean="0"/>
              <a:t>politique</a:t>
            </a:r>
            <a:r>
              <a:rPr lang="en-US" dirty="0" smtClean="0"/>
              <a:t> </a:t>
            </a:r>
          </a:p>
          <a:p>
            <a:pPr>
              <a:buNone/>
            </a:pPr>
            <a:endParaRPr lang="en-US" dirty="0" smtClean="0"/>
          </a:p>
          <a:p>
            <a:pPr>
              <a:buFont typeface="Wingdings" charset="2"/>
              <a:buChar char="Ø"/>
            </a:pPr>
            <a:r>
              <a:rPr lang="en-US" dirty="0" err="1" smtClean="0"/>
              <a:t>Reconnaître</a:t>
            </a:r>
            <a:r>
              <a:rPr lang="en-US" dirty="0" smtClean="0"/>
              <a:t> </a:t>
            </a:r>
            <a:r>
              <a:rPr lang="en-US" dirty="0" err="1" smtClean="0"/>
              <a:t>une</a:t>
            </a:r>
            <a:r>
              <a:rPr lang="en-US" dirty="0" smtClean="0"/>
              <a:t> </a:t>
            </a:r>
            <a:r>
              <a:rPr lang="en-US" dirty="0" err="1" smtClean="0"/>
              <a:t>problématique</a:t>
            </a:r>
            <a:r>
              <a:rPr lang="en-US" dirty="0" smtClean="0"/>
              <a:t> et un </a:t>
            </a:r>
            <a:r>
              <a:rPr lang="en-US" dirty="0" err="1" smtClean="0"/>
              <a:t>besoin</a:t>
            </a:r>
            <a:r>
              <a:rPr lang="en-US" dirty="0" smtClean="0"/>
              <a:t> de </a:t>
            </a:r>
            <a:r>
              <a:rPr lang="en-US" dirty="0" err="1" smtClean="0"/>
              <a:t>changement</a:t>
            </a:r>
            <a:r>
              <a:rPr lang="en-US" dirty="0" smtClean="0"/>
              <a:t>/nouvelle </a:t>
            </a:r>
            <a:r>
              <a:rPr lang="en-US" dirty="0" err="1" smtClean="0"/>
              <a:t>politique</a:t>
            </a:r>
            <a:endParaRPr lang="en-US" dirty="0" smtClean="0"/>
          </a:p>
          <a:p>
            <a:pPr>
              <a:buFont typeface="Wingdings" charset="2"/>
              <a:buChar char="Ø"/>
            </a:pPr>
            <a:endParaRPr lang="en-US" dirty="0" smtClean="0"/>
          </a:p>
          <a:p>
            <a:pPr>
              <a:buFont typeface="Wingdings" charset="2"/>
              <a:buChar char="Ø"/>
            </a:pPr>
            <a:r>
              <a:rPr lang="fr-FR" dirty="0" smtClean="0"/>
              <a:t> Informer la conception et le choix de la politique</a:t>
            </a:r>
          </a:p>
          <a:p>
            <a:pPr>
              <a:buFont typeface="Wingdings" charset="2"/>
              <a:buChar char="Ø"/>
            </a:pPr>
            <a:endParaRPr lang="fr-FR" dirty="0" smtClean="0"/>
          </a:p>
          <a:p>
            <a:pPr>
              <a:buFont typeface="Wingdings" charset="2"/>
              <a:buChar char="Ø"/>
            </a:pPr>
            <a:r>
              <a:rPr lang="fr-FR" dirty="0" smtClean="0"/>
              <a:t> Prévoir le futur (succès)</a:t>
            </a:r>
          </a:p>
          <a:p>
            <a:pPr>
              <a:buFont typeface="Wingdings" charset="2"/>
              <a:buChar char="Ø"/>
            </a:pPr>
            <a:endParaRPr lang="fr-FR" dirty="0" smtClean="0"/>
          </a:p>
          <a:p>
            <a:pPr>
              <a:buFont typeface="Wingdings" charset="2"/>
              <a:buChar char="Ø"/>
            </a:pPr>
            <a:r>
              <a:rPr lang="fr-FR" dirty="0" smtClean="0"/>
              <a:t> </a:t>
            </a:r>
            <a:r>
              <a:rPr lang="fr-FR" dirty="0" err="1" smtClean="0"/>
              <a:t>Monitorer</a:t>
            </a:r>
            <a:r>
              <a:rPr lang="fr-FR" dirty="0" smtClean="0"/>
              <a:t> l’implémentation</a:t>
            </a:r>
            <a:r>
              <a:rPr lang="fr-FR" dirty="0" smtClean="0"/>
              <a:t> </a:t>
            </a:r>
            <a:br>
              <a:rPr lang="fr-FR" dirty="0" smtClean="0"/>
            </a:br>
            <a:r>
              <a:rPr lang="fr-FR" dirty="0" smtClean="0"/>
              <a:t>(</a:t>
            </a:r>
            <a:r>
              <a:rPr lang="fr-FR" dirty="0" smtClean="0"/>
              <a:t>au fur et à mesure)</a:t>
            </a:r>
          </a:p>
          <a:p>
            <a:pPr>
              <a:buFont typeface="Wingdings" charset="2"/>
              <a:buChar char="Ø"/>
            </a:pPr>
            <a:endParaRPr lang="fr-FR" dirty="0" smtClean="0"/>
          </a:p>
          <a:p>
            <a:pPr>
              <a:buFont typeface="Wingdings" charset="2"/>
              <a:buChar char="Ø"/>
            </a:pPr>
            <a:r>
              <a:rPr lang="fr-FR" dirty="0" smtClean="0"/>
              <a:t> Evaluer l’impact de la politique</a:t>
            </a:r>
          </a:p>
          <a:p>
            <a:pPr>
              <a:buFont typeface="Wingdings" charset="2"/>
              <a:buChar char="Ø"/>
            </a:pPr>
            <a:endParaRPr lang="fr-FR" dirty="0" smtClean="0"/>
          </a:p>
          <a:p>
            <a:pPr>
              <a:buFont typeface="Wingdings" charset="2"/>
              <a:buChar char="Ø"/>
            </a:pPr>
            <a:r>
              <a:rPr lang="fr-FR" dirty="0" smtClean="0"/>
              <a:t> Communiquer</a:t>
            </a:r>
            <a:endParaRPr lang="en-US" dirty="0" smtClean="0"/>
          </a:p>
          <a:p>
            <a:pPr>
              <a:buFont typeface="Wingdings" charset="2"/>
              <a:buChar char="Ø"/>
            </a:pP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8409" y="3268663"/>
            <a:ext cx="4261291" cy="3340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Collecter</a:t>
            </a:r>
            <a:r>
              <a:rPr lang="en-GB" dirty="0" smtClean="0"/>
              <a:t> / </a:t>
            </a:r>
            <a:r>
              <a:rPr lang="en-GB" dirty="0" err="1" smtClean="0"/>
              <a:t>Visualiser</a:t>
            </a:r>
            <a:r>
              <a:rPr lang="en-GB" dirty="0" smtClean="0"/>
              <a:t> / </a:t>
            </a:r>
            <a:r>
              <a:rPr lang="en-GB" dirty="0" err="1" smtClean="0"/>
              <a:t>Comprendre</a:t>
            </a:r>
            <a:r>
              <a:rPr lang="en-GB" dirty="0" smtClean="0"/>
              <a:t> </a:t>
            </a:r>
            <a:r>
              <a:rPr lang="en-GB" dirty="0" err="1" smtClean="0"/>
              <a:t>Présent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4922</TotalTime>
  <Words>2633</Words>
  <Application>Microsoft Macintosh PowerPoint</Application>
  <PresentationFormat>On-screen Show (4:3)</PresentationFormat>
  <Paragraphs>255</Paragraphs>
  <Slides>29</Slides>
  <Notes>21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Office Theme</vt:lpstr>
      <vt:lpstr>Slide 1</vt:lpstr>
      <vt:lpstr>Historique</vt:lpstr>
      <vt:lpstr>Slide 3</vt:lpstr>
      <vt:lpstr>Slide 4</vt:lpstr>
      <vt:lpstr>Evidence-based policy-making</vt:lpstr>
      <vt:lpstr>Slide 6</vt:lpstr>
      <vt:lpstr>Slide 7</vt:lpstr>
      <vt:lpstr>Intérêt de l’évidence</vt:lpstr>
      <vt:lpstr>Collecter / Visualiser / Comprendre Présent</vt:lpstr>
      <vt:lpstr>Slide 10</vt:lpstr>
      <vt:lpstr>Slide 11</vt:lpstr>
      <vt:lpstr>Visualiser / Anticiper / Prévoir le futur</vt:lpstr>
      <vt:lpstr>Slide 13</vt:lpstr>
      <vt:lpstr>Slide 14</vt:lpstr>
      <vt:lpstr>Slide 15</vt:lpstr>
      <vt:lpstr>Expérimenter des alternatives</vt:lpstr>
      <vt:lpstr>Slide 17</vt:lpstr>
      <vt:lpstr>Concevoir  une politique / Solution</vt:lpstr>
      <vt:lpstr>Slide 19</vt:lpstr>
      <vt:lpstr>Slide 20</vt:lpstr>
      <vt:lpstr>Slide 21</vt:lpstr>
      <vt:lpstr>Slide 22</vt:lpstr>
      <vt:lpstr>Monitorer</vt:lpstr>
      <vt:lpstr>Argentina – Indicateurs [SCIMT16 ]  </vt:lpstr>
      <vt:lpstr>Evaluation Quantitative</vt:lpstr>
      <vt:lpstr>U4SSC  [ITU]</vt:lpstr>
      <vt:lpstr>Types d’évidence et intérêt</vt:lpstr>
      <vt:lpstr>Evidence</vt:lpstr>
      <vt:lpstr>Références</vt:lpstr>
    </vt:vector>
  </TitlesOfParts>
  <Company>University of Geneva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Giovanna Di Marzo Serugendo</dc:creator>
  <cp:lastModifiedBy>Giovanna Di Marzo Serugendo</cp:lastModifiedBy>
  <cp:revision>111</cp:revision>
  <dcterms:created xsi:type="dcterms:W3CDTF">2016-11-28T21:17:56Z</dcterms:created>
  <dcterms:modified xsi:type="dcterms:W3CDTF">2016-11-28T23:05:31Z</dcterms:modified>
</cp:coreProperties>
</file>