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19" r:id="rId2"/>
    <p:sldId id="320" r:id="rId3"/>
    <p:sldId id="256" r:id="rId4"/>
    <p:sldId id="304" r:id="rId5"/>
    <p:sldId id="305" r:id="rId6"/>
    <p:sldId id="306" r:id="rId7"/>
    <p:sldId id="307" r:id="rId8"/>
    <p:sldId id="308" r:id="rId9"/>
    <p:sldId id="311" r:id="rId10"/>
    <p:sldId id="261" r:id="rId11"/>
    <p:sldId id="273" r:id="rId12"/>
    <p:sldId id="310" r:id="rId13"/>
    <p:sldId id="309" r:id="rId14"/>
    <p:sldId id="321" r:id="rId15"/>
    <p:sldId id="285" r:id="rId16"/>
    <p:sldId id="298" r:id="rId17"/>
    <p:sldId id="301" r:id="rId18"/>
    <p:sldId id="299" r:id="rId19"/>
    <p:sldId id="302" r:id="rId20"/>
    <p:sldId id="300" r:id="rId21"/>
    <p:sldId id="312" r:id="rId22"/>
    <p:sldId id="303" r:id="rId23"/>
    <p:sldId id="314" r:id="rId24"/>
    <p:sldId id="281" r:id="rId25"/>
    <p:sldId id="315" r:id="rId26"/>
    <p:sldId id="277" r:id="rId27"/>
    <p:sldId id="280" r:id="rId28"/>
    <p:sldId id="284" r:id="rId29"/>
    <p:sldId id="286" r:id="rId30"/>
    <p:sldId id="287" r:id="rId31"/>
    <p:sldId id="288" r:id="rId32"/>
    <p:sldId id="289" r:id="rId33"/>
    <p:sldId id="292" r:id="rId34"/>
    <p:sldId id="290" r:id="rId35"/>
    <p:sldId id="293" r:id="rId36"/>
    <p:sldId id="294" r:id="rId37"/>
    <p:sldId id="295" r:id="rId38"/>
    <p:sldId id="297" r:id="rId39"/>
    <p:sldId id="291" r:id="rId40"/>
    <p:sldId id="282" r:id="rId41"/>
    <p:sldId id="316" r:id="rId42"/>
    <p:sldId id="317" r:id="rId43"/>
    <p:sldId id="313" r:id="rId44"/>
    <p:sldId id="318" r:id="rId4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30089"/>
    <a:srgbClr val="39B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2"/>
    <p:restoredTop sz="94765"/>
  </p:normalViewPr>
  <p:slideViewPr>
    <p:cSldViewPr snapToGrid="0" snapToObjects="1">
      <p:cViewPr varScale="1">
        <p:scale>
          <a:sx n="121" d="100"/>
          <a:sy n="121" d="100"/>
        </p:scale>
        <p:origin x="168" y="4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9803-D37B-0A46-8D6F-11A10FBA94A9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CD70D-1814-A440-91AC-586C9F0BB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08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C2C1-0173-E149-AC55-75BF3A86A9DB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DDA45-4402-1F49-B8CC-41DC99C8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601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D0F6-B2FD-3741-AB67-DA3DCFAAFBDE}" type="datetime1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5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2A6E-0C24-064A-9B52-042FF9F4F3FD}" type="datetime1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37AE-465E-BC4F-A752-0061D1E845E9}" type="datetime1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0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fr-CH" dirty="0" err="1"/>
              <a:t>Click</a:t>
            </a:r>
            <a:r>
              <a:rPr lang="fr-CH" dirty="0"/>
              <a:t>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dirty="0" err="1"/>
              <a:t>Click</a:t>
            </a:r>
            <a:r>
              <a:rPr lang="fr-CH" dirty="0"/>
              <a:t>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1206-A4BD-0442-A8C6-35190E9E8D9C}" type="datetime1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4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7019-B375-4749-8227-9ECD3B228AEB}" type="datetime1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D120-9A2D-EB42-9E6E-3C223EC0E3CF}" type="datetime1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994C-E724-F547-9BC1-5822BC3EEFA5}" type="datetime1">
              <a:rPr lang="en-US" smtClean="0"/>
              <a:t>9/21/21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72B8-4A3D-744A-B47D-0FD030E5E3A4}" type="datetime1">
              <a:rPr lang="en-US" smtClean="0"/>
              <a:t>9/21/21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6DB71-1A46-694F-8399-D03AF8341306}" type="datetime1">
              <a:rPr lang="en-US" smtClean="0"/>
              <a:t>9/21/21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4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9EFBC-9EB0-144F-970C-5F0751CDE06C}" type="datetime1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6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872B-4E29-B942-8F93-1957EF1FFDDB}" type="datetime1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0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/>
              <a:t>Click to edit Master text styles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D44B2-B2DA-A942-8452-2B54F891C7D6}" type="datetime1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096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59EA265-7AB4-4B43-AC52-FC90ED72D4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2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7030A0"/>
          </a:solidFill>
          <a:latin typeface="CMU Sans Serif" panose="02000603000000000000" pitchFamily="2" charset="0"/>
          <a:ea typeface="CMU Sans Serif" panose="02000603000000000000" pitchFamily="2" charset="0"/>
          <a:cs typeface="CMU Sans Serif" panose="02000603000000000000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1800" kern="1200">
          <a:solidFill>
            <a:schemeClr val="tx1"/>
          </a:solidFill>
          <a:latin typeface="CMU Sans Serif"/>
          <a:ea typeface="+mn-ea"/>
          <a:cs typeface="CMU Sans Serif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9BF34"/>
        </a:buClr>
        <a:buFont typeface="Wingdings" charset="2"/>
        <a:buChar char="§"/>
        <a:defRPr sz="1800" kern="1200">
          <a:solidFill>
            <a:schemeClr val="tx1"/>
          </a:solidFill>
          <a:latin typeface="CMU Sans Serif"/>
          <a:ea typeface="+mn-ea"/>
          <a:cs typeface="CMU Sans Serif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MU Sans Serif"/>
          <a:ea typeface="+mn-ea"/>
          <a:cs typeface="CMU Sans Serif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MU Sans Serif"/>
          <a:ea typeface="+mn-ea"/>
          <a:cs typeface="CMU Sans Serif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MU Sans Serif"/>
          <a:ea typeface="+mn-ea"/>
          <a:cs typeface="CMU Sans Serif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bpubs.stanford.edu:8090/pub/1996-1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unige.ch/course/view.php?id=900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rubenverborgh.github.io/WebFundamentals/semantic-web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F37E83-0312-2F42-9986-8C9741B477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Technologies du Web </a:t>
            </a:r>
            <a:r>
              <a:rPr lang="en-US" dirty="0" err="1"/>
              <a:t>Sémantique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CB2D6C9-65F8-1546-BFBB-6F8E10D70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Claudine </a:t>
            </a:r>
            <a:r>
              <a:rPr lang="en-US" dirty="0" err="1"/>
              <a:t>Métral</a:t>
            </a:r>
            <a:endParaRPr lang="en-US" dirty="0"/>
          </a:p>
          <a:p>
            <a:r>
              <a:rPr lang="en-US" dirty="0"/>
              <a:t>Gilles </a:t>
            </a:r>
            <a:r>
              <a:rPr lang="en-US" dirty="0" err="1"/>
              <a:t>Falquet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FE1A2-97DD-1343-B14D-3D00EE58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 logic-based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define a logical language (vocabulary)</a:t>
            </a:r>
          </a:p>
          <a:p>
            <a:endParaRPr lang="en-US" dirty="0"/>
          </a:p>
          <a:p>
            <a:r>
              <a:rPr lang="en-US" dirty="0"/>
              <a:t>represent the page content with logical formulae</a:t>
            </a:r>
          </a:p>
          <a:p>
            <a:endParaRPr lang="en-US" dirty="0"/>
          </a:p>
          <a:p>
            <a:r>
              <a:rPr lang="en-US" dirty="0"/>
              <a:t>represent more general knowledge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3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7966953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the page in Description 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509713"/>
            <a:ext cx="424261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CMU Sans Serif"/>
                <a:ea typeface="+mn-ea"/>
                <a:cs typeface="CMU Sans Serif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MU Sans Serif"/>
                <a:ea typeface="+mn-ea"/>
                <a:cs typeface="CMU Sans Serif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MU Sans Serif"/>
                <a:ea typeface="+mn-ea"/>
                <a:cs typeface="CMU Sans Serif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CMU Sans Serif"/>
                <a:ea typeface="+mn-ea"/>
                <a:cs typeface="CMU Sans Serif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CMU Sans Serif"/>
                <a:ea typeface="+mn-ea"/>
                <a:cs typeface="CMU Sans Serif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DAE11B-3BDE-1147-961F-103D387E7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18" y="1220063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Event(c1)</a:t>
            </a:r>
          </a:p>
          <a:p>
            <a:pPr marL="0" indent="0">
              <a:buNone/>
            </a:pP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Conference(c1)</a:t>
            </a:r>
          </a:p>
          <a:p>
            <a:pPr marL="0" indent="0">
              <a:buNone/>
            </a:pP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title(c1, "</a:t>
            </a:r>
            <a:r>
              <a:rPr lang="en-GB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Exoplanètes</a:t>
            </a:r>
            <a:r>
              <a:rPr lang="en-GB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…”)</a:t>
            </a:r>
          </a:p>
          <a:p>
            <a:pPr marL="0" indent="0">
              <a:buNone/>
            </a:pP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speaker(c1,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dq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Person(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dq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name(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dq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"Didier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Queloz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")</a:t>
            </a:r>
          </a:p>
          <a:p>
            <a:pPr marL="0" indent="0">
              <a:buNone/>
            </a:pP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Event(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bav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title(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bav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, "Bourse aux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vélos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")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066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5AEC-30C2-7F42-BBC8-0595D2CA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Requires some background knowledge. </a:t>
            </a:r>
            <a:br>
              <a:rPr lang="en-US" dirty="0"/>
            </a:br>
            <a:r>
              <a:rPr lang="en-US" dirty="0"/>
              <a:t>What is a conference?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3911-DFAA-9C4F-B554-8040966F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D0358-3AD2-BC46-B708-C4F44D6C7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57" y="1032517"/>
            <a:ext cx="6296215" cy="40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7966953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formalized in description logics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0486" y="1218010"/>
            <a:ext cx="722958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Conference </a:t>
            </a:r>
          </a:p>
          <a:p>
            <a:pPr marL="400050" lvl="1" indent="0">
              <a:buNone/>
            </a:pPr>
            <a:r>
              <a:rPr lang="en-US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subclass-of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Event</a:t>
            </a:r>
          </a:p>
          <a:p>
            <a:pPr marL="400050" lvl="1" indent="0">
              <a:buNone/>
            </a:pPr>
            <a:r>
              <a:rPr lang="en-US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subclass-of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∃ title . String</a:t>
            </a:r>
          </a:p>
          <a:p>
            <a:pPr marL="400050" lvl="1" indent="0">
              <a:buNone/>
            </a:pPr>
            <a:r>
              <a:rPr lang="en-US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subclass-of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≥</a:t>
            </a:r>
            <a:r>
              <a:rPr lang="en-US" baseline="-250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1 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speaker </a:t>
            </a:r>
            <a:r>
              <a:rPr lang="en-US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Person</a:t>
            </a:r>
          </a:p>
          <a:p>
            <a:pPr marL="400050" lvl="1" indent="0">
              <a:buNone/>
            </a:pP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Person</a:t>
            </a:r>
          </a:p>
          <a:p>
            <a:pPr marL="400050" lvl="1" indent="0">
              <a:buNone/>
            </a:pPr>
            <a:r>
              <a:rPr lang="en-US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subclass-of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HumanBeing</a:t>
            </a: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400050" lvl="1" indent="0">
              <a:buNone/>
            </a:pPr>
            <a:r>
              <a:rPr lang="en-US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subclass-of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∃ </a:t>
            </a:r>
            <a:r>
              <a:rPr lang="en-US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birthPlace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. Place</a:t>
            </a:r>
          </a:p>
          <a:p>
            <a:pPr marL="400050" lvl="1" indent="0">
              <a:buNone/>
            </a:pPr>
            <a:r>
              <a:rPr lang="en-US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subclass-of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∀ employer </a:t>
            </a:r>
            <a:r>
              <a:rPr lang="en-US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(Organization </a:t>
            </a:r>
            <a:r>
              <a:rPr lang="en-US" b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or</a:t>
            </a:r>
            <a:r>
              <a:rPr lang="en-US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Person)</a:t>
            </a:r>
          </a:p>
          <a:p>
            <a:pPr marL="400050" lvl="1" indent="0">
              <a:buNone/>
            </a:pPr>
            <a:endParaRPr lang="en-US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4AD5-602A-974C-AB3E-17F09C69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A2AFA-CF1E-4440-B72D-3ABBB8A01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multiple data models</a:t>
            </a:r>
          </a:p>
          <a:p>
            <a:endParaRPr lang="en-CH" dirty="0"/>
          </a:p>
          <a:p>
            <a:pPr lvl="1"/>
            <a:r>
              <a:rPr lang="en-CH" dirty="0"/>
              <a:t>relational databases, spreadsheets, graphs, …</a:t>
            </a:r>
          </a:p>
          <a:p>
            <a:pPr lvl="1"/>
            <a:endParaRPr lang="en-CH" dirty="0"/>
          </a:p>
          <a:p>
            <a:r>
              <a:rPr lang="en-CH" dirty="0"/>
              <a:t>different levels of structure</a:t>
            </a:r>
          </a:p>
          <a:p>
            <a:endParaRPr lang="en-CH" dirty="0"/>
          </a:p>
          <a:p>
            <a:pPr lvl="1"/>
            <a:r>
              <a:rPr lang="en-CH" dirty="0"/>
              <a:t>text → unstructured</a:t>
            </a:r>
          </a:p>
          <a:p>
            <a:pPr lvl="1"/>
            <a:r>
              <a:rPr lang="en-CH" dirty="0"/>
              <a:t>… </a:t>
            </a:r>
          </a:p>
          <a:p>
            <a:pPr lvl="1"/>
            <a:r>
              <a:rPr lang="en-CH" dirty="0"/>
              <a:t>database → fully structured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A4560-DB0E-A940-A987-25863C68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2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Screen Shot 2016-09-20 at 19.4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17"/>
            <a:ext cx="9144000" cy="39590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79EAF3-AADB-9548-A3CE-B75F7ACFA013}"/>
              </a:ext>
            </a:extLst>
          </p:cNvPr>
          <p:cNvSpPr/>
          <p:nvPr/>
        </p:nvSpPr>
        <p:spPr>
          <a:xfrm>
            <a:off x="4572000" y="1268083"/>
            <a:ext cx="517585" cy="2760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H" dirty="0">
              <a:solidFill>
                <a:srgbClr val="00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DDE58-91E8-164E-A0F2-EEDA80B1C641}"/>
              </a:ext>
            </a:extLst>
          </p:cNvPr>
          <p:cNvSpPr txBox="1"/>
          <p:nvPr/>
        </p:nvSpPr>
        <p:spPr>
          <a:xfrm>
            <a:off x="198407" y="212432"/>
            <a:ext cx="3009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dirty="0">
                <a:solidFill>
                  <a:srgbClr val="7030A0"/>
                </a:solidFill>
                <a:latin typeface="CMU Sans Serif"/>
                <a:cs typeface="CMU Sans Serif"/>
              </a:rPr>
              <a:t>not a new problem</a:t>
            </a:r>
          </a:p>
        </p:txBody>
      </p:sp>
    </p:spTree>
    <p:extLst>
      <p:ext uri="{BB962C8B-B14F-4D97-AF65-F5344CB8AC3E}">
        <p14:creationId xmlns:p14="http://schemas.microsoft.com/office/powerpoint/2010/main" val="320082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337A-CCAE-664A-9076-6552B2D5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Semi-structured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FF481-35BA-204E-A234-FA0123848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GB" dirty="0"/>
              <a:t>Roughly speaking, s</a:t>
            </a:r>
            <a:r>
              <a:rPr lang="en-US" dirty="0" err="1"/>
              <a:t>emi</a:t>
            </a:r>
            <a:r>
              <a:rPr lang="en-US" dirty="0"/>
              <a:t>-structured data is data that is neither raw data nor very strictly typed as in conventional database systems” (</a:t>
            </a:r>
            <a:r>
              <a:rPr lang="en-US" dirty="0" err="1"/>
              <a:t>Abiteboul</a:t>
            </a:r>
            <a:r>
              <a:rPr lang="en-US" dirty="0"/>
              <a:t> 1997)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err="1"/>
              <a:t>Exemples</a:t>
            </a:r>
            <a:endParaRPr lang="en-US" dirty="0"/>
          </a:p>
          <a:p>
            <a:pPr lvl="2"/>
            <a:r>
              <a:rPr lang="en-US" dirty="0"/>
              <a:t>Web pages about restaurants</a:t>
            </a:r>
          </a:p>
          <a:p>
            <a:pPr lvl="2"/>
            <a:r>
              <a:rPr lang="en-US" dirty="0" err="1"/>
              <a:t>BibTeX</a:t>
            </a:r>
            <a:r>
              <a:rPr lang="en-US" dirty="0"/>
              <a:t> files</a:t>
            </a:r>
          </a:p>
          <a:p>
            <a:pPr lvl="2"/>
            <a:r>
              <a:rPr lang="en-US" dirty="0"/>
              <a:t>...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Serge </a:t>
            </a:r>
            <a:r>
              <a:rPr lang="en-US" dirty="0" err="1"/>
              <a:t>Abiteboul</a:t>
            </a:r>
            <a:r>
              <a:rPr lang="en-US" dirty="0"/>
              <a:t>, “Querying Semi-structured data,” in </a:t>
            </a:r>
            <a:r>
              <a:rPr lang="en-US" i="1" dirty="0"/>
              <a:t>International Conference on Data Base Theory (ICDT)</a:t>
            </a:r>
            <a:r>
              <a:rPr lang="en-US" dirty="0"/>
              <a:t>, pp. 1 – 18, Delphi, Greece, 1997. </a:t>
            </a:r>
            <a:r>
              <a:rPr lang="en-US" dirty="0">
                <a:hlinkClick r:id="rId2"/>
              </a:rPr>
              <a:t>http://dbpubs.stanford.edu:8090/pub/1996-19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92563-DA26-DA4D-8D70-17F6AF4F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90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1E4B5-18AF-9C41-A6C0-98B6D0B86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74" y="554639"/>
            <a:ext cx="8153776" cy="44864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200" dirty="0"/>
              <a:t>@article{</a:t>
            </a:r>
            <a:r>
              <a:rPr lang="en-US" sz="2200" b="1" dirty="0"/>
              <a:t>miller1995wordnet</a:t>
            </a:r>
            <a:r>
              <a:rPr lang="en-US" sz="2200" dirty="0"/>
              <a:t>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Author</a:t>
            </a:r>
            <a:r>
              <a:rPr lang="en-US" sz="2200" dirty="0"/>
              <a:t> = {Miller, George A},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Journal</a:t>
            </a:r>
            <a:r>
              <a:rPr lang="en-US" sz="2200" dirty="0"/>
              <a:t> = {Communications of the ACM},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Number</a:t>
            </a:r>
            <a:r>
              <a:rPr lang="en-US" sz="2200" dirty="0"/>
              <a:t> = {11},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Pages</a:t>
            </a:r>
            <a:r>
              <a:rPr lang="en-US" sz="2200" dirty="0"/>
              <a:t> = {39--41},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Publisher</a:t>
            </a:r>
            <a:r>
              <a:rPr lang="en-US" sz="2200" dirty="0"/>
              <a:t> = {ACM},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Title</a:t>
            </a:r>
            <a:r>
              <a:rPr lang="en-US" sz="2200" dirty="0"/>
              <a:t> = {WordNet: a lexical database for English},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Volume</a:t>
            </a:r>
            <a:r>
              <a:rPr lang="en-US" sz="2200" dirty="0"/>
              <a:t> = {38},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Year</a:t>
            </a:r>
            <a:r>
              <a:rPr lang="en-US" sz="2200" dirty="0"/>
              <a:t> = {1995}}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dirty="0"/>
              <a:t>@</a:t>
            </a:r>
            <a:r>
              <a:rPr lang="en-US" sz="2200" dirty="0" err="1"/>
              <a:t>techreport</a:t>
            </a:r>
            <a:r>
              <a:rPr lang="en-US" sz="2200" dirty="0"/>
              <a:t>{</a:t>
            </a:r>
            <a:r>
              <a:rPr lang="en-US" sz="2200" b="1" dirty="0"/>
              <a:t>masolo2003wonderweb</a:t>
            </a:r>
            <a:r>
              <a:rPr lang="en-US" sz="2200" dirty="0"/>
              <a:t>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Author</a:t>
            </a:r>
            <a:r>
              <a:rPr lang="en-US" sz="2200" dirty="0"/>
              <a:t> = {</a:t>
            </a:r>
            <a:r>
              <a:rPr lang="en-US" sz="2200" dirty="0" err="1"/>
              <a:t>Masolo</a:t>
            </a:r>
            <a:r>
              <a:rPr lang="en-US" sz="2200" dirty="0"/>
              <a:t>, Claudio and Borgo, Stefano and </a:t>
            </a:r>
            <a:r>
              <a:rPr lang="en-US" sz="2200" dirty="0" err="1"/>
              <a:t>Gangemi</a:t>
            </a:r>
            <a:r>
              <a:rPr lang="en-US" sz="2200" dirty="0"/>
              <a:t>, Aldo and Guarino, Nicola and </a:t>
            </a:r>
            <a:r>
              <a:rPr lang="en-US" sz="2200" dirty="0" err="1"/>
              <a:t>Oltramari</a:t>
            </a:r>
            <a:r>
              <a:rPr lang="en-US" sz="2200" dirty="0"/>
              <a:t>, Alessandro},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Institution</a:t>
            </a:r>
            <a:r>
              <a:rPr lang="en-US" sz="2200" dirty="0"/>
              <a:t> = {LOA-ISTC-CNR},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Title</a:t>
            </a:r>
            <a:r>
              <a:rPr lang="en-US" sz="2200" dirty="0"/>
              <a:t> = {The </a:t>
            </a:r>
            <a:r>
              <a:rPr lang="en-US" sz="2200" dirty="0" err="1"/>
              <a:t>WonderWeb</a:t>
            </a:r>
            <a:r>
              <a:rPr lang="en-US" sz="2200" dirty="0"/>
              <a:t> library of foundational ontologies and the DOLCE ontology. </a:t>
            </a:r>
            <a:r>
              <a:rPr lang="en-US" sz="2200" dirty="0" err="1"/>
              <a:t>WonderWeb</a:t>
            </a:r>
            <a:r>
              <a:rPr lang="en-US" sz="2200" dirty="0"/>
              <a:t> (EU IST project 2001-33052) deliverable D18},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Year</a:t>
            </a:r>
            <a:r>
              <a:rPr lang="en-US" sz="2200" dirty="0"/>
              <a:t> = {2003}}</a:t>
            </a:r>
          </a:p>
          <a:p>
            <a:pPr marL="0" indent="0">
              <a:buNone/>
            </a:pPr>
            <a:br>
              <a:rPr lang="en-US" sz="2200" dirty="0"/>
            </a:br>
            <a:r>
              <a:rPr lang="en-US" sz="2200" dirty="0"/>
              <a:t>@</a:t>
            </a:r>
            <a:r>
              <a:rPr lang="en-US" sz="2200" dirty="0" err="1"/>
              <a:t>inproceedings</a:t>
            </a:r>
            <a:r>
              <a:rPr lang="en-US" sz="2200" dirty="0"/>
              <a:t>{</a:t>
            </a:r>
            <a:r>
              <a:rPr lang="en-US" sz="2200" b="1" dirty="0"/>
              <a:t>niles2001towards</a:t>
            </a:r>
            <a:r>
              <a:rPr lang="en-US" sz="2200" dirty="0"/>
              <a:t>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Author</a:t>
            </a:r>
            <a:r>
              <a:rPr lang="en-US" sz="2200" dirty="0"/>
              <a:t> = {Niles, Ian and Pease, Adam},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 err="1"/>
              <a:t>Booktitle</a:t>
            </a:r>
            <a:r>
              <a:rPr lang="en-US" sz="2200" dirty="0"/>
              <a:t> = {Proceedings of the international conference on Formal Ontology in Information Systems-Volume 2001},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Organization</a:t>
            </a:r>
            <a:r>
              <a:rPr lang="en-US" sz="2200" dirty="0"/>
              <a:t> = {ACM},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Pages</a:t>
            </a:r>
            <a:r>
              <a:rPr lang="en-US" sz="2200" dirty="0"/>
              <a:t> = {2--9},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Title</a:t>
            </a:r>
            <a:r>
              <a:rPr lang="en-US" sz="2200" dirty="0"/>
              <a:t> = {Towards a standard upper ontology},</a:t>
            </a:r>
          </a:p>
          <a:p>
            <a:pPr marL="0" indent="0">
              <a:buNone/>
            </a:pPr>
            <a:r>
              <a:rPr lang="en-US" sz="2200" dirty="0"/>
              <a:t>    </a:t>
            </a:r>
            <a:r>
              <a:rPr lang="en-US" sz="2200" b="1" dirty="0"/>
              <a:t>Year</a:t>
            </a:r>
            <a:r>
              <a:rPr lang="en-US" sz="2200" dirty="0"/>
              <a:t> = {2001}}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65A920-684A-B84D-8F3B-ADB33311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46" y="302219"/>
            <a:ext cx="2541637" cy="498450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err="1"/>
              <a:t>BibTeX</a:t>
            </a:r>
            <a:r>
              <a:rPr lang="en-US" dirty="0"/>
              <a:t>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80E3B-097D-3043-8B1E-B5FC776E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4A24-AABC-F047-B071-4E413958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2238-D25F-924D-8B40-E2458EA43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Irregular structure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heterogeneous, incomplete elements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Implicit structure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structure in textual parts =&gt; parsing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Partial structure </a:t>
            </a:r>
          </a:p>
          <a:p>
            <a:pPr marL="457200" lvl="1" indent="0">
              <a:buNone/>
            </a:pPr>
            <a:r>
              <a:rPr lang="en-US" dirty="0"/>
              <a:t>unstructured parts: plain text, images, external data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Indicative structure vs. constraining structure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schema adds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35A1A-ABCF-4C4D-91AF-DDAC9403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4A24-AABC-F047-B071-4E413958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32238-D25F-924D-8B40-E2458EA43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A-posteriori schema/data guide </a:t>
            </a:r>
          </a:p>
          <a:p>
            <a:pPr marL="457200" lvl="1" indent="0">
              <a:buNone/>
            </a:pPr>
            <a:r>
              <a:rPr lang="en-US" dirty="0"/>
              <a:t>created to structure existing data (from the data)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Large schema</a:t>
            </a:r>
          </a:p>
          <a:p>
            <a:pPr marL="457200" lvl="1" indent="0">
              <a:buNone/>
            </a:pPr>
            <a:r>
              <a:rPr lang="en-US" dirty="0"/>
              <a:t>e.g. </a:t>
            </a:r>
            <a:r>
              <a:rPr lang="en-US" dirty="0" err="1"/>
              <a:t>wikidata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Schema ignored </a:t>
            </a:r>
          </a:p>
          <a:p>
            <a:pPr marL="457200" lvl="1" indent="0">
              <a:buNone/>
            </a:pPr>
            <a:r>
              <a:rPr lang="en-US" dirty="0"/>
              <a:t>in discovery/navigation queries the schema must be ignored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Rapidly evolving schema</a:t>
            </a:r>
          </a:p>
          <a:p>
            <a:pPr marL="457200" lvl="1" indent="0">
              <a:buNone/>
            </a:pPr>
            <a:r>
              <a:rPr lang="en-US" dirty="0"/>
              <a:t>e.g. in scientific databases (new techniques/knowledge)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35A1A-ABCF-4C4D-91AF-DDAC94036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F924-219B-A843-9D8C-75BE8161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37CBD-D6FB-264E-A0D3-6D43D73D6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Mercredi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en-US" dirty="0"/>
              <a:t>10h15-11h45 </a:t>
            </a:r>
            <a:r>
              <a:rPr lang="en-US" dirty="0" err="1"/>
              <a:t>séminaire</a:t>
            </a:r>
            <a:r>
              <a:rPr lang="en-US" dirty="0"/>
              <a:t> (</a:t>
            </a:r>
            <a:r>
              <a:rPr lang="en-US" dirty="0" err="1"/>
              <a:t>exercices</a:t>
            </a:r>
            <a:r>
              <a:rPr lang="en-US" dirty="0"/>
              <a:t>, </a:t>
            </a:r>
            <a:r>
              <a:rPr lang="en-US" dirty="0" err="1"/>
              <a:t>sujets</a:t>
            </a:r>
            <a:r>
              <a:rPr lang="en-US" dirty="0"/>
              <a:t> </a:t>
            </a:r>
            <a:r>
              <a:rPr lang="en-US" dirty="0" err="1"/>
              <a:t>additionnels</a:t>
            </a:r>
            <a:r>
              <a:rPr lang="en-US" dirty="0"/>
              <a:t>)</a:t>
            </a:r>
          </a:p>
          <a:p>
            <a:pPr marL="400050" lvl="1" indent="0">
              <a:buNone/>
            </a:pPr>
            <a:r>
              <a:rPr lang="en-US" dirty="0"/>
              <a:t>12h15-14h </a:t>
            </a:r>
            <a:r>
              <a:rPr lang="en-US" dirty="0" err="1"/>
              <a:t>cours</a:t>
            </a:r>
            <a:r>
              <a:rPr lang="en-US" dirty="0"/>
              <a:t> (</a:t>
            </a:r>
            <a:r>
              <a:rPr lang="en-US" dirty="0" err="1"/>
              <a:t>théorie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Moodle : Technologies du web </a:t>
            </a:r>
            <a:r>
              <a:rPr lang="en-US" dirty="0" err="1"/>
              <a:t>sémantique</a:t>
            </a:r>
            <a:r>
              <a:rPr lang="en-US" dirty="0"/>
              <a:t> 2021</a:t>
            </a:r>
            <a:endParaRPr lang="en-US" dirty="0">
              <a:hlinkClick r:id="rId2"/>
            </a:endParaRPr>
          </a:p>
          <a:p>
            <a:pPr marL="400050" lvl="1" indent="0">
              <a:buNone/>
            </a:pPr>
            <a:r>
              <a:rPr lang="en-US" dirty="0">
                <a:hlinkClick r:id="rId2"/>
              </a:rPr>
              <a:t>https://moodle.unige.ch/course/view.php?id=9007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Evaluation</a:t>
            </a:r>
          </a:p>
          <a:p>
            <a:pPr marL="400050" lvl="1" indent="0">
              <a:buNone/>
            </a:pPr>
            <a:r>
              <a:rPr lang="en-US" dirty="0"/>
              <a:t>(1/3) </a:t>
            </a:r>
            <a:r>
              <a:rPr lang="en-US" dirty="0" err="1"/>
              <a:t>projet</a:t>
            </a:r>
            <a:r>
              <a:rPr lang="en-US" dirty="0"/>
              <a:t> = 3 travaux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rendre</a:t>
            </a:r>
            <a:r>
              <a:rPr lang="en-US" dirty="0"/>
              <a:t>, </a:t>
            </a:r>
            <a:r>
              <a:rPr lang="en-US" dirty="0" err="1"/>
              <a:t>groupes</a:t>
            </a:r>
            <a:r>
              <a:rPr lang="en-US" dirty="0"/>
              <a:t> de 1 </a:t>
            </a:r>
            <a:r>
              <a:rPr lang="en-US" dirty="0" err="1"/>
              <a:t>ou</a:t>
            </a:r>
            <a:r>
              <a:rPr lang="en-US" dirty="0"/>
              <a:t> 2 </a:t>
            </a:r>
            <a:r>
              <a:rPr lang="en-US" dirty="0" err="1"/>
              <a:t>personnes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(2/3) examen </a:t>
            </a:r>
            <a:r>
              <a:rPr lang="en-US" dirty="0" err="1"/>
              <a:t>écrit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0BCEA-A817-3F44-94B1-BDBA9A36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46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0526F-EADD-644A-AE4D-207D75FA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8083D-4B44-DB4A-BD18-D320486D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89" y="0"/>
            <a:ext cx="82924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3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E06CC4-CEA6-3C41-B079-3352B8EE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JSON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AD57EC-5022-1B4B-AA63-FE369A38C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	{"type": "public-conference", "title": "</a:t>
            </a:r>
            <a:r>
              <a:rPr lang="en-US" dirty="0" err="1"/>
              <a:t>Exoplanètes</a:t>
            </a:r>
            <a:r>
              <a:rPr lang="en-US" dirty="0"/>
              <a:t> …", …},</a:t>
            </a:r>
          </a:p>
          <a:p>
            <a:pPr marL="0" indent="0">
              <a:buNone/>
            </a:pPr>
            <a:r>
              <a:rPr lang="en-US" dirty="0"/>
              <a:t> 	{"type": "exhibition", "title": " …", ", </a:t>
            </a:r>
          </a:p>
          <a:p>
            <a:pPr marL="0" indent="0">
              <a:buNone/>
            </a:pPr>
            <a:r>
              <a:rPr lang="en-US" dirty="0"/>
              <a:t>		time-period: {"from": "…", "to": …"d}, …</a:t>
            </a:r>
          </a:p>
          <a:p>
            <a:pPr marL="0" indent="0">
              <a:buNone/>
            </a:pPr>
            <a:r>
              <a:rPr lang="en-US" dirty="0"/>
              <a:t>	},</a:t>
            </a:r>
          </a:p>
          <a:p>
            <a:pPr marL="0" indent="0">
              <a:buNone/>
            </a:pPr>
            <a:r>
              <a:rPr lang="en-US" dirty="0"/>
              <a:t>	…</a:t>
            </a:r>
          </a:p>
          <a:p>
            <a:pPr marL="0" indent="0">
              <a:buNone/>
            </a:pP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F37714-1C33-B145-99DB-D6F86D19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BAAA7-EC20-9A41-993A-03E265392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109" y="2568732"/>
            <a:ext cx="3611367" cy="238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52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5FEAFC-A3D7-A847-A95A-FD2A68AA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“Standard”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A6634-3642-1043-80A2-A9D50B0C4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old style: XML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+ XML Schema, XSL transformations, XML APIs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new style: JSON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+ JSON APIs, JSON Schemas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8833F-A67A-2C47-9FCE-45BBBFAE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45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C28B-EC95-DC47-90A3-1CEB7056A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E7E8F-9272-9F43-82D2-E13EAA72C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8135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Problem: different databases use different identifiers for the same entity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033EF-59AF-A140-9543-2A70FFCC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CF3B6A8-54CE-DD4D-9096-B0A1048430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261141"/>
              </p:ext>
            </p:extLst>
          </p:nvPr>
        </p:nvGraphicFramePr>
        <p:xfrm>
          <a:off x="784675" y="2554570"/>
          <a:ext cx="3478623" cy="22126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9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0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Windows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Wheels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650">
                <a:tc>
                  <a:txBody>
                    <a:bodyPr/>
                    <a:lstStyle/>
                    <a:p>
                      <a:endParaRPr lang="en-US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203756A5-0D64-8F4E-8EE4-1047BFE12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53871"/>
              </p:ext>
            </p:extLst>
          </p:nvPr>
        </p:nvGraphicFramePr>
        <p:xfrm>
          <a:off x="5352015" y="1894013"/>
          <a:ext cx="3478623" cy="22126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9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09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Headquarters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...</a:t>
                      </a:r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IBM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Unites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5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Telefónica</a:t>
                      </a:r>
                      <a:endParaRPr lang="en-US" sz="1400" dirty="0">
                        <a:latin typeface="CMU Typewriter Text" panose="02000609000000000000" pitchFamily="49" charset="0"/>
                        <a:ea typeface="CMU Typewriter Text" panose="02000609000000000000" pitchFamily="49" charset="0"/>
                        <a:cs typeface="CMU Typewriter Text" panose="02000609000000000000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Orange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U Typewriter Text" panose="02000609000000000000" pitchFamily="49" charset="0"/>
                          <a:ea typeface="CMU Typewriter Text" panose="02000609000000000000" pitchFamily="49" charset="0"/>
                          <a:cs typeface="CMU Typewriter Text" panose="02000609000000000000" pitchFamily="49" charset="0"/>
                        </a:rPr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650">
                <a:tc>
                  <a:txBody>
                    <a:bodyPr/>
                    <a:lstStyle/>
                    <a:p>
                      <a:endParaRPr lang="en-US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MU Sans Serif"/>
                        <a:cs typeface="CMU Sans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7D84634-73E7-C24C-B9CD-6E2AE4A43D62}"/>
              </a:ext>
            </a:extLst>
          </p:cNvPr>
          <p:cNvSpPr txBox="1"/>
          <p:nvPr/>
        </p:nvSpPr>
        <p:spPr>
          <a:xfrm>
            <a:off x="1840313" y="4999955"/>
            <a:ext cx="1149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MU Sans Serif"/>
                <a:cs typeface="CMU Sans Serif"/>
              </a:rPr>
              <a:t>Database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F6735-BF13-434D-AA1F-84625CF51A96}"/>
              </a:ext>
            </a:extLst>
          </p:cNvPr>
          <p:cNvSpPr txBox="1"/>
          <p:nvPr/>
        </p:nvSpPr>
        <p:spPr>
          <a:xfrm>
            <a:off x="6697038" y="4234798"/>
            <a:ext cx="1149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MU Sans Serif"/>
                <a:cs typeface="CMU Sans Serif"/>
              </a:rPr>
              <a:t>Database 2</a:t>
            </a:r>
          </a:p>
        </p:txBody>
      </p:sp>
    </p:spTree>
    <p:extLst>
      <p:ext uri="{BB962C8B-B14F-4D97-AF65-F5344CB8AC3E}">
        <p14:creationId xmlns:p14="http://schemas.microsoft.com/office/powerpoint/2010/main" val="316205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6503194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Semantic Web isn’t just about putting data on the Web. It is about </a:t>
            </a:r>
            <a:r>
              <a:rPr lang="en-US" b="1" dirty="0">
                <a:solidFill>
                  <a:srgbClr val="7030A0"/>
                </a:solidFill>
              </a:rPr>
              <a:t>making links</a:t>
            </a:r>
            <a:r>
              <a:rPr lang="en-US" dirty="0"/>
              <a:t>, so that a person or machine can explore the Web of Data.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Linked Data, when you have some of it, you can find other, related, data.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Tim Berners-Lee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03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440A2-CDC0-D441-82C1-15F56BED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Linked-data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29ED-8523-2047-AD8B-2FEF755C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5737"/>
            <a:ext cx="8229600" cy="2828885"/>
          </a:xfrm>
        </p:spPr>
        <p:txBody>
          <a:bodyPr/>
          <a:lstStyle/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US" dirty="0"/>
              <a:t>Use URIs as names for things.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US" dirty="0"/>
              <a:t>Use HTTP URIs so people can look up those names.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US" dirty="0"/>
              <a:t>When someone looks up a URI, provide useful information using the standards.</a:t>
            </a:r>
          </a:p>
          <a:p>
            <a:pPr>
              <a:buClr>
                <a:srgbClr val="7030A0"/>
              </a:buClr>
              <a:buFont typeface="+mj-lt"/>
              <a:buAutoNum type="arabicPeriod"/>
            </a:pPr>
            <a:r>
              <a:rPr lang="en-US" dirty="0"/>
              <a:t>Include links to other things, so people can discover more.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C8112-5F8B-8242-AAB2-8F5C2837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87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resource is the main information building block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Anything that can be named is a resource.</a:t>
            </a:r>
          </a:p>
          <a:p>
            <a:endParaRPr lang="en-US" dirty="0"/>
          </a:p>
          <a:p>
            <a:r>
              <a:rPr lang="en-US" b="1" dirty="0"/>
              <a:t>Information resources</a:t>
            </a:r>
            <a:r>
              <a:rPr lang="en-US" dirty="0"/>
              <a:t> entities that convey information and can be completely represented in binary code: </a:t>
            </a:r>
          </a:p>
          <a:p>
            <a:pPr lvl="1"/>
            <a:r>
              <a:rPr lang="en-US" dirty="0"/>
              <a:t>documents, images, video, software 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Non-information resources</a:t>
            </a:r>
            <a:r>
              <a:rPr lang="en-US" dirty="0"/>
              <a:t> cannot be represented as bits: </a:t>
            </a:r>
          </a:p>
          <a:p>
            <a:pPr lvl="1"/>
            <a:r>
              <a:rPr lang="en-US" dirty="0"/>
              <a:t>people, phenomena, concepts, ideas …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9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resources are conceptual relations uniquely identified by HTTP URLs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769"/>
            <a:ext cx="8229600" cy="2994854"/>
          </a:xfrm>
        </p:spPr>
        <p:txBody>
          <a:bodyPr>
            <a:normAutofit/>
          </a:bodyPr>
          <a:lstStyle/>
          <a:p>
            <a:r>
              <a:rPr lang="en-US" dirty="0"/>
              <a:t>An HTTP URL points to at most one resource.</a:t>
            </a:r>
          </a:p>
          <a:p>
            <a:r>
              <a:rPr lang="en-US" dirty="0"/>
              <a:t>If it is an information resource, HTTP allows clients to retrieve a representation of it.</a:t>
            </a:r>
          </a:p>
          <a:p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/>
              <a:t>concept</a:t>
            </a:r>
            <a:r>
              <a:rPr lang="en-US" dirty="0"/>
              <a:t> pointed to by an URL shouldn’t change.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/>
              <a:t>value</a:t>
            </a:r>
            <a:r>
              <a:rPr lang="en-US" dirty="0"/>
              <a:t> and </a:t>
            </a:r>
            <a:r>
              <a:rPr lang="en-US" b="1" dirty="0"/>
              <a:t>representations</a:t>
            </a:r>
            <a:r>
              <a:rPr lang="en-US" dirty="0"/>
              <a:t> retrieved when looking up an URL might change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29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HTTP URIs ensures that anybody can look up the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An HTTP URI of a resource can be dereferenced:</a:t>
            </a:r>
          </a:p>
          <a:p>
            <a:pPr marL="0" indent="0">
              <a:buNone/>
            </a:pPr>
            <a:r>
              <a:rPr lang="en-US" b="1" dirty="0"/>
              <a:t>use an HTTP client to retrieve a representation.</a:t>
            </a:r>
          </a:p>
          <a:p>
            <a:pPr lvl="1"/>
            <a:r>
              <a:rPr lang="en-US" dirty="0"/>
              <a:t>Information resources result in a representation.</a:t>
            </a:r>
          </a:p>
          <a:p>
            <a:pPr lvl="1"/>
            <a:r>
              <a:rPr lang="en-US" dirty="0"/>
              <a:t>Non-information resources result in a 303 redirect.</a:t>
            </a:r>
          </a:p>
          <a:p>
            <a:endParaRPr lang="en-US" dirty="0"/>
          </a:p>
          <a:p>
            <a:r>
              <a:rPr lang="en-US" dirty="0"/>
              <a:t>Relies on the double role of an HTTP URI as identifier and locator.</a:t>
            </a:r>
          </a:p>
          <a:p>
            <a:endParaRPr lang="en-US" dirty="0"/>
          </a:p>
          <a:p>
            <a:r>
              <a:rPr lang="en-US" dirty="0"/>
              <a:t>Principle: If you don’t know something, look it up. Follow your nose.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3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Dereferencing a URI should lead to useful information about that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00050" lvl="1" indent="0">
              <a:buNone/>
            </a:pPr>
            <a:r>
              <a:rPr lang="en-US" dirty="0"/>
              <a:t>“Useful” means the information is available using standard technologies.</a:t>
            </a:r>
          </a:p>
          <a:p>
            <a:pPr marL="800100" lvl="2" indent="0">
              <a:buNone/>
            </a:pPr>
            <a:r>
              <a:rPr lang="en-US" dirty="0"/>
              <a:t>(RDF and SPARQL)</a:t>
            </a:r>
          </a:p>
          <a:p>
            <a:pPr marL="800100" lvl="2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“Useful” also means the information provides explanations and/or context for the resource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Define the resource in terms of concepts the client already knows or can look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5535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Introduction to the Semantic Web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7328"/>
            <a:ext cx="6400800" cy="1141771"/>
          </a:xfrm>
        </p:spPr>
        <p:txBody>
          <a:bodyPr/>
          <a:lstStyle/>
          <a:p>
            <a:pPr algn="l"/>
            <a:r>
              <a:rPr lang="en-US" dirty="0"/>
              <a:t>G. Falquet</a:t>
            </a:r>
          </a:p>
          <a:p>
            <a:pPr algn="l"/>
            <a:r>
              <a:rPr lang="en-US" dirty="0"/>
              <a:t>Semantic Web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16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 including links to other resources, we create a Web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016984" cy="339447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Links connect a resource to known concepts.</a:t>
            </a:r>
          </a:p>
          <a:p>
            <a:pPr lvl="1"/>
            <a:r>
              <a:rPr lang="en-US" u="sng" dirty="0"/>
              <a:t>Alberto</a:t>
            </a:r>
            <a:r>
              <a:rPr lang="en-US" dirty="0"/>
              <a:t> is a </a:t>
            </a:r>
            <a:r>
              <a:rPr lang="en-US" u="sng" dirty="0"/>
              <a:t>researcher</a:t>
            </a:r>
            <a:r>
              <a:rPr lang="en-US" dirty="0"/>
              <a:t> at </a:t>
            </a:r>
            <a:r>
              <a:rPr lang="en-US" u="sng" dirty="0"/>
              <a:t>U. of Toronto</a:t>
            </a:r>
          </a:p>
          <a:p>
            <a:endParaRPr lang="en-US" dirty="0"/>
          </a:p>
          <a:p>
            <a:r>
              <a:rPr lang="en-US" dirty="0"/>
              <a:t>Links give meaning to data.</a:t>
            </a:r>
          </a:p>
          <a:p>
            <a:pPr lvl="1"/>
            <a:r>
              <a:rPr lang="en-US" dirty="0"/>
              <a:t>These </a:t>
            </a:r>
            <a:r>
              <a:rPr lang="en-US" u="sng" dirty="0"/>
              <a:t>temperatures</a:t>
            </a:r>
            <a:r>
              <a:rPr lang="en-US" dirty="0"/>
              <a:t> are </a:t>
            </a:r>
            <a:r>
              <a:rPr lang="en-US" u="sng" dirty="0"/>
              <a:t>measured in</a:t>
            </a:r>
            <a:r>
              <a:rPr lang="en-US" dirty="0"/>
              <a:t> </a:t>
            </a:r>
            <a:r>
              <a:rPr lang="en-US" u="sng" dirty="0"/>
              <a:t>degrees Celsius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Links allow exploration of related data.</a:t>
            </a:r>
          </a:p>
          <a:p>
            <a:pPr lvl="1"/>
            <a:r>
              <a:rPr lang="en-US" dirty="0"/>
              <a:t>Find more by the same author.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90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information unit: the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31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58216" y="1540412"/>
            <a:ext cx="2200571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Paramaribo</a:t>
            </a:r>
          </a:p>
        </p:txBody>
      </p:sp>
      <p:sp>
        <p:nvSpPr>
          <p:cNvPr id="6" name="Oval 5"/>
          <p:cNvSpPr/>
          <p:nvPr/>
        </p:nvSpPr>
        <p:spPr>
          <a:xfrm>
            <a:off x="2433229" y="3528004"/>
            <a:ext cx="2200571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Suriname</a:t>
            </a:r>
          </a:p>
        </p:txBody>
      </p:sp>
      <p:cxnSp>
        <p:nvCxnSpPr>
          <p:cNvPr id="7" name="Straight Arrow Connector 6"/>
          <p:cNvCxnSpPr>
            <a:stCxn id="6" idx="0"/>
            <a:endCxn id="5" idx="4"/>
          </p:cNvCxnSpPr>
          <p:nvPr/>
        </p:nvCxnSpPr>
        <p:spPr>
          <a:xfrm flipH="1" flipV="1">
            <a:off x="3058502" y="2017595"/>
            <a:ext cx="475013" cy="151040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7470" y="2375415"/>
            <a:ext cx="337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MU Sans Serif"/>
                <a:cs typeface="CMU Sans Serif"/>
              </a:rPr>
              <a:t>A link connects two resources</a:t>
            </a:r>
          </a:p>
        </p:txBody>
      </p:sp>
    </p:spTree>
    <p:extLst>
      <p:ext uri="{BB962C8B-B14F-4D97-AF65-F5344CB8AC3E}">
        <p14:creationId xmlns:p14="http://schemas.microsoft.com/office/powerpoint/2010/main" val="4200094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MU Sans Serif"/>
                <a:cs typeface="CMU Sans Serif"/>
              </a:rPr>
              <a:t>The resources are identified by URIs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32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01555" y="1540412"/>
            <a:ext cx="5874651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dbpedia.org</a:t>
            </a:r>
            <a:r>
              <a:rPr lang="en-US" dirty="0">
                <a:solidFill>
                  <a:srgbClr val="0000FF"/>
                </a:solidFill>
              </a:rPr>
              <a:t>/resource/Paramaribo</a:t>
            </a:r>
          </a:p>
        </p:txBody>
      </p:sp>
      <p:sp>
        <p:nvSpPr>
          <p:cNvPr id="6" name="Oval 5"/>
          <p:cNvSpPr/>
          <p:nvPr/>
        </p:nvSpPr>
        <p:spPr>
          <a:xfrm>
            <a:off x="1017885" y="3528004"/>
            <a:ext cx="5758321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dbpedia.org</a:t>
            </a:r>
            <a:r>
              <a:rPr lang="en-US" dirty="0">
                <a:solidFill>
                  <a:srgbClr val="0000FF"/>
                </a:solidFill>
              </a:rPr>
              <a:t>/resource/Suriname</a:t>
            </a:r>
          </a:p>
        </p:txBody>
      </p:sp>
      <p:cxnSp>
        <p:nvCxnSpPr>
          <p:cNvPr id="7" name="Straight Arrow Connector 6"/>
          <p:cNvCxnSpPr>
            <a:stCxn id="6" idx="0"/>
            <a:endCxn id="5" idx="4"/>
          </p:cNvCxnSpPr>
          <p:nvPr/>
        </p:nvCxnSpPr>
        <p:spPr>
          <a:xfrm flipH="1" flipV="1">
            <a:off x="3838881" y="2017595"/>
            <a:ext cx="58165" cy="151040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031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prefixes to abbreviate the URIs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33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53136" y="1540412"/>
            <a:ext cx="2355677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dbr:Paramaribo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838" y="3528004"/>
            <a:ext cx="2373115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dbr:Suriname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>
            <a:stCxn id="6" idx="0"/>
            <a:endCxn id="5" idx="4"/>
          </p:cNvCxnSpPr>
          <p:nvPr/>
        </p:nvCxnSpPr>
        <p:spPr>
          <a:xfrm flipV="1">
            <a:off x="3854396" y="2017595"/>
            <a:ext cx="76579" cy="151040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7107" y="1418452"/>
            <a:ext cx="31287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dbr</a:t>
            </a:r>
            <a:r>
              <a:rPr lang="en-US" sz="1600" dirty="0">
                <a:solidFill>
                  <a:srgbClr val="0000FF"/>
                </a:solidFill>
              </a:rPr>
              <a:t> = http://</a:t>
            </a:r>
            <a:r>
              <a:rPr lang="en-US" sz="1600" dirty="0" err="1">
                <a:solidFill>
                  <a:srgbClr val="0000FF"/>
                </a:solidFill>
              </a:rPr>
              <a:t>dbpedia.org</a:t>
            </a:r>
            <a:r>
              <a:rPr lang="en-US" sz="1600" dirty="0">
                <a:solidFill>
                  <a:srgbClr val="0000FF"/>
                </a:solidFill>
              </a:rPr>
              <a:t>/resource/</a:t>
            </a:r>
          </a:p>
          <a:p>
            <a:endParaRPr lang="en-US" sz="1600" dirty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627635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links are typed (unlike Web links)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22249" y="2321011"/>
            <a:ext cx="4464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MU Sans Serif"/>
                <a:cs typeface="CMU Sans Serif"/>
              </a:rPr>
              <a:t>The link type is also identified by a URI</a:t>
            </a:r>
          </a:p>
        </p:txBody>
      </p:sp>
      <p:sp>
        <p:nvSpPr>
          <p:cNvPr id="12" name="Oval 11"/>
          <p:cNvSpPr/>
          <p:nvPr/>
        </p:nvSpPr>
        <p:spPr>
          <a:xfrm>
            <a:off x="2307205" y="1301820"/>
            <a:ext cx="2355677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dbr:Paramaribo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21907" y="3289412"/>
            <a:ext cx="2373115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dbr:Suriname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stCxn id="13" idx="0"/>
            <a:endCxn id="12" idx="4"/>
          </p:cNvCxnSpPr>
          <p:nvPr/>
        </p:nvCxnSpPr>
        <p:spPr>
          <a:xfrm flipV="1">
            <a:off x="3408465" y="1779003"/>
            <a:ext cx="76579" cy="151040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75064" y="2330734"/>
            <a:ext cx="1117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dbo:capital</a:t>
            </a:r>
            <a:endParaRPr lang="en-US" sz="1600" dirty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058898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8442024" cy="857250"/>
          </a:xfrm>
        </p:spPr>
        <p:txBody>
          <a:bodyPr>
            <a:normAutofit/>
          </a:bodyPr>
          <a:lstStyle/>
          <a:p>
            <a:r>
              <a:rPr lang="en-US" dirty="0"/>
              <a:t>... so the link type can be described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35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57084" y="1540412"/>
            <a:ext cx="1649868" cy="1652731"/>
            <a:chOff x="497394" y="1301820"/>
            <a:chExt cx="2595037" cy="2464775"/>
          </a:xfrm>
        </p:grpSpPr>
        <p:sp>
          <p:nvSpPr>
            <p:cNvPr id="5" name="Oval 4"/>
            <p:cNvSpPr/>
            <p:nvPr/>
          </p:nvSpPr>
          <p:spPr>
            <a:xfrm>
              <a:off x="497394" y="1301820"/>
              <a:ext cx="2595037" cy="477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 err="1">
                  <a:solidFill>
                    <a:srgbClr val="0000FF"/>
                  </a:solidFill>
                </a:rPr>
                <a:t>dbr:Paramaribo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51456" y="3289412"/>
              <a:ext cx="2373115" cy="4771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 err="1">
                  <a:solidFill>
                    <a:srgbClr val="0000FF"/>
                  </a:solidFill>
                </a:rPr>
                <a:t>dbr:Suriname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7" name="Straight Arrow Connector 6"/>
            <p:cNvCxnSpPr>
              <a:cxnSpLocks/>
              <a:stCxn id="6" idx="0"/>
              <a:endCxn id="5" idx="4"/>
            </p:cNvCxnSpPr>
            <p:nvPr/>
          </p:nvCxnSpPr>
          <p:spPr>
            <a:xfrm flipH="1" flipV="1">
              <a:off x="1794913" y="1779002"/>
              <a:ext cx="43102" cy="151041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04613" y="2330734"/>
              <a:ext cx="1573105" cy="458999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0000FF"/>
                  </a:solidFill>
                </a:rPr>
                <a:t>dbo:capital</a:t>
              </a:r>
              <a:endParaRPr lang="en-US" sz="1400" dirty="0">
                <a:latin typeface="CMU Sans Serif"/>
                <a:cs typeface="CMU Sans Serif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3679" y="3829448"/>
            <a:ext cx="487825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dbr</a:t>
            </a:r>
            <a:r>
              <a:rPr lang="en-US" sz="1600" dirty="0">
                <a:solidFill>
                  <a:srgbClr val="0000FF"/>
                </a:solidFill>
              </a:rPr>
              <a:t> = http://</a:t>
            </a:r>
            <a:r>
              <a:rPr lang="en-US" sz="1600" dirty="0" err="1">
                <a:solidFill>
                  <a:srgbClr val="0000FF"/>
                </a:solidFill>
              </a:rPr>
              <a:t>dbpedia.org</a:t>
            </a:r>
            <a:r>
              <a:rPr lang="en-US" sz="1600" dirty="0">
                <a:solidFill>
                  <a:srgbClr val="0000FF"/>
                </a:solidFill>
              </a:rPr>
              <a:t>/resource/</a:t>
            </a:r>
          </a:p>
          <a:p>
            <a:r>
              <a:rPr lang="en-US" sz="1600" dirty="0" err="1">
                <a:solidFill>
                  <a:srgbClr val="0000FF"/>
                </a:solidFill>
                <a:latin typeface="CMU Sans Serif"/>
                <a:cs typeface="CMU Sans Serif"/>
              </a:rPr>
              <a:t>dbo</a:t>
            </a:r>
            <a:r>
              <a:rPr lang="en-US" sz="1600" dirty="0">
                <a:solidFill>
                  <a:srgbClr val="0000FF"/>
                </a:solidFill>
                <a:latin typeface="CMU Sans Serif"/>
                <a:cs typeface="CMU Sans Serif"/>
              </a:rPr>
              <a:t> = </a:t>
            </a:r>
            <a:r>
              <a:rPr lang="en-US" sz="1600" dirty="0">
                <a:solidFill>
                  <a:srgbClr val="0000FF"/>
                </a:solidFill>
              </a:rPr>
              <a:t>http://</a:t>
            </a:r>
            <a:r>
              <a:rPr lang="en-US" sz="1600" dirty="0" err="1">
                <a:solidFill>
                  <a:srgbClr val="0000FF"/>
                </a:solidFill>
              </a:rPr>
              <a:t>dbpedia.org</a:t>
            </a:r>
            <a:r>
              <a:rPr lang="en-US" sz="1600" dirty="0">
                <a:solidFill>
                  <a:srgbClr val="0000FF"/>
                </a:solidFill>
              </a:rPr>
              <a:t>/ontology/</a:t>
            </a:r>
          </a:p>
          <a:p>
            <a:r>
              <a:rPr lang="en-US" sz="1600" dirty="0" err="1">
                <a:solidFill>
                  <a:srgbClr val="0000FF"/>
                </a:solidFill>
                <a:latin typeface="CMU Sans Serif"/>
                <a:cs typeface="CMU Sans Serif"/>
              </a:rPr>
              <a:t>rdf</a:t>
            </a:r>
            <a:r>
              <a:rPr lang="en-US" sz="1600" dirty="0">
                <a:solidFill>
                  <a:srgbClr val="0000FF"/>
                </a:solidFill>
                <a:latin typeface="CMU Sans Serif"/>
                <a:cs typeface="CMU Sans Serif"/>
              </a:rPr>
              <a:t> = http://www.w3.org/1999/02/22-rdf-syntax-ns#</a:t>
            </a:r>
          </a:p>
          <a:p>
            <a:r>
              <a:rPr lang="en-US" sz="1600" dirty="0" err="1">
                <a:solidFill>
                  <a:srgbClr val="0000FF"/>
                </a:solidFill>
              </a:rPr>
              <a:t>rdfs</a:t>
            </a:r>
            <a:r>
              <a:rPr lang="en-US" sz="1600" dirty="0">
                <a:solidFill>
                  <a:srgbClr val="0000FF"/>
                </a:solidFill>
              </a:rPr>
              <a:t> = http://www.w3.org/2000/01/</a:t>
            </a:r>
            <a:r>
              <a:rPr lang="en-US" sz="1600" dirty="0" err="1">
                <a:solidFill>
                  <a:srgbClr val="0000FF"/>
                </a:solidFill>
              </a:rPr>
              <a:t>rdf</a:t>
            </a:r>
            <a:r>
              <a:rPr lang="en-US" sz="1600" dirty="0">
                <a:solidFill>
                  <a:srgbClr val="0000FF"/>
                </a:solidFill>
              </a:rPr>
              <a:t>-schema#</a:t>
            </a:r>
          </a:p>
          <a:p>
            <a:endParaRPr lang="en-US" sz="1600" dirty="0">
              <a:latin typeface="CMU Sans Serif"/>
              <a:cs typeface="CMU Sans Serif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77139" y="1540411"/>
            <a:ext cx="1803109" cy="477183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dbo:capital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60217" y="3352265"/>
            <a:ext cx="2137108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rdf:Property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>
            <a:stCxn id="11" idx="4"/>
            <a:endCxn id="12" idx="0"/>
          </p:cNvCxnSpPr>
          <p:nvPr/>
        </p:nvCxnSpPr>
        <p:spPr>
          <a:xfrm flipH="1">
            <a:off x="4428771" y="2017594"/>
            <a:ext cx="49923" cy="133467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26604" y="3289412"/>
            <a:ext cx="2137108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dbo:City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0381" y="2472542"/>
            <a:ext cx="853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rdf:type</a:t>
            </a:r>
            <a:endParaRPr lang="en-US" sz="1600" dirty="0">
              <a:latin typeface="CMU Sans Serif"/>
              <a:cs typeface="CMU Sans Serif"/>
            </a:endParaRPr>
          </a:p>
        </p:txBody>
      </p:sp>
      <p:cxnSp>
        <p:nvCxnSpPr>
          <p:cNvPr id="19" name="Straight Arrow Connector 18"/>
          <p:cNvCxnSpPr>
            <a:stCxn id="11" idx="5"/>
            <a:endCxn id="17" idx="0"/>
          </p:cNvCxnSpPr>
          <p:nvPr/>
        </p:nvCxnSpPr>
        <p:spPr>
          <a:xfrm>
            <a:off x="5116189" y="1947712"/>
            <a:ext cx="1778969" cy="134170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61487" y="1602176"/>
            <a:ext cx="1194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rdfs:domain</a:t>
            </a:r>
            <a:endParaRPr lang="en-US" sz="1600" dirty="0">
              <a:latin typeface="CMU Sans Serif"/>
              <a:cs typeface="CMU Sans Serif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04465" y="1063228"/>
            <a:ext cx="3043490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dbo:PopulatedPlace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6" name="Curved Connector 25"/>
          <p:cNvCxnSpPr>
            <a:stCxn id="11" idx="6"/>
            <a:endCxn id="24" idx="4"/>
          </p:cNvCxnSpPr>
          <p:nvPr/>
        </p:nvCxnSpPr>
        <p:spPr>
          <a:xfrm flipV="1">
            <a:off x="5380248" y="1540411"/>
            <a:ext cx="2145962" cy="238592"/>
          </a:xfrm>
          <a:prstGeom prst="curvedConnector2">
            <a:avLst/>
          </a:prstGeom>
          <a:ln w="19050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44586" y="2690522"/>
            <a:ext cx="1038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rdfs:range</a:t>
            </a:r>
            <a:endParaRPr lang="en-US" sz="1600" dirty="0">
              <a:latin typeface="CMU Sans Serif"/>
              <a:cs typeface="CMU Sans Serif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9238" y="446314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901876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36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6754" y="1301820"/>
            <a:ext cx="2355677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dbr:Paramaribo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1456" y="3289412"/>
            <a:ext cx="2373115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dbr:Suriname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>
            <a:stCxn id="6" idx="0"/>
            <a:endCxn id="5" idx="4"/>
          </p:cNvCxnSpPr>
          <p:nvPr/>
        </p:nvCxnSpPr>
        <p:spPr>
          <a:xfrm flipV="1">
            <a:off x="1838014" y="1779003"/>
            <a:ext cx="76579" cy="151040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4613" y="2330734"/>
            <a:ext cx="1117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dbo:capital</a:t>
            </a:r>
            <a:endParaRPr lang="en-US" sz="1600" dirty="0">
              <a:latin typeface="CMU Sans Serif"/>
              <a:cs typeface="CMU Sans Serif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can point to typed literal values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5815" y="2117557"/>
            <a:ext cx="190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dbp:establishedDate</a:t>
            </a:r>
            <a:endParaRPr lang="en-US" sz="1600" dirty="0">
              <a:latin typeface="CMU Sans Serif"/>
              <a:cs typeface="CMU Sans Serif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66926" y="2775547"/>
            <a:ext cx="1182686" cy="4556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1603</a:t>
            </a:r>
          </a:p>
        </p:txBody>
      </p:sp>
      <p:cxnSp>
        <p:nvCxnSpPr>
          <p:cNvPr id="25" name="Straight Arrow Connector 24"/>
          <p:cNvCxnSpPr>
            <a:stCxn id="5" idx="5"/>
            <a:endCxn id="14" idx="0"/>
          </p:cNvCxnSpPr>
          <p:nvPr/>
        </p:nvCxnSpPr>
        <p:spPr>
          <a:xfrm>
            <a:off x="2747450" y="1709121"/>
            <a:ext cx="1110819" cy="10664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77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37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6754" y="1301820"/>
            <a:ext cx="2355677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dbr:Paramaribo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1456" y="3289412"/>
            <a:ext cx="2373115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dbr:Suriname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>
            <a:stCxn id="6" idx="0"/>
            <a:endCxn id="5" idx="4"/>
          </p:cNvCxnSpPr>
          <p:nvPr/>
        </p:nvCxnSpPr>
        <p:spPr>
          <a:xfrm flipV="1">
            <a:off x="1838014" y="1779003"/>
            <a:ext cx="76579" cy="1510409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4613" y="2330734"/>
            <a:ext cx="1117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dbo:capital</a:t>
            </a:r>
            <a:endParaRPr lang="en-US" sz="1600" dirty="0">
              <a:latin typeface="CMU Sans Serif"/>
              <a:cs typeface="CMU Sans Serif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web of 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78639" y="2025189"/>
            <a:ext cx="190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dbp:establishedDate</a:t>
            </a:r>
            <a:endParaRPr lang="en-US" sz="1600" dirty="0">
              <a:latin typeface="CMU Sans Serif"/>
              <a:cs typeface="CMU Sans Serif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67964" y="2520849"/>
            <a:ext cx="798689" cy="4556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1603</a:t>
            </a:r>
          </a:p>
        </p:txBody>
      </p:sp>
      <p:cxnSp>
        <p:nvCxnSpPr>
          <p:cNvPr id="25" name="Straight Arrow Connector 24"/>
          <p:cNvCxnSpPr>
            <a:stCxn id="5" idx="5"/>
            <a:endCxn id="14" idx="0"/>
          </p:cNvCxnSpPr>
          <p:nvPr/>
        </p:nvCxnSpPr>
        <p:spPr>
          <a:xfrm>
            <a:off x="2747450" y="1709121"/>
            <a:ext cx="1519859" cy="81172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53392" y="3766595"/>
            <a:ext cx="1317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dbo:language</a:t>
            </a:r>
            <a:endParaRPr lang="en-US" sz="1600" dirty="0">
              <a:latin typeface="CMU Sans Serif"/>
              <a:cs typeface="CMU Sans Serif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36268" y="3766595"/>
            <a:ext cx="3420083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dbr:Javanese_language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68988" y="4294139"/>
            <a:ext cx="4111165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dbr:Carribean_hindustani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>
            <a:stCxn id="6" idx="4"/>
            <a:endCxn id="15" idx="0"/>
          </p:cNvCxnSpPr>
          <p:nvPr/>
        </p:nvCxnSpPr>
        <p:spPr>
          <a:xfrm>
            <a:off x="1838014" y="3766595"/>
            <a:ext cx="1186557" cy="52754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3" idx="1"/>
          </p:cNvCxnSpPr>
          <p:nvPr/>
        </p:nvCxnSpPr>
        <p:spPr>
          <a:xfrm>
            <a:off x="3024571" y="3528004"/>
            <a:ext cx="2412557" cy="30847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71958" y="3358727"/>
            <a:ext cx="1317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dbo:language</a:t>
            </a:r>
            <a:endParaRPr lang="en-US" sz="1600" dirty="0">
              <a:latin typeface="CMU Sans Serif"/>
              <a:cs typeface="CMU Sans Serif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67964" y="1556599"/>
            <a:ext cx="5109656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dbr:Puteri_Gunung_Ledang</a:t>
            </a:r>
            <a:r>
              <a:rPr lang="en-US" dirty="0">
                <a:solidFill>
                  <a:srgbClr val="0000FF"/>
                </a:solidFill>
              </a:rPr>
              <a:t>_(film)</a:t>
            </a:r>
          </a:p>
        </p:txBody>
      </p:sp>
      <p:cxnSp>
        <p:nvCxnSpPr>
          <p:cNvPr id="24" name="Straight Arrow Connector 23"/>
          <p:cNvCxnSpPr>
            <a:stCxn id="23" idx="4"/>
            <a:endCxn id="13" idx="0"/>
          </p:cNvCxnSpPr>
          <p:nvPr/>
        </p:nvCxnSpPr>
        <p:spPr>
          <a:xfrm>
            <a:off x="6422792" y="2033782"/>
            <a:ext cx="223518" cy="173281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46310" y="2642047"/>
            <a:ext cx="1317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dbo:language</a:t>
            </a:r>
            <a:endParaRPr lang="en-US" sz="1600" dirty="0">
              <a:latin typeface="CMU Sans Serif"/>
              <a:cs typeface="CMU Sans Serif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48627" y="205979"/>
            <a:ext cx="3160055" cy="4771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dbr:Saw_Teong_Hin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1" name="Straight Arrow Connector 30"/>
          <p:cNvCxnSpPr>
            <a:stCxn id="23" idx="0"/>
            <a:endCxn id="29" idx="4"/>
          </p:cNvCxnSpPr>
          <p:nvPr/>
        </p:nvCxnSpPr>
        <p:spPr>
          <a:xfrm flipV="1">
            <a:off x="6422792" y="683162"/>
            <a:ext cx="905863" cy="87343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32521" y="739222"/>
            <a:ext cx="1227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dbo:director</a:t>
            </a:r>
            <a:endParaRPr lang="en-US" sz="1600" dirty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689663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38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machine readable 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66F3A3-D663-7B4B-8D7E-CFEE23A8BC92}"/>
              </a:ext>
            </a:extLst>
          </p:cNvPr>
          <p:cNvSpPr txBox="1"/>
          <p:nvPr/>
        </p:nvSpPr>
        <p:spPr>
          <a:xfrm>
            <a:off x="677890" y="1255455"/>
            <a:ext cx="74879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@prefix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dbr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 &lt;http://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dbpedia.org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/resource/&gt;</a:t>
            </a:r>
          </a:p>
          <a:p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@prefix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dbo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 &lt;http://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dbpedia.org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/ontology/&gt;</a:t>
            </a:r>
          </a:p>
          <a:p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@prefix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 &lt;http://www.w3.org/1999/02/22-rdf-syntax-ns#&gt;</a:t>
            </a:r>
          </a:p>
          <a:p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@prefix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rdfs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: &lt;http://www.w3.org/2000/01/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rdf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-schema#&gt;</a:t>
            </a:r>
          </a:p>
          <a:p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dbr:Suriname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dbo:language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dbr:Carribean_hindustani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dbr:Suriname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dbo:language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dbr:Javanese_language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dbr:Suriname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dbo:capital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dbr:Parmaribo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dbr:Parmaribo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dbp:establishedDate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1603.</a:t>
            </a:r>
          </a:p>
          <a:p>
            <a:endParaRPr lang="en-US" sz="1600" dirty="0"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</a:endParaRPr>
          </a:p>
          <a:p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dbr:Puteri_Gunung_Ledang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_(film)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dbo:dirctor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dbr:Saw_Teons_Hin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dbr:Puteri_Gunung_Ledang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_(film)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dbo:language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  </a:t>
            </a:r>
            <a:r>
              <a:rPr lang="en-US" sz="1600" dirty="0" err="1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dbr:Javanese_language</a:t>
            </a:r>
            <a:r>
              <a:rPr lang="en-US" sz="1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.</a:t>
            </a:r>
          </a:p>
          <a:p>
            <a:endParaRPr lang="en-US" sz="1600" dirty="0">
              <a:latin typeface="CMU Sans Serif"/>
              <a:cs typeface="CMU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3702036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to relational databases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constraining database schema</a:t>
            </a:r>
          </a:p>
          <a:p>
            <a:pPr lvl="1"/>
            <a:r>
              <a:rPr lang="en-US" dirty="0"/>
              <a:t>DB: putting data in predefined boxes (tables, rows, columns)</a:t>
            </a:r>
          </a:p>
          <a:p>
            <a:pPr lvl="1"/>
            <a:r>
              <a:rPr lang="en-US" dirty="0"/>
              <a:t>SW: linking data</a:t>
            </a:r>
          </a:p>
          <a:p>
            <a:pPr marL="0" indent="0">
              <a:buNone/>
            </a:pPr>
            <a:r>
              <a:rPr lang="en-US" dirty="0"/>
              <a:t>Open world</a:t>
            </a:r>
          </a:p>
          <a:p>
            <a:pPr lvl="1"/>
            <a:r>
              <a:rPr lang="en-US" dirty="0"/>
              <a:t>DB: what is not in the database is </a:t>
            </a:r>
            <a:r>
              <a:rPr lang="en-US" i="1" dirty="0"/>
              <a:t>true</a:t>
            </a:r>
            <a:r>
              <a:rPr lang="en-US" dirty="0"/>
              <a:t>, what is absent is </a:t>
            </a:r>
            <a:r>
              <a:rPr lang="en-US" i="1" dirty="0"/>
              <a:t>false</a:t>
            </a:r>
            <a:r>
              <a:rPr lang="en-US" dirty="0"/>
              <a:t>, (closed world)</a:t>
            </a:r>
          </a:p>
          <a:p>
            <a:pPr lvl="1"/>
            <a:r>
              <a:rPr lang="en-US" dirty="0"/>
              <a:t>SW: what is described is </a:t>
            </a:r>
            <a:r>
              <a:rPr lang="en-US" i="1" dirty="0"/>
              <a:t>true</a:t>
            </a:r>
            <a:r>
              <a:rPr lang="en-US" dirty="0"/>
              <a:t>, what is absent is </a:t>
            </a:r>
            <a:r>
              <a:rPr lang="en-US" i="1" dirty="0"/>
              <a:t>unknown</a:t>
            </a:r>
            <a:endParaRPr lang="en-US" dirty="0"/>
          </a:p>
          <a:p>
            <a:pPr lvl="2"/>
            <a:r>
              <a:rPr lang="en-US" dirty="0"/>
              <a:t>but we may have negative descriptions</a:t>
            </a:r>
          </a:p>
          <a:p>
            <a:pPr marL="0" indent="0">
              <a:buNone/>
            </a:pPr>
            <a:r>
              <a:rPr lang="en-US" dirty="0"/>
              <a:t>Global vocabulary (identifiers)</a:t>
            </a:r>
          </a:p>
          <a:p>
            <a:pPr lvl="1"/>
            <a:r>
              <a:rPr lang="en-US" dirty="0"/>
              <a:t>the resource and property names (URIs) are globally visible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39F5-4E98-554E-8542-12EB9B96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(2001)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4444F0-1895-9247-8434-94A34A319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4947005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web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readable/understandable by software agents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pages on the web would be meaningful to  programs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encompassing not just documents but </a:t>
            </a:r>
            <a:r>
              <a:rPr lang="en-US" dirty="0">
                <a:solidFill>
                  <a:srgbClr val="7030A0"/>
                </a:solidFill>
              </a:rPr>
              <a:t>every kind of data</a:t>
            </a:r>
            <a:r>
              <a:rPr lang="en-US" dirty="0"/>
              <a:t> one could imagine</a:t>
            </a:r>
          </a:p>
          <a:p>
            <a:pPr lvl="1"/>
            <a:r>
              <a:rPr lang="en-US" dirty="0"/>
              <a:t>interconnecting data (stored in different servers)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9EFD0-D5A0-AB48-9326-B5C69B5E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https://twobithistory.org/images/scientific_american_cover.jpg">
            <a:extLst>
              <a:ext uri="{FF2B5EF4-FFF2-40B4-BE49-F238E27FC236}">
                <a16:creationId xmlns:a16="http://schemas.microsoft.com/office/drawing/2014/main" id="{4F0FF99F-5A17-B247-A335-064EEFDB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06" y="101600"/>
            <a:ext cx="3670353" cy="48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77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https://rubenverborgh.github.io/WebFundamentals/semantic-web/#rdf-model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736A-FF16-BE41-9016-F3E8410EF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F0CF7-A7DA-DF44-B732-8511581F3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Problem: the same term may have different meaning in different databases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Ontology solution: Create shared concept descriptions</a:t>
            </a:r>
          </a:p>
          <a:p>
            <a:pPr lvl="1"/>
            <a:r>
              <a:rPr lang="en-US" dirty="0" err="1"/>
              <a:t>schema.org</a:t>
            </a:r>
            <a:r>
              <a:rPr lang="en-US" dirty="0"/>
              <a:t>, Linked open vocabularies, …</a:t>
            </a:r>
          </a:p>
          <a:p>
            <a:pPr lvl="1"/>
            <a:r>
              <a:rPr lang="en-US" dirty="0"/>
              <a:t>use common concept description languages (RDFS, OWL, …)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BFF87-6395-284C-A949-8D25B5846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6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9A90-BA59-B346-AD89-AB336E9B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4F15D-4814-AC45-A72F-38E304FF8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logical inferences</a:t>
            </a:r>
          </a:p>
          <a:p>
            <a:pPr lvl="1"/>
            <a:r>
              <a:rPr lang="en-US" dirty="0"/>
              <a:t>find the logical consequences of facts and rules</a:t>
            </a:r>
          </a:p>
          <a:p>
            <a:pPr lvl="1"/>
            <a:r>
              <a:rPr lang="en-US" dirty="0"/>
              <a:t>test the consistency of a set of logical formulae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20E12-CFB3-AE46-A4A5-C6AEBB74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63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663EC-856E-8E41-AB97-91440E16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SW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07C76-EEE3-7F4F-919C-C6C438D34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Semantic Web does not exist</a:t>
            </a:r>
          </a:p>
          <a:p>
            <a:pPr lvl="1"/>
            <a:r>
              <a:rPr lang="en-US" dirty="0"/>
              <a:t>not as imagined by TBL et al.</a:t>
            </a:r>
          </a:p>
          <a:p>
            <a:pPr lvl="1"/>
            <a:r>
              <a:rPr lang="en-US" dirty="0"/>
              <a:t>big companies have created their SW (e.g. Apple Siri, Google services, …) </a:t>
            </a:r>
          </a:p>
          <a:p>
            <a:pPr lvl="1"/>
            <a:endParaRPr lang="en-US" dirty="0"/>
          </a:p>
          <a:p>
            <a:r>
              <a:rPr lang="en-US" dirty="0"/>
              <a:t>Many SW technologies are operational</a:t>
            </a:r>
          </a:p>
          <a:p>
            <a:pPr lvl="1"/>
            <a:r>
              <a:rPr lang="en-US" dirty="0"/>
              <a:t>Resource description framework, Ontology languages</a:t>
            </a:r>
          </a:p>
          <a:p>
            <a:pPr lvl="1"/>
            <a:r>
              <a:rPr lang="en-US" dirty="0"/>
              <a:t>Querying and reasoning software</a:t>
            </a:r>
          </a:p>
          <a:p>
            <a:pPr lvl="1"/>
            <a:r>
              <a:rPr lang="en-US" dirty="0"/>
              <a:t>Semi-structured databases (RDF triple stores, graph databases, …)</a:t>
            </a:r>
          </a:p>
          <a:p>
            <a:pPr lvl="1"/>
            <a:r>
              <a:rPr lang="en-US" dirty="0"/>
              <a:t>Knowledge graphs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B9307-824E-DF42-98BF-749F6EB6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79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9504-4D1F-AB4E-8951-99816A47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A2173-903E-F549-A3DC-B26B4950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description with RDF graphs</a:t>
            </a:r>
          </a:p>
          <a:p>
            <a:r>
              <a:rPr lang="en-US" dirty="0"/>
              <a:t>linked data</a:t>
            </a:r>
          </a:p>
          <a:p>
            <a:r>
              <a:rPr lang="en-US" dirty="0"/>
              <a:t>ontologies and logical reasoning for description logic and logic programming</a:t>
            </a:r>
          </a:p>
          <a:p>
            <a:r>
              <a:rPr lang="en-US" dirty="0"/>
              <a:t>representing time and space</a:t>
            </a:r>
          </a:p>
          <a:p>
            <a:r>
              <a:rPr lang="en-US" dirty="0"/>
              <a:t>interoperability</a:t>
            </a:r>
          </a:p>
          <a:p>
            <a:r>
              <a:rPr lang="en-US" dirty="0"/>
              <a:t>knowledge graphs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604AE-01C8-AC49-A8C6-998C9033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8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A629-3748-8C4B-AD4D-B4B4A6B0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 use case: organizing Mom's therapy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1017-B222-7542-A8B1-B66384485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[…]At the doctor’s office, Lucy instructed her Semantic Web agent through her handheld Web browser. The agent promptly retrieved the information about Mom’s prescribed treatment within a 20-mile radius of her home and with a rating of excellent or very good on trusted rating services. It then began trying to find a match between available appointment times (supplied by the agents of individual providers through their Web sites) and Pete’s and Lucy’s busy schedules.</a:t>
            </a:r>
            <a:endParaRPr lang="en-US" b="1" u="sng" baseline="30000" dirty="0"/>
          </a:p>
          <a:p>
            <a:pPr marL="0" indent="0">
              <a:buNone/>
            </a:pPr>
            <a:endParaRPr lang="en-US" b="1" u="sng" baseline="30000" dirty="0"/>
          </a:p>
          <a:p>
            <a:pPr marL="0" indent="0">
              <a:buNone/>
            </a:pPr>
            <a:r>
              <a:rPr lang="en-US" sz="1500" dirty="0"/>
              <a:t>Berners-Lee, Tim, James </a:t>
            </a:r>
            <a:r>
              <a:rPr lang="en-US" sz="1500" dirty="0" err="1"/>
              <a:t>Hendler</a:t>
            </a:r>
            <a:r>
              <a:rPr lang="en-US" sz="1500" dirty="0"/>
              <a:t>, and Ora </a:t>
            </a:r>
            <a:r>
              <a:rPr lang="en-US" sz="1500" dirty="0" err="1"/>
              <a:t>Lassila</a:t>
            </a:r>
            <a:r>
              <a:rPr lang="en-US" sz="1500" dirty="0"/>
              <a:t>. “The Semantic Web.” Scientific American, May 2001,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CC4BB-8B70-AB47-BA35-1B6F643F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0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1A0A-1714-5A42-8D05-8454C43E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Required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B97A-0320-F14F-B061-6C22819A0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knowledge representation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en-US" dirty="0"/>
              <a:t>formally represent the information/knowledge content of a web site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data representation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en-US" dirty="0"/>
              <a:t>data representation framework for semi-structured data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interconnection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en-US" dirty="0"/>
              <a:t>global/shared object identification technique (for cross-server links)</a:t>
            </a:r>
          </a:p>
          <a:p>
            <a:pPr marL="400050" lvl="1" indent="0">
              <a:buNone/>
            </a:pPr>
            <a:r>
              <a:rPr lang="en-US" dirty="0"/>
              <a:t>shared ‘vocabularies’ and concept description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reasoning/computing services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en-US" dirty="0"/>
              <a:t>logical inferences; computation (spatial, temporal, …); decision making; ...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decentralized web services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985C4-64E7-0C48-ABA3-12C78568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9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188E-E391-F44C-89AE-1CA00D80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Knowledge representation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81B8F8-2AA5-1247-B089-D7E43BC2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3" y="1987468"/>
            <a:ext cx="2492843" cy="25068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typical web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C2BA1-5354-824C-933E-CDB5C96F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10D32-7510-9841-95F9-72F1EF748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526" y="1364639"/>
            <a:ext cx="5161234" cy="34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8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188E-E391-F44C-89AE-1CA00D80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2549"/>
          </a:xfrm>
        </p:spPr>
        <p:txBody>
          <a:bodyPr/>
          <a:lstStyle/>
          <a:p>
            <a:r>
              <a:rPr lang="en-US" dirty="0"/>
              <a:t>Human understanding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C2BA1-5354-824C-933E-CDB5C96F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10D32-7510-9841-95F9-72F1EF748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957" y="880911"/>
            <a:ext cx="6171520" cy="40686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1F292-0C2B-8C4B-82A3-78686897E712}"/>
              </a:ext>
            </a:extLst>
          </p:cNvPr>
          <p:cNvSpPr txBox="1"/>
          <p:nvPr/>
        </p:nvSpPr>
        <p:spPr>
          <a:xfrm>
            <a:off x="493160" y="1458930"/>
            <a:ext cx="171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MU Sans Serif"/>
                <a:cs typeface="CMU Sans Serif"/>
              </a:rPr>
              <a:t>event descriptions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0FB8A7-6654-B34C-95AB-59D615091077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207091" y="1628207"/>
            <a:ext cx="595866" cy="230871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ACE909-6957-9349-816F-6DBD3D861C2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207091" y="1628207"/>
            <a:ext cx="4635498" cy="31390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EEDD2B-44FC-2849-A78A-E2146E4086D1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207091" y="1628207"/>
            <a:ext cx="4635498" cy="19677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B6895F-7BC2-F249-9772-944E94A34536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207091" y="1628207"/>
            <a:ext cx="4563579" cy="5088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E615E2A-5217-6B4E-AB91-DDE616A18330}"/>
              </a:ext>
            </a:extLst>
          </p:cNvPr>
          <p:cNvSpPr txBox="1"/>
          <p:nvPr/>
        </p:nvSpPr>
        <p:spPr>
          <a:xfrm>
            <a:off x="386400" y="3471018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MU Sans Serif"/>
                <a:cs typeface="CMU Sans Serif"/>
              </a:rPr>
              <a:t>presenter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581476-9C89-A044-8513-340C536A92CB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1350125" y="3640295"/>
            <a:ext cx="1452832" cy="1692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80132D9-4FB8-9649-BEA8-C53523535098}"/>
              </a:ext>
            </a:extLst>
          </p:cNvPr>
          <p:cNvSpPr txBox="1"/>
          <p:nvPr/>
        </p:nvSpPr>
        <p:spPr>
          <a:xfrm>
            <a:off x="405855" y="4346508"/>
            <a:ext cx="2058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MU Sans Serif"/>
                <a:cs typeface="CMU Sans Serif"/>
              </a:rPr>
              <a:t>special announcement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9A4BA55-CBEE-9E43-87A6-AABDEC3386F7}"/>
              </a:ext>
            </a:extLst>
          </p:cNvPr>
          <p:cNvCxnSpPr>
            <a:cxnSpLocks/>
          </p:cNvCxnSpPr>
          <p:nvPr/>
        </p:nvCxnSpPr>
        <p:spPr>
          <a:xfrm>
            <a:off x="2207091" y="4641524"/>
            <a:ext cx="595866" cy="1380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A021675-0DDE-3848-A21E-1C80BE2F53D3}"/>
              </a:ext>
            </a:extLst>
          </p:cNvPr>
          <p:cNvSpPr txBox="1"/>
          <p:nvPr/>
        </p:nvSpPr>
        <p:spPr>
          <a:xfrm>
            <a:off x="473705" y="2392785"/>
            <a:ext cx="1146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MU Sans Serif"/>
                <a:cs typeface="CMU Sans Serif"/>
              </a:rPr>
              <a:t>event place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A6E48D8-949C-474A-831E-1202C2EF26AE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1620173" y="2562062"/>
            <a:ext cx="3331206" cy="16754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5543BBB-64C6-6A49-BF60-9C2DC1D7493B}"/>
              </a:ext>
            </a:extLst>
          </p:cNvPr>
          <p:cNvSpPr txBox="1"/>
          <p:nvPr/>
        </p:nvSpPr>
        <p:spPr>
          <a:xfrm>
            <a:off x="571226" y="3801759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MU Sans Serif"/>
                <a:cs typeface="CMU Sans Serif"/>
              </a:rPr>
              <a:t>presenter's attribute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D095A0E-AC5A-9140-867B-36F69AF00D8C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2535225" y="3961972"/>
            <a:ext cx="420132" cy="90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939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188E-E391-F44C-89AE-1CA00D80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Machine understanding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90FAB4-EEC5-C046-B6F5-66072B1A5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70" y="1376183"/>
            <a:ext cx="4708188" cy="3078126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text text text text text text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	text text text				text</a:t>
            </a:r>
          </a:p>
          <a:p>
            <a:pPr marL="0" indent="0">
              <a:buNone/>
            </a:pPr>
            <a:r>
              <a:rPr lang="en-US" sz="1400" dirty="0"/>
              <a:t>	text text text				text</a:t>
            </a:r>
          </a:p>
          <a:p>
            <a:pPr marL="0" indent="0">
              <a:buNone/>
            </a:pPr>
            <a:r>
              <a:rPr lang="en-US" sz="1400" dirty="0"/>
              <a:t>	text text text</a:t>
            </a:r>
          </a:p>
          <a:p>
            <a:pPr marL="0" indent="0">
              <a:buNone/>
            </a:pPr>
            <a:r>
              <a:rPr lang="en-US" sz="1400" dirty="0"/>
              <a:t>							text</a:t>
            </a:r>
          </a:p>
          <a:p>
            <a:pPr marL="0" indent="0">
              <a:buNone/>
            </a:pPr>
            <a:r>
              <a:rPr lang="en-US" sz="1400" dirty="0"/>
              <a:t>text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C2BA1-5354-824C-933E-CDB5C96F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A265-7AB4-4B43-AC52-FC90ED72D45E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10D32-7510-9841-95F9-72F1EF748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455" y="2060006"/>
            <a:ext cx="4383022" cy="28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56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50000"/>
            </a:schemeClr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latin typeface="CMU Sans Serif"/>
            <a:cs typeface="CMU Sans Serif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4257</TotalTime>
  <Words>2086</Words>
  <Application>Microsoft Macintosh PowerPoint</Application>
  <PresentationFormat>On-screen Show (16:9)</PresentationFormat>
  <Paragraphs>389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CMU Sans Serif</vt:lpstr>
      <vt:lpstr>CMU Typewriter Text</vt:lpstr>
      <vt:lpstr>Wingdings</vt:lpstr>
      <vt:lpstr>Office Theme</vt:lpstr>
      <vt:lpstr>Technologies du Web Sémantique</vt:lpstr>
      <vt:lpstr>Organisation</vt:lpstr>
      <vt:lpstr>Introduction to the Semantic Web</vt:lpstr>
      <vt:lpstr>Main ideas (2001)</vt:lpstr>
      <vt:lpstr>A use case: organizing Mom's therapy </vt:lpstr>
      <vt:lpstr>Required technologies</vt:lpstr>
      <vt:lpstr>Knowledge representation</vt:lpstr>
      <vt:lpstr>Human understanding</vt:lpstr>
      <vt:lpstr>Machine understanding</vt:lpstr>
      <vt:lpstr>a logic-based approach</vt:lpstr>
      <vt:lpstr>the page in Description logic</vt:lpstr>
      <vt:lpstr>Requires some background knowledge.  What is a conference?</vt:lpstr>
      <vt:lpstr>formalized in description logics</vt:lpstr>
      <vt:lpstr>Data representation</vt:lpstr>
      <vt:lpstr>PowerPoint Presentation</vt:lpstr>
      <vt:lpstr>Semi-structured Data</vt:lpstr>
      <vt:lpstr>A BibTeX file</vt:lpstr>
      <vt:lpstr>Main aspects</vt:lpstr>
      <vt:lpstr>Main aspects</vt:lpstr>
      <vt:lpstr>PowerPoint Presentation</vt:lpstr>
      <vt:lpstr>in JSON</vt:lpstr>
      <vt:lpstr>“Standard” Solutions</vt:lpstr>
      <vt:lpstr>Interconnection</vt:lpstr>
      <vt:lpstr>PowerPoint Presentation</vt:lpstr>
      <vt:lpstr>The Linked-data Solution</vt:lpstr>
      <vt:lpstr>A resource is the main information building block</vt:lpstr>
      <vt:lpstr>Web resources are conceptual relations uniquely identified by HTTP URLs</vt:lpstr>
      <vt:lpstr>Using HTTP URIs ensures that anybody can look up the resource</vt:lpstr>
      <vt:lpstr>Dereferencing a URI should lead to useful information about that resource</vt:lpstr>
      <vt:lpstr>By including links to other resources, we create a Web of Data</vt:lpstr>
      <vt:lpstr>Basic information unit: the link</vt:lpstr>
      <vt:lpstr>The resources are identified by URIs</vt:lpstr>
      <vt:lpstr>Using prefixes to abbreviate the URIs</vt:lpstr>
      <vt:lpstr>The links are typed (unlike Web links)</vt:lpstr>
      <vt:lpstr>... so the link type can be described </vt:lpstr>
      <vt:lpstr>Links can point to typed literal values</vt:lpstr>
      <vt:lpstr>Creating a web of data</vt:lpstr>
      <vt:lpstr>In a machine readable form</vt:lpstr>
      <vt:lpstr>Compared to relational databases</vt:lpstr>
      <vt:lpstr>RDF</vt:lpstr>
      <vt:lpstr>Interconnection</vt:lpstr>
      <vt:lpstr>Reasoning</vt:lpstr>
      <vt:lpstr>State of the SW</vt:lpstr>
      <vt:lpstr>Content of the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  Gilles Falquet</dc:creator>
  <cp:lastModifiedBy>Gilles Falquet</cp:lastModifiedBy>
  <cp:revision>104</cp:revision>
  <cp:lastPrinted>2020-09-16T08:14:43Z</cp:lastPrinted>
  <dcterms:created xsi:type="dcterms:W3CDTF">2018-09-18T09:13:31Z</dcterms:created>
  <dcterms:modified xsi:type="dcterms:W3CDTF">2021-09-21T20:25:31Z</dcterms:modified>
</cp:coreProperties>
</file>