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1" r:id="rId1"/>
  </p:sldMasterIdLst>
  <p:notesMasterIdLst>
    <p:notesMasterId r:id="rId34"/>
  </p:notesMasterIdLst>
  <p:handoutMasterIdLst>
    <p:handoutMasterId r:id="rId35"/>
  </p:handoutMasterIdLst>
  <p:sldIdLst>
    <p:sldId id="256" r:id="rId2"/>
    <p:sldId id="691" r:id="rId3"/>
    <p:sldId id="590" r:id="rId4"/>
    <p:sldId id="693" r:id="rId5"/>
    <p:sldId id="677" r:id="rId6"/>
    <p:sldId id="694" r:id="rId7"/>
    <p:sldId id="695" r:id="rId8"/>
    <p:sldId id="573" r:id="rId9"/>
    <p:sldId id="696" r:id="rId10"/>
    <p:sldId id="679" r:id="rId11"/>
    <p:sldId id="596" r:id="rId12"/>
    <p:sldId id="591" r:id="rId13"/>
    <p:sldId id="592" r:id="rId14"/>
    <p:sldId id="680" r:id="rId15"/>
    <p:sldId id="597" r:id="rId16"/>
    <p:sldId id="681" r:id="rId17"/>
    <p:sldId id="682" r:id="rId18"/>
    <p:sldId id="683" r:id="rId19"/>
    <p:sldId id="684" r:id="rId20"/>
    <p:sldId id="685" r:id="rId21"/>
    <p:sldId id="687" r:id="rId22"/>
    <p:sldId id="562" r:id="rId23"/>
    <p:sldId id="579" r:id="rId24"/>
    <p:sldId id="580" r:id="rId25"/>
    <p:sldId id="571" r:id="rId26"/>
    <p:sldId id="598" r:id="rId27"/>
    <p:sldId id="697" r:id="rId28"/>
    <p:sldId id="698" r:id="rId29"/>
    <p:sldId id="699" r:id="rId30"/>
    <p:sldId id="700" r:id="rId31"/>
    <p:sldId id="701" r:id="rId32"/>
    <p:sldId id="702" r:id="rId33"/>
  </p:sldIdLst>
  <p:sldSz cx="9144000" cy="5143500" type="screen16x9"/>
  <p:notesSz cx="6858000" cy="9199563"/>
  <p:defaultTextStyle>
    <a:defPPr>
      <a:defRPr lang="fr-FR"/>
    </a:defPPr>
    <a:lvl1pPr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524A97FC-DCD3-F741-80DC-2051B3137066}">
          <p14:sldIdLst>
            <p14:sldId id="256"/>
            <p14:sldId id="691"/>
            <p14:sldId id="590"/>
            <p14:sldId id="693"/>
            <p14:sldId id="677"/>
            <p14:sldId id="694"/>
            <p14:sldId id="695"/>
            <p14:sldId id="573"/>
            <p14:sldId id="696"/>
            <p14:sldId id="679"/>
            <p14:sldId id="596"/>
            <p14:sldId id="591"/>
            <p14:sldId id="592"/>
            <p14:sldId id="680"/>
            <p14:sldId id="597"/>
            <p14:sldId id="681"/>
            <p14:sldId id="682"/>
            <p14:sldId id="683"/>
            <p14:sldId id="684"/>
            <p14:sldId id="685"/>
            <p14:sldId id="687"/>
            <p14:sldId id="562"/>
            <p14:sldId id="579"/>
            <p14:sldId id="580"/>
            <p14:sldId id="571"/>
            <p14:sldId id="598"/>
            <p14:sldId id="697"/>
            <p14:sldId id="698"/>
            <p14:sldId id="699"/>
            <p14:sldId id="700"/>
            <p14:sldId id="701"/>
            <p14:sldId id="702"/>
          </p14:sldIdLst>
        </p14:section>
        <p14:section name="Histoire et Formalisation de la Notion d'Algorithme" id="{AEA48B5B-3309-0640-8FD5-6459D751EB5D}">
          <p14:sldIdLst/>
        </p14:section>
        <p14:section name="Langages de haut niveau" id="{7AD63849-AAA7-7445-B111-3C3F99FD6A9F}">
          <p14:sldIdLst/>
        </p14:section>
        <p14:section name="Algorithmique" id="{D911F26F-0E9D-0F4F-B7D0-059622E1487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25695"/>
    <a:srgbClr val="4892AD"/>
    <a:srgbClr val="C32630"/>
    <a:srgbClr val="000000"/>
    <a:srgbClr val="FF9300"/>
    <a:srgbClr val="FE9C21"/>
    <a:srgbClr val="FEEC8B"/>
    <a:srgbClr val="404040"/>
    <a:srgbClr val="74F775"/>
    <a:srgbClr val="C3F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3" autoAdjust="0"/>
    <p:restoredTop sz="96785" autoAdjust="0"/>
  </p:normalViewPr>
  <p:slideViewPr>
    <p:cSldViewPr snapToGrid="0" snapToObjects="1">
      <p:cViewPr varScale="1">
        <p:scale>
          <a:sx n="96" d="100"/>
          <a:sy n="96" d="100"/>
        </p:scale>
        <p:origin x="192" y="9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0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200"/>
    </p:cViewPr>
  </p:sorterViewPr>
  <p:notesViewPr>
    <p:cSldViewPr snapToGrid="0" snapToObjects="1">
      <p:cViewPr varScale="1">
        <p:scale>
          <a:sx n="55" d="100"/>
          <a:sy n="55" d="100"/>
        </p:scale>
        <p:origin x="-1734" y="-72"/>
      </p:cViewPr>
      <p:guideLst>
        <p:guide orient="horz" pos="289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fld id="{E942C9DB-F69D-4445-8184-689C3AF6DBC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206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65125" y="690563"/>
            <a:ext cx="6132513" cy="3451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fld id="{B978A324-D87C-AD45-9582-E70C82C7207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584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14400" y="896552"/>
            <a:ext cx="7772400" cy="943247"/>
          </a:xfrm>
        </p:spPr>
        <p:txBody>
          <a:bodyPr/>
          <a:lstStyle>
            <a:lvl1pPr>
              <a:defRPr sz="4400">
                <a:solidFill>
                  <a:srgbClr val="0000FF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47411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482454"/>
            <a:ext cx="6400800" cy="1314450"/>
          </a:xfrm>
        </p:spPr>
        <p:txBody>
          <a:bodyPr/>
          <a:lstStyle>
            <a:lvl1pPr marL="0" indent="0">
              <a:defRPr sz="2700">
                <a:solidFill>
                  <a:srgbClr val="0000FF"/>
                </a:solidFill>
              </a:defRPr>
            </a:lvl1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4686300"/>
            <a:ext cx="1905000" cy="3429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CH"/>
              <a:t>© UNIGE - G. Falquet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/>
              <a:t>Arrays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</a:lstStyle>
          <a:p>
            <a:fld id="{F79DC556-E922-2F4D-B5A5-2F71A369DC3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1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Arrays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1F87A-54FD-D244-9367-BD6B3C0301DC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01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30913" y="38100"/>
            <a:ext cx="1928812" cy="4457700"/>
          </a:xfrm>
        </p:spPr>
        <p:txBody>
          <a:bodyPr vert="eaVert"/>
          <a:lstStyle/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9713" y="38100"/>
            <a:ext cx="5638800" cy="4457700"/>
          </a:xfrm>
        </p:spPr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Arrays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B5022-EC8D-DD44-8254-96B461DA246B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15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fr-CH" dirty="0" err="1"/>
              <a:t>Click</a:t>
            </a:r>
            <a:r>
              <a:rPr lang="fr-CH" dirty="0"/>
              <a:t>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Arrays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365CE-E03E-D242-B5F2-831295D49D98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61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r-CH" dirty="0"/>
              <a:t>Click to edit Master title style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Arrays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B373A-7DB5-2240-A9EC-3CE30F91264B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4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4525" y="947737"/>
            <a:ext cx="3581400" cy="35480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dirty="0" err="1"/>
              <a:t>Click</a:t>
            </a:r>
            <a:r>
              <a:rPr lang="fr-CH" dirty="0"/>
              <a:t>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text</a:t>
            </a:r>
            <a:r>
              <a:rPr lang="fr-CH" dirty="0"/>
              <a:t> styles</a:t>
            </a:r>
          </a:p>
          <a:p>
            <a:pPr lvl="1"/>
            <a:r>
              <a:rPr lang="fr-CH" dirty="0"/>
              <a:t>Second </a:t>
            </a:r>
            <a:r>
              <a:rPr lang="fr-CH" dirty="0" err="1"/>
              <a:t>level</a:t>
            </a:r>
            <a:endParaRPr lang="fr-CH" dirty="0"/>
          </a:p>
          <a:p>
            <a:pPr lvl="2"/>
            <a:r>
              <a:rPr lang="fr-CH" dirty="0" err="1"/>
              <a:t>Third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  <a:p>
            <a:pPr lvl="3"/>
            <a:r>
              <a:rPr lang="fr-CH" dirty="0" err="1"/>
              <a:t>Fourth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  <a:p>
            <a:pPr lvl="4"/>
            <a:r>
              <a:rPr lang="fr-CH" dirty="0" err="1"/>
              <a:t>Fifth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8325" y="947737"/>
            <a:ext cx="3581400" cy="35480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dirty="0" err="1"/>
              <a:t>Click</a:t>
            </a:r>
            <a:r>
              <a:rPr lang="fr-CH" dirty="0"/>
              <a:t>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text</a:t>
            </a:r>
            <a:r>
              <a:rPr lang="fr-CH" dirty="0"/>
              <a:t> styles</a:t>
            </a:r>
          </a:p>
          <a:p>
            <a:pPr lvl="1"/>
            <a:r>
              <a:rPr lang="fr-CH" dirty="0"/>
              <a:t>Second </a:t>
            </a:r>
            <a:r>
              <a:rPr lang="fr-CH" dirty="0" err="1"/>
              <a:t>level</a:t>
            </a:r>
            <a:endParaRPr lang="fr-CH" dirty="0"/>
          </a:p>
          <a:p>
            <a:pPr lvl="2"/>
            <a:r>
              <a:rPr lang="fr-CH" dirty="0" err="1"/>
              <a:t>Third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  <a:p>
            <a:pPr lvl="3"/>
            <a:r>
              <a:rPr lang="fr-CH" dirty="0" err="1"/>
              <a:t>Fourth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  <a:p>
            <a:pPr lvl="4"/>
            <a:r>
              <a:rPr lang="fr-CH" dirty="0" err="1"/>
              <a:t>Fifth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Arrays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9D970-6787-7348-9D88-6DB0E6976FE2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26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Arrays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D6A07-06D0-7141-B4E7-796088A3E3A8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64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Arrays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6BBAC-81C0-5F40-BCDA-1F4EA758B5F9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69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Arrays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1868B-E061-B84E-8153-0965F95A7594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68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Arrays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B6740-BCBA-AB46-87C1-0370E0890DFD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07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Arrays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DBF62-01A3-AB4E-94CC-317A55B77411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22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4525" y="1078431"/>
            <a:ext cx="7315200" cy="3417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/>
              <a:t>Cliquez pour 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47309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2600" y="4857462"/>
            <a:ext cx="31496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rgbClr val="000090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Arrays</a:t>
            </a:r>
            <a:endParaRPr lang="fr-FR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44525" y="310616"/>
            <a:ext cx="7488237" cy="517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/>
              <a:t>Cliquez et modifiez le titre</a:t>
            </a:r>
          </a:p>
        </p:txBody>
      </p:sp>
      <p:sp>
        <p:nvSpPr>
          <p:cNvPr id="47309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4895562"/>
            <a:ext cx="2971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rgbClr val="000090"/>
                </a:solidFill>
                <a:latin typeface="Tahoma" charset="0"/>
              </a:defRPr>
            </a:lvl1pPr>
          </a:lstStyle>
          <a:p>
            <a:r>
              <a:rPr lang="de-CH"/>
              <a:t>© UNIGE - G. Falquet</a:t>
            </a:r>
            <a:endParaRPr lang="fr-FR" sz="1400" dirty="0"/>
          </a:p>
        </p:txBody>
      </p:sp>
      <p:sp>
        <p:nvSpPr>
          <p:cNvPr id="4730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100" y="4762278"/>
            <a:ext cx="2051400" cy="381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2000">
                <a:solidFill>
                  <a:srgbClr val="4892AD"/>
                </a:solidFill>
              </a:defRPr>
            </a:lvl1pPr>
          </a:lstStyle>
          <a:p>
            <a:fld id="{5178A1D9-FE01-9845-AD20-835F6F8A7B7B}" type="slidenum">
              <a:rPr lang="fr-FR" smtClean="0"/>
              <a:pPr/>
              <a:t>‹#›</a:t>
            </a:fld>
            <a:endParaRPr lang="fr-FR" sz="2800" dirty="0"/>
          </a:p>
        </p:txBody>
      </p:sp>
      <p:sp>
        <p:nvSpPr>
          <p:cNvPr id="473098" name="Rectangle 10"/>
          <p:cNvSpPr>
            <a:spLocks noChangeArrowheads="1"/>
          </p:cNvSpPr>
          <p:nvPr/>
        </p:nvSpPr>
        <p:spPr bwMode="auto">
          <a:xfrm>
            <a:off x="5153025" y="192882"/>
            <a:ext cx="3036888" cy="23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>
              <a:spcBef>
                <a:spcPct val="0"/>
              </a:spcBef>
              <a:buClrTx/>
              <a:buFontTx/>
              <a:buNone/>
              <a:defRPr/>
            </a:pPr>
            <a:endParaRPr lang="fr-CA" sz="2800" b="1">
              <a:solidFill>
                <a:schemeClr val="bg1"/>
              </a:solidFill>
              <a:latin typeface="Trebuchet MS" pitchFamily="-111" charset="0"/>
              <a:ea typeface="+mn-ea"/>
              <a:cs typeface="+mn-cs"/>
            </a:endParaRPr>
          </a:p>
        </p:txBody>
      </p:sp>
      <p:sp>
        <p:nvSpPr>
          <p:cNvPr id="473099" name="Text Box 11"/>
          <p:cNvSpPr txBox="1">
            <a:spLocks noChangeArrowheads="1"/>
          </p:cNvSpPr>
          <p:nvPr/>
        </p:nvSpPr>
        <p:spPr bwMode="auto">
          <a:xfrm>
            <a:off x="7008813" y="-2161"/>
            <a:ext cx="1847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Times" pitchFamily="-111" charset="0"/>
              <a:buNone/>
              <a:defRPr/>
            </a:pPr>
            <a:endParaRPr lang="fr-CA">
              <a:latin typeface="Trebuchet MS" pitchFamily="-111" charset="0"/>
              <a:ea typeface="+mn-ea"/>
              <a:cs typeface="+mn-cs"/>
            </a:endParaRPr>
          </a:p>
        </p:txBody>
      </p:sp>
      <p:sp>
        <p:nvSpPr>
          <p:cNvPr id="473101" name="Text Box 13"/>
          <p:cNvSpPr txBox="1">
            <a:spLocks noChangeArrowheads="1"/>
          </p:cNvSpPr>
          <p:nvPr userDrawn="1"/>
        </p:nvSpPr>
        <p:spPr bwMode="auto">
          <a:xfrm>
            <a:off x="7048500" y="-7174"/>
            <a:ext cx="1847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Times" pitchFamily="-111" charset="0"/>
              <a:buNone/>
              <a:defRPr/>
            </a:pPr>
            <a:endParaRPr lang="fr-CA">
              <a:latin typeface="Trebuchet MS" pitchFamily="-111" charset="0"/>
              <a:ea typeface="+mn-ea"/>
              <a:cs typeface="+mn-cs"/>
            </a:endParaRPr>
          </a:p>
        </p:txBody>
      </p:sp>
      <p:sp>
        <p:nvSpPr>
          <p:cNvPr id="473104" name="Line 16"/>
          <p:cNvSpPr>
            <a:spLocks noChangeShapeType="1"/>
          </p:cNvSpPr>
          <p:nvPr userDrawn="1"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 typeface="Times" pitchFamily="-111" charset="0"/>
              <a:buNone/>
              <a:defRPr/>
            </a:pPr>
            <a:endParaRPr lang="fr-CA">
              <a:latin typeface="Trebuchet MS" pitchFamily="-111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>
          <a:solidFill>
            <a:srgbClr val="4892AD"/>
          </a:solidFill>
          <a:latin typeface="CMU Sans Serif" panose="02000603000000000000" pitchFamily="2" charset="0"/>
          <a:ea typeface="CMU Sans Serif" panose="02000603000000000000" pitchFamily="2" charset="0"/>
          <a:cs typeface="CMU Sans Serif" panose="02000603000000000000" pitchFamily="2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E9C21"/>
        </a:buClr>
        <a:buFont typeface="Wingdings" charset="2"/>
        <a:buChar char="§"/>
        <a:defRPr sz="1600">
          <a:solidFill>
            <a:srgbClr val="000000"/>
          </a:solidFill>
          <a:latin typeface="CMU Sans Serif" panose="02000603000000000000" pitchFamily="2" charset="0"/>
          <a:ea typeface="CMU Sans Serif" panose="02000603000000000000" pitchFamily="2" charset="0"/>
          <a:cs typeface="CMU Sans Serif" panose="02000603000000000000" pitchFamily="2" charset="0"/>
        </a:defRPr>
      </a:lvl1pPr>
      <a:lvl2pPr marL="622300" indent="-263525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4000"/>
        <a:buFont typeface="Wingdings" charset="2"/>
        <a:buChar char="§"/>
        <a:defRPr sz="1600">
          <a:solidFill>
            <a:srgbClr val="000000"/>
          </a:solidFill>
          <a:latin typeface="CMU Sans Serif" panose="02000603000000000000" pitchFamily="2" charset="0"/>
          <a:ea typeface="CMU Sans Serif" panose="02000603000000000000" pitchFamily="2" charset="0"/>
          <a:cs typeface="CMU Sans Serif" panose="02000603000000000000" pitchFamily="2" charset="0"/>
        </a:defRPr>
      </a:lvl2pPr>
      <a:lvl3pPr marL="895350" indent="-228600" algn="l" rtl="0" eaLnBrk="0" fontAlgn="base" hangingPunct="0">
        <a:spcBef>
          <a:spcPct val="20000"/>
        </a:spcBef>
        <a:spcAft>
          <a:spcPct val="0"/>
        </a:spcAft>
        <a:buClr>
          <a:srgbClr val="74F775"/>
        </a:buClr>
        <a:buFont typeface="Times" charset="0"/>
        <a:buChar char="•"/>
        <a:defRPr sz="1600">
          <a:solidFill>
            <a:srgbClr val="000000"/>
          </a:solidFill>
          <a:latin typeface="CMU Sans Serif" panose="02000603000000000000" pitchFamily="2" charset="0"/>
          <a:ea typeface="CMU Sans Serif" panose="02000603000000000000" pitchFamily="2" charset="0"/>
          <a:cs typeface="CMU Sans Serif" panose="02000603000000000000" pitchFamily="2" charset="0"/>
        </a:defRPr>
      </a:lvl3pPr>
      <a:lvl4pPr marL="13144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1600">
          <a:solidFill>
            <a:srgbClr val="000000"/>
          </a:solidFill>
          <a:latin typeface="CMU Sans Serif" panose="02000603000000000000" pitchFamily="2" charset="0"/>
          <a:ea typeface="CMU Sans Serif" panose="02000603000000000000" pitchFamily="2" charset="0"/>
          <a:cs typeface="CMU Sans Serif" panose="02000603000000000000" pitchFamily="2" charset="0"/>
        </a:defRPr>
      </a:lvl4pPr>
      <a:lvl5pPr marL="17335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Times" charset="0"/>
        <a:buChar char="•"/>
        <a:defRPr sz="1600">
          <a:solidFill>
            <a:srgbClr val="000000"/>
          </a:solidFill>
          <a:latin typeface="CMU Sans Serif" panose="02000603000000000000" pitchFamily="2" charset="0"/>
          <a:ea typeface="CMU Sans Serif" panose="02000603000000000000" pitchFamily="2" charset="0"/>
          <a:cs typeface="CMU Sans Serif" panose="02000603000000000000" pitchFamily="2" charset="0"/>
        </a:defRPr>
      </a:lvl5pPr>
      <a:lvl6pPr marL="219075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Times" pitchFamily="-111" charset="0"/>
        <a:buChar char="•"/>
        <a:defRPr>
          <a:solidFill>
            <a:srgbClr val="000000"/>
          </a:solidFill>
          <a:latin typeface="+mn-lt"/>
          <a:ea typeface="ＭＳ Ｐゴシック" pitchFamily="-111" charset="-128"/>
        </a:defRPr>
      </a:lvl6pPr>
      <a:lvl7pPr marL="264795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Times" pitchFamily="-111" charset="0"/>
        <a:buChar char="•"/>
        <a:defRPr>
          <a:solidFill>
            <a:srgbClr val="000000"/>
          </a:solidFill>
          <a:latin typeface="+mn-lt"/>
          <a:ea typeface="ＭＳ Ｐゴシック" pitchFamily="-111" charset="-128"/>
        </a:defRPr>
      </a:lvl7pPr>
      <a:lvl8pPr marL="310515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Times" pitchFamily="-111" charset="0"/>
        <a:buChar char="•"/>
        <a:defRPr>
          <a:solidFill>
            <a:srgbClr val="000000"/>
          </a:solidFill>
          <a:latin typeface="+mn-lt"/>
          <a:ea typeface="ＭＳ Ｐゴシック" pitchFamily="-111" charset="-128"/>
        </a:defRPr>
      </a:lvl8pPr>
      <a:lvl9pPr marL="356235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Times" pitchFamily="-111" charset="0"/>
        <a:buChar char="•"/>
        <a:defRPr>
          <a:solidFill>
            <a:srgbClr val="000000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gifimage.net/wp-content/uploads/2018/05/selection-sort-gif-12.gi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CA" b="0" noProof="0" dirty="0" err="1">
                <a:solidFill>
                  <a:srgbClr val="0070C0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Sequences</a:t>
            </a:r>
            <a:br>
              <a:rPr lang="fr-CA" noProof="0" dirty="0">
                <a:solidFill>
                  <a:srgbClr val="0070C0"/>
                </a:solidFill>
                <a:latin typeface="Trebuchet MS" charset="0"/>
                <a:ea typeface="ＭＳ Ｐゴシック" charset="0"/>
                <a:cs typeface="ＭＳ Ｐゴシック" charset="0"/>
              </a:rPr>
            </a:br>
            <a:r>
              <a:rPr lang="fr-CA" sz="3600" dirty="0" err="1">
                <a:solidFill>
                  <a:srgbClr val="0070C0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searching</a:t>
            </a:r>
            <a:r>
              <a:rPr lang="fr-CA" sz="3600" dirty="0">
                <a:solidFill>
                  <a:srgbClr val="0070C0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 and </a:t>
            </a:r>
            <a:r>
              <a:rPr lang="fr-CA" sz="3600" dirty="0" err="1">
                <a:solidFill>
                  <a:srgbClr val="0070C0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sorting</a:t>
            </a:r>
            <a:endParaRPr lang="fr-CA" sz="3600" b="0" noProof="0" dirty="0">
              <a:solidFill>
                <a:srgbClr val="0070C0"/>
              </a:solidFill>
              <a:latin typeface="Trebuchet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fr-CA" sz="1700" noProof="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r>
              <a:rPr lang="fr-CA" sz="1700" noProof="0" dirty="0">
                <a:solidFill>
                  <a:srgbClr val="0070C0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Gilles Falquet</a:t>
            </a:r>
          </a:p>
          <a:p>
            <a:pPr marL="0" indent="0" eaLnBrk="1" hangingPunct="1">
              <a:buNone/>
            </a:pPr>
            <a:endParaRPr lang="fr-CA" sz="1700" noProof="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endParaRPr lang="fr-CA" sz="1700" noProof="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r>
              <a:rPr lang="fr-CA" sz="1700" noProof="0" dirty="0">
                <a:solidFill>
                  <a:srgbClr val="0070C0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Université de Genève/GSEM </a:t>
            </a:r>
            <a:r>
              <a:rPr lang="fr-CA" sz="1700" noProof="0" dirty="0" err="1">
                <a:solidFill>
                  <a:srgbClr val="0070C0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MSc</a:t>
            </a:r>
            <a:r>
              <a:rPr lang="fr-CA" sz="1700" noProof="0" dirty="0">
                <a:solidFill>
                  <a:srgbClr val="0070C0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. Business </a:t>
            </a:r>
            <a:r>
              <a:rPr lang="fr-CA" sz="1700" noProof="0" dirty="0" err="1">
                <a:solidFill>
                  <a:srgbClr val="0070C0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Analytics</a:t>
            </a:r>
            <a:endParaRPr lang="fr-CA" sz="1700" noProof="0" dirty="0">
              <a:solidFill>
                <a:srgbClr val="0070C0"/>
              </a:solidFill>
              <a:latin typeface="Trebuchet MS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endParaRPr lang="fr-CA" sz="1700" noProof="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/>
            <a:endParaRPr lang="fr-CA" sz="1700" noProof="0" dirty="0">
              <a:latin typeface="Trebuchet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about the </a:t>
            </a:r>
            <a:r>
              <a:rPr lang="en-US" i="1" dirty="0"/>
              <a:t>and</a:t>
            </a:r>
            <a:r>
              <a:rPr lang="en-US" dirty="0"/>
              <a:t>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525" y="1078431"/>
            <a:ext cx="4931522" cy="3417370"/>
          </a:xfrm>
        </p:spPr>
        <p:txBody>
          <a:bodyPr anchor="t"/>
          <a:lstStyle/>
          <a:p>
            <a:pPr marL="279400" lvl="1" indent="0">
              <a:buNone/>
            </a:pPr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279400" lvl="1" indent="0">
              <a:buNone/>
            </a:pP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0</a:t>
            </a:r>
            <a:endParaRPr lang="en-US" b="1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27940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while</a:t>
            </a:r>
            <a:r>
              <a:rPr lang="en-US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&lt;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len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 </a:t>
            </a:r>
            <a:r>
              <a:rPr lang="en-US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and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a[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] != x :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+= 1</a:t>
            </a:r>
          </a:p>
          <a:p>
            <a:pPr marL="279400" lvl="1" indent="0">
              <a:buNone/>
            </a:pPr>
            <a:endParaRPr lang="en-US" b="1" dirty="0">
              <a:solidFill>
                <a:srgbClr val="0070C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279400" lvl="1" indent="0">
              <a:buNone/>
            </a:pPr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279400" lvl="1" indent="0">
              <a:buNone/>
            </a:pPr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279400" lvl="1" indent="0">
              <a:buNone/>
            </a:pPr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279400" lvl="1" indent="0">
              <a:buNone/>
            </a:pPr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279400" lvl="1" indent="0">
              <a:buNone/>
            </a:pP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0</a:t>
            </a:r>
            <a:endParaRPr lang="en-US" b="1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27940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while</a:t>
            </a:r>
            <a:r>
              <a:rPr lang="en-US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a[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] != x </a:t>
            </a:r>
            <a:r>
              <a:rPr lang="en-US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and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&lt;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len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  :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+= 1</a:t>
            </a:r>
          </a:p>
          <a:p>
            <a:pPr marL="279400" lvl="1" indent="0">
              <a:buNone/>
            </a:pPr>
            <a:endParaRPr lang="en-US" b="1" dirty="0">
              <a:solidFill>
                <a:srgbClr val="0070C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279400" lvl="1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10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DE6A978C-7409-9748-96BE-C86759BB84F7}"/>
              </a:ext>
            </a:extLst>
          </p:cNvPr>
          <p:cNvSpPr/>
          <p:nvPr/>
        </p:nvSpPr>
        <p:spPr bwMode="auto">
          <a:xfrm rot="16200000">
            <a:off x="3594848" y="1102659"/>
            <a:ext cx="286870" cy="914398"/>
          </a:xfrm>
          <a:prstGeom prst="rightBrace">
            <a:avLst>
              <a:gd name="adj1" fmla="val 20833"/>
              <a:gd name="adj2" fmla="val 50000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CH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E0D245-D4A0-804B-B015-0DFB45352AF8}"/>
              </a:ext>
            </a:extLst>
          </p:cNvPr>
          <p:cNvSpPr txBox="1"/>
          <p:nvPr/>
        </p:nvSpPr>
        <p:spPr>
          <a:xfrm>
            <a:off x="3003488" y="1035481"/>
            <a:ext cx="3918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400" dirty="0">
                <a:solidFill>
                  <a:srgbClr val="FF0000"/>
                </a:solidFill>
                <a:latin typeface="Cavolini" panose="03000502040302020204" pitchFamily="66" charset="0"/>
                <a:ea typeface="CMU Sans Serif" panose="02000603000000000000" pitchFamily="2" charset="0"/>
                <a:cs typeface="Cavolini" panose="03000502040302020204" pitchFamily="66" charset="0"/>
              </a:rPr>
              <a:t>not evaluated when i &lt; len(a) is False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41CCC4-55B7-E541-B68D-E9BF16D26294}"/>
              </a:ext>
            </a:extLst>
          </p:cNvPr>
          <p:cNvSpPr txBox="1"/>
          <p:nvPr/>
        </p:nvSpPr>
        <p:spPr>
          <a:xfrm>
            <a:off x="1327088" y="3132431"/>
            <a:ext cx="6675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400" dirty="0">
                <a:solidFill>
                  <a:srgbClr val="FF0000"/>
                </a:solidFill>
                <a:latin typeface="Cavolini" panose="03000502040302020204" pitchFamily="66" charset="0"/>
                <a:ea typeface="CMU Sans Serif" panose="02000603000000000000" pitchFamily="2" charset="0"/>
                <a:cs typeface="Cavolini" panose="03000502040302020204" pitchFamily="66" charset="0"/>
              </a:rPr>
              <a:t>evaluated when i = len(a) ⇒ runtime error : a[len(a)] is </a:t>
            </a:r>
            <a:r>
              <a:rPr lang="en-CH" sz="1400" b="1" dirty="0">
                <a:solidFill>
                  <a:srgbClr val="FF0000"/>
                </a:solidFill>
                <a:latin typeface="Cavolini" panose="03000502040302020204" pitchFamily="66" charset="0"/>
                <a:ea typeface="CMU Sans Serif" panose="02000603000000000000" pitchFamily="2" charset="0"/>
                <a:cs typeface="Cavolini" panose="03000502040302020204" pitchFamily="66" charset="0"/>
              </a:rPr>
              <a:t>undefined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380F325E-4502-6347-9594-A326500F0F0D}"/>
              </a:ext>
            </a:extLst>
          </p:cNvPr>
          <p:cNvSpPr/>
          <p:nvPr/>
        </p:nvSpPr>
        <p:spPr bwMode="auto">
          <a:xfrm rot="16200000">
            <a:off x="2006466" y="3169394"/>
            <a:ext cx="286870" cy="914398"/>
          </a:xfrm>
          <a:prstGeom prst="rightBrace">
            <a:avLst>
              <a:gd name="adj1" fmla="val 20833"/>
              <a:gd name="adj2" fmla="val 50000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CH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0B2217-157F-D718-188C-8FA43990873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761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090EE-7858-2844-BB6E-B55B2549A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cost (efficiency)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865831-1B9F-DB4D-BA01-0226113215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4525" y="1078431"/>
                <a:ext cx="7065122" cy="341737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for an array of size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i="1" dirty="0"/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b="1" dirty="0"/>
                  <a:t>worst case:</a:t>
                </a:r>
                <a:r>
                  <a:rPr lang="en-US" dirty="0"/>
                  <a:t> when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is not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⇒ number of iterations =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i="1" dirty="0"/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⇒ Real computing time is approximately proportional to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865831-1B9F-DB4D-BA01-0226113215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4525" y="1078431"/>
                <a:ext cx="7065122" cy="3417370"/>
              </a:xfrm>
              <a:blipFill>
                <a:blip r:embed="rId2"/>
                <a:stretch>
                  <a:fillRect l="-358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9DF19F-AF0D-CD4C-A69C-31AB0E91A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11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51D66-BD6C-853B-8FFF-DA03335B96B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088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B5DA4-938C-E540-ACD6-108FFE618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4A5C71-5DA6-7E4F-9C27-948269CBD6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Precondition:</a:t>
                </a:r>
                <a:r>
                  <a:rPr lang="en-US" dirty="0"/>
                  <a:t> the elements of the sequence are </a:t>
                </a:r>
                <a:r>
                  <a:rPr lang="en-US" b="1" dirty="0"/>
                  <a:t>sorted</a:t>
                </a:r>
                <a:r>
                  <a:rPr lang="en-US" dirty="0"/>
                  <a:t> </a:t>
                </a:r>
              </a:p>
              <a:p>
                <a:pPr marL="358775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fr-CH" b="0" i="1" smtClean="0">
                          <a:latin typeface="Cambria Math" panose="02040503050406030204" pitchFamily="18" charset="0"/>
                        </a:rPr>
                        <m:t>[0]≤</m:t>
                      </m:r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[1]≤</m:t>
                      </m:r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[2]⋯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Observation:</a:t>
                </a:r>
              </a:p>
              <a:p>
                <a:pPr marL="279400" lvl="1" indent="0">
                  <a:buNone/>
                </a:pPr>
                <a:r>
                  <a:rPr lang="en-US" dirty="0"/>
                  <a:t>consider a segment </a:t>
                </a:r>
                <a:r>
                  <a:rPr lang="en-US" dirty="0">
                    <a:latin typeface="CMU Concrete Roman" panose="02000603000000000000" pitchFamily="2" charset="0"/>
                    <a:ea typeface="CMU Concrete Roman" panose="02000603000000000000" pitchFamily="2" charset="0"/>
                    <a:cs typeface="CMU Concrete Roman" panose="02000603000000000000" pitchFamily="2" charset="0"/>
                  </a:rPr>
                  <a:t>a[inf … sup]</a:t>
                </a:r>
                <a:r>
                  <a:rPr lang="en-US" dirty="0"/>
                  <a:t> and </a:t>
                </a:r>
                <a:r>
                  <a:rPr lang="en-US" dirty="0">
                    <a:latin typeface="CMU Concrete Roman" panose="02000603000000000000" pitchFamily="2" charset="0"/>
                    <a:ea typeface="CMU Concrete Roman" panose="02000603000000000000" pitchFamily="2" charset="0"/>
                    <a:cs typeface="CMU Concrete Roman" panose="02000603000000000000" pitchFamily="2" charset="0"/>
                  </a:rPr>
                  <a:t>m = (inf + sup) // 2</a:t>
                </a:r>
              </a:p>
              <a:p>
                <a:pPr marL="279400" lvl="1" indent="0">
                  <a:buNone/>
                </a:pPr>
                <a:r>
                  <a:rPr lang="en-US" dirty="0"/>
                  <a:t>if </a:t>
                </a:r>
                <a:r>
                  <a:rPr lang="en-US" dirty="0">
                    <a:latin typeface="CMU Concrete Roman" panose="02000603000000000000" pitchFamily="2" charset="0"/>
                    <a:ea typeface="CMU Concrete Roman" panose="02000603000000000000" pitchFamily="2" charset="0"/>
                    <a:cs typeface="CMU Concrete Roman" panose="02000603000000000000" pitchFamily="2" charset="0"/>
                  </a:rPr>
                  <a:t>x &lt; a[m] : x</a:t>
                </a:r>
                <a:r>
                  <a:rPr lang="en-US" dirty="0"/>
                  <a:t> is necessarily in </a:t>
                </a:r>
                <a:r>
                  <a:rPr lang="en-US" dirty="0">
                    <a:latin typeface="CMU Concrete Roman" panose="02000603000000000000" pitchFamily="2" charset="0"/>
                    <a:ea typeface="CMU Concrete Roman" panose="02000603000000000000" pitchFamily="2" charset="0"/>
                    <a:cs typeface="CMU Concrete Roman" panose="02000603000000000000" pitchFamily="2" charset="0"/>
                  </a:rPr>
                  <a:t>a[inf … m-1]</a:t>
                </a:r>
                <a:r>
                  <a:rPr lang="en-US" dirty="0"/>
                  <a:t> or not in </a:t>
                </a:r>
                <a:r>
                  <a:rPr lang="en-US" dirty="0">
                    <a:latin typeface="CMU Concrete Roman" panose="02000603000000000000" pitchFamily="2" charset="0"/>
                    <a:ea typeface="CMU Concrete Roman" panose="02000603000000000000" pitchFamily="2" charset="0"/>
                    <a:cs typeface="CMU Concrete Roman" panose="02000603000000000000" pitchFamily="2" charset="0"/>
                  </a:rPr>
                  <a:t>a</a:t>
                </a:r>
              </a:p>
              <a:p>
                <a:pPr marL="279400" lvl="1" indent="0">
                  <a:buNone/>
                </a:pPr>
                <a:r>
                  <a:rPr lang="en-US" dirty="0"/>
                  <a:t>if </a:t>
                </a:r>
                <a:r>
                  <a:rPr lang="en-US" dirty="0">
                    <a:latin typeface="CMU Concrete Roman" panose="02000603000000000000" pitchFamily="2" charset="0"/>
                    <a:ea typeface="CMU Concrete Roman" panose="02000603000000000000" pitchFamily="2" charset="0"/>
                    <a:cs typeface="CMU Concrete Roman" panose="02000603000000000000" pitchFamily="2" charset="0"/>
                  </a:rPr>
                  <a:t>x &gt; a[m] : x</a:t>
                </a:r>
                <a:r>
                  <a:rPr lang="en-US" dirty="0"/>
                  <a:t> is necessarily in </a:t>
                </a:r>
                <a:r>
                  <a:rPr lang="en-US" dirty="0">
                    <a:latin typeface="CMU Concrete Roman" panose="02000603000000000000" pitchFamily="2" charset="0"/>
                    <a:ea typeface="CMU Concrete Roman" panose="02000603000000000000" pitchFamily="2" charset="0"/>
                    <a:cs typeface="CMU Concrete Roman" panose="02000603000000000000" pitchFamily="2" charset="0"/>
                  </a:rPr>
                  <a:t>a[m+1 … sup]</a:t>
                </a:r>
                <a:r>
                  <a:rPr lang="en-US" dirty="0"/>
                  <a:t> or not in </a:t>
                </a:r>
                <a:r>
                  <a:rPr lang="en-US" dirty="0">
                    <a:latin typeface="CMU Concrete Roman" panose="02000603000000000000" pitchFamily="2" charset="0"/>
                    <a:ea typeface="CMU Concrete Roman" panose="02000603000000000000" pitchFamily="2" charset="0"/>
                    <a:cs typeface="CMU Concrete Roman" panose="02000603000000000000" pitchFamily="2" charset="0"/>
                  </a:rPr>
                  <a:t>a</a:t>
                </a:r>
              </a:p>
              <a:p>
                <a:pPr marL="358775" lvl="1" indent="0">
                  <a:buNone/>
                </a:pPr>
                <a:endParaRPr lang="en-US" dirty="0"/>
              </a:p>
              <a:p>
                <a:pPr marL="7938" indent="0">
                  <a:buNone/>
                </a:pPr>
                <a:r>
                  <a:rPr lang="en-US" dirty="0"/>
                  <a:t>Principle of an algorithm: use this observation to reduce the search space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4A5C71-5DA6-7E4F-9C27-948269CBD6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47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C82B17-EA0B-D941-BE4C-693FAD2B1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12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2E24E1-28E6-6081-7BF7-7C616875A9F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32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16330-9AFE-484A-A16A-8293C1C45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 45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0BDFE-F48D-4A45-A8A0-769FCB71F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13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FCEE7B4-1F22-C84D-805C-E6EA45BE3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ighlight>
                  <a:srgbClr val="C0C0C0"/>
                </a:highlight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1 4 7 11 21 22 23 45 59 </a:t>
            </a:r>
            <a:r>
              <a:rPr lang="en-US" dirty="0">
                <a:highlight>
                  <a:srgbClr val="00FFFF"/>
                </a:highlight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86</a:t>
            </a:r>
            <a:r>
              <a:rPr lang="en-US" dirty="0">
                <a:highlight>
                  <a:srgbClr val="C0C0C0"/>
                </a:highlight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101 109 204 207 333 375 408 1002 1304</a:t>
            </a:r>
          </a:p>
          <a:p>
            <a:pPr marL="0" indent="0">
              <a:buNone/>
            </a:pPr>
            <a:r>
              <a:rPr lang="en-CH" dirty="0"/>
              <a:t>45 &lt; 86</a:t>
            </a:r>
          </a:p>
          <a:p>
            <a:pPr marL="0" indent="0">
              <a:buNone/>
            </a:pPr>
            <a:endParaRPr lang="en-CH" dirty="0"/>
          </a:p>
          <a:p>
            <a:pPr marL="0" indent="0">
              <a:buNone/>
            </a:pPr>
            <a:r>
              <a:rPr lang="en-US" dirty="0">
                <a:highlight>
                  <a:srgbClr val="C0C0C0"/>
                </a:highlight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1 4 7 11 </a:t>
            </a:r>
            <a:r>
              <a:rPr lang="en-US" dirty="0">
                <a:highlight>
                  <a:srgbClr val="00FFFF"/>
                </a:highlight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21</a:t>
            </a:r>
            <a:r>
              <a:rPr lang="en-US" dirty="0">
                <a:highlight>
                  <a:srgbClr val="C0C0C0"/>
                </a:highlight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22 23 45 59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86 101 109 204 207 333 375 408 1002 1304</a:t>
            </a:r>
          </a:p>
          <a:p>
            <a:pPr marL="0" indent="0">
              <a:buNone/>
            </a:pPr>
            <a:r>
              <a:rPr lang="en-CH" dirty="0"/>
              <a:t>45 &gt; 21</a:t>
            </a:r>
          </a:p>
          <a:p>
            <a:pPr marL="0" indent="0">
              <a:buNone/>
            </a:pPr>
            <a:endParaRPr lang="en-CH" dirty="0"/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1 4 7 11 21 </a:t>
            </a:r>
            <a:r>
              <a:rPr lang="en-US" dirty="0">
                <a:highlight>
                  <a:srgbClr val="C0C0C0"/>
                </a:highlight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22 </a:t>
            </a:r>
            <a:r>
              <a:rPr lang="en-US" dirty="0">
                <a:highlight>
                  <a:srgbClr val="00FFFF"/>
                </a:highlight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23</a:t>
            </a:r>
            <a:r>
              <a:rPr lang="en-US" dirty="0">
                <a:highlight>
                  <a:srgbClr val="C0C0C0"/>
                </a:highlight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45 59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86 101 109 204 207 333 375 408 1002 1304</a:t>
            </a:r>
          </a:p>
          <a:p>
            <a:pPr marL="0" indent="0">
              <a:buNone/>
            </a:pPr>
            <a:r>
              <a:rPr lang="en-CH" dirty="0"/>
              <a:t>45 &gt; 23</a:t>
            </a:r>
          </a:p>
          <a:p>
            <a:pPr marL="0" indent="0">
              <a:buNone/>
            </a:pPr>
            <a:endParaRPr lang="en-CH" dirty="0"/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1 4 7 11 21 22 23 </a:t>
            </a:r>
            <a:r>
              <a:rPr lang="en-US" dirty="0">
                <a:highlight>
                  <a:srgbClr val="00FFFF"/>
                </a:highlight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45</a:t>
            </a:r>
            <a:r>
              <a:rPr lang="en-US" dirty="0">
                <a:highlight>
                  <a:srgbClr val="C0C0C0"/>
                </a:highlight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59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86 101 109 204 207 333 375 408 1002 1304</a:t>
            </a:r>
          </a:p>
          <a:p>
            <a:pPr marL="0" indent="0">
              <a:buNone/>
            </a:pPr>
            <a:r>
              <a:rPr lang="en-CH" dirty="0"/>
              <a:t>45 = 45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7F63D5-F2A0-D230-C1DE-ABB29EC33817}"/>
              </a:ext>
            </a:extLst>
          </p:cNvPr>
          <p:cNvSpPr txBox="1"/>
          <p:nvPr/>
        </p:nvSpPr>
        <p:spPr>
          <a:xfrm>
            <a:off x="644525" y="92454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400" dirty="0">
                <a:solidFill>
                  <a:srgbClr val="C3263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B9C3BD-059C-337B-C04D-DB60F8CF5735}"/>
              </a:ext>
            </a:extLst>
          </p:cNvPr>
          <p:cNvSpPr txBox="1"/>
          <p:nvPr/>
        </p:nvSpPr>
        <p:spPr>
          <a:xfrm>
            <a:off x="7135733" y="92454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400" dirty="0">
                <a:solidFill>
                  <a:srgbClr val="C3263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18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B8157F-68FA-A020-0470-46EE71D5C597}"/>
              </a:ext>
            </a:extLst>
          </p:cNvPr>
          <p:cNvSpPr txBox="1"/>
          <p:nvPr/>
        </p:nvSpPr>
        <p:spPr>
          <a:xfrm>
            <a:off x="3260540" y="92453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400" dirty="0">
                <a:solidFill>
                  <a:srgbClr val="C3263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3C599A-0339-E5D7-D2AB-B82C409124F7}"/>
              </a:ext>
            </a:extLst>
          </p:cNvPr>
          <p:cNvSpPr txBox="1"/>
          <p:nvPr/>
        </p:nvSpPr>
        <p:spPr>
          <a:xfrm>
            <a:off x="2935477" y="177436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400" dirty="0">
                <a:solidFill>
                  <a:srgbClr val="C3263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9DC045-3F19-C1D5-34DE-F2112F7E3E9C}"/>
              </a:ext>
            </a:extLst>
          </p:cNvPr>
          <p:cNvSpPr txBox="1"/>
          <p:nvPr/>
        </p:nvSpPr>
        <p:spPr>
          <a:xfrm>
            <a:off x="644525" y="177436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400" dirty="0">
                <a:solidFill>
                  <a:srgbClr val="C3263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9EB8EF-176C-EB5A-3966-FD8CDA5AFC1B}"/>
              </a:ext>
            </a:extLst>
          </p:cNvPr>
          <p:cNvSpPr txBox="1"/>
          <p:nvPr/>
        </p:nvSpPr>
        <p:spPr>
          <a:xfrm>
            <a:off x="2935477" y="264144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400" dirty="0">
                <a:solidFill>
                  <a:srgbClr val="C3263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6AB953-A7B3-57AF-06F2-36E92C67E627}"/>
              </a:ext>
            </a:extLst>
          </p:cNvPr>
          <p:cNvSpPr txBox="1"/>
          <p:nvPr/>
        </p:nvSpPr>
        <p:spPr>
          <a:xfrm>
            <a:off x="1985128" y="264144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400" dirty="0">
                <a:solidFill>
                  <a:srgbClr val="C3263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83811F-8D02-595A-9959-D5ADE7CE86DD}"/>
              </a:ext>
            </a:extLst>
          </p:cNvPr>
          <p:cNvSpPr txBox="1"/>
          <p:nvPr/>
        </p:nvSpPr>
        <p:spPr>
          <a:xfrm>
            <a:off x="1652784" y="177436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400" dirty="0">
                <a:solidFill>
                  <a:srgbClr val="C3263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A8F4DF-1C6F-BA0D-5A5A-ABCA683C3AF9}"/>
              </a:ext>
            </a:extLst>
          </p:cNvPr>
          <p:cNvSpPr txBox="1"/>
          <p:nvPr/>
        </p:nvSpPr>
        <p:spPr>
          <a:xfrm>
            <a:off x="2290558" y="264661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400" dirty="0">
                <a:solidFill>
                  <a:srgbClr val="C3263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A1714E-5966-1203-9AD1-A21A1B673093}"/>
              </a:ext>
            </a:extLst>
          </p:cNvPr>
          <p:cNvSpPr txBox="1"/>
          <p:nvPr/>
        </p:nvSpPr>
        <p:spPr>
          <a:xfrm>
            <a:off x="2935477" y="356134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400" dirty="0">
                <a:solidFill>
                  <a:srgbClr val="C3263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9B31C3E-4A46-439E-C19E-4E377FF7AF1B}"/>
              </a:ext>
            </a:extLst>
          </p:cNvPr>
          <p:cNvSpPr txBox="1"/>
          <p:nvPr/>
        </p:nvSpPr>
        <p:spPr>
          <a:xfrm>
            <a:off x="2619107" y="356133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400" dirty="0">
                <a:solidFill>
                  <a:srgbClr val="C3263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7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3CE233-FEA0-04E7-0075-5BFA26F22D0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418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16330-9AFE-484A-A16A-8293C1C45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63EB3-1CDF-DE43-9A7D-A6753B7FD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5" y="390526"/>
            <a:ext cx="7961593" cy="4628946"/>
          </a:xfrm>
        </p:spPr>
        <p:txBody>
          <a:bodyPr/>
          <a:lstStyle/>
          <a:p>
            <a:pPr marL="0" indent="0">
              <a:buNone/>
            </a:pPr>
            <a:r>
              <a:rPr lang="en-GB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bin_search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list[</a:t>
            </a:r>
            <a:r>
              <a:rPr lang="en-GB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]) -&gt; </a:t>
            </a:r>
            <a:r>
              <a:rPr lang="en-GB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pPr marL="0" indent="0">
              <a:buNone/>
            </a:pP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inf, sup = </a:t>
            </a:r>
            <a:r>
              <a:rPr lang="en-GB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(a) - </a:t>
            </a:r>
            <a:r>
              <a:rPr lang="en-GB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endParaRPr lang="en-GB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m = (inf + sup) // </a:t>
            </a:r>
            <a:r>
              <a:rPr lang="en-GB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</a:p>
          <a:p>
            <a:pPr marL="0" indent="0">
              <a:buNone/>
            </a:pPr>
            <a:endParaRPr lang="en-GB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while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inf &lt;= sup:</a:t>
            </a:r>
          </a:p>
          <a:p>
            <a:pPr marL="0" indent="0">
              <a:buNone/>
            </a:pP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m = (inf + sup) // </a:t>
            </a:r>
            <a:r>
              <a:rPr lang="en-GB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  <a:endParaRPr lang="en-GB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if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a[m] == x : inf = sup + </a:t>
            </a:r>
            <a:r>
              <a:rPr lang="en-GB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force stop at next iteration</a:t>
            </a:r>
            <a:endParaRPr lang="en-GB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GB" b="0" dirty="0" err="1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elif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x &gt; a[m]: inf = m + </a:t>
            </a:r>
            <a:r>
              <a:rPr lang="en-GB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endParaRPr lang="en-GB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else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sup = m – </a:t>
            </a:r>
            <a:r>
              <a:rPr lang="en-GB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</a:p>
          <a:p>
            <a:pPr marL="0" indent="0">
              <a:buNone/>
            </a:pPr>
            <a:b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-GB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(a) &gt; </a:t>
            </a:r>
            <a:r>
              <a:rPr lang="en-GB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and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a[m] == x: </a:t>
            </a:r>
            <a:r>
              <a:rPr lang="en-GB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m </a:t>
            </a:r>
          </a:p>
          <a:p>
            <a:pPr marL="0" indent="0">
              <a:buNone/>
            </a:pPr>
            <a:r>
              <a:rPr lang="en-GB" dirty="0">
                <a:latin typeface="Menlo" panose="020B0609030804020204" pitchFamily="49" charset="0"/>
              </a:rPr>
              <a:t>  </a:t>
            </a:r>
            <a:r>
              <a:rPr lang="en-GB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else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-</a:t>
            </a:r>
            <a:r>
              <a:rPr lang="en-GB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endParaRPr lang="en-GB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0BDFE-F48D-4A45-A8A0-769FCB71F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14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E33373-E190-A7D0-3CB8-CAF5458890F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237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090EE-7858-2844-BB6E-B55B2549A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865831-1B9F-DB4D-BA01-0226113215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4525" y="1078431"/>
                <a:ext cx="5044006" cy="341737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The search space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sup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⁡− 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inf</m:t>
                    </m:r>
                    <m:r>
                      <a:rPr lang="en-CH" i="1" dirty="0" smtClean="0">
                        <a:latin typeface="Cambria Math" panose="02040503050406030204" pitchFamily="18" charset="0"/>
                      </a:rPr>
                      <m:t>⁡</m:t>
                    </m:r>
                  </m:oMath>
                </a14:m>
                <a:r>
                  <a:rPr lang="en-US" dirty="0"/>
                  <a:t> is divided by two at each iteration</a:t>
                </a:r>
              </a:p>
              <a:p>
                <a:pPr marL="66675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fr-CH" b="0" i="1" dirty="0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/2, 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/4,  …,  </m:t>
                      </m:r>
                      <m:r>
                        <m:rPr>
                          <m:sty m:val="p"/>
                        </m:rPr>
                        <a:rPr lang="fr-CH" b="0" i="0" dirty="0" smtClean="0">
                          <a:latin typeface="Cambria Math" panose="02040503050406030204" pitchFamily="18" charset="0"/>
                        </a:rPr>
                        <m:t>until</m:t>
                      </m:r>
                      <m:r>
                        <a:rPr lang="fr-CH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/2</m:t>
                      </m:r>
                      <m:r>
                        <a:rPr lang="en-US" i="1" baseline="30000" dirty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 ≤ 1</m:t>
                      </m:r>
                    </m:oMath>
                  </m:oMathPara>
                </a14:m>
                <a:endParaRPr lang="en-US" dirty="0"/>
              </a:p>
              <a:p>
                <a:pPr marL="7938" indent="0">
                  <a:buNone/>
                </a:pPr>
                <a:endParaRPr lang="en-US" dirty="0"/>
              </a:p>
              <a:p>
                <a:pPr marL="7938" indent="0">
                  <a:buNone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fr-CH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fr-CH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CH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 the number of iterations is at most </a:t>
                </a:r>
              </a:p>
              <a:p>
                <a:pPr marL="793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fr-CH" b="0" i="1" dirty="0" smtClean="0">
                          <a:latin typeface="Cambria Math" panose="02040503050406030204" pitchFamily="18" charset="0"/>
                        </a:rPr>
                        <m:t> := </m:t>
                      </m:r>
                      <m:sSub>
                        <m:sSubPr>
                          <m:ctrlPr>
                            <a:rPr lang="fr-CH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CH" b="0" i="1" dirty="0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fr-CH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CH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CH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fr-CH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Computing time grows logarithmically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Extremely efficient … but the array must be sorted … How?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865831-1B9F-DB4D-BA01-0226113215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4525" y="1078431"/>
                <a:ext cx="5044006" cy="3417370"/>
              </a:xfrm>
              <a:blipFill>
                <a:blip r:embed="rId2"/>
                <a:stretch>
                  <a:fillRect l="-503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9DF19F-AF0D-CD4C-A69C-31AB0E91A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15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ABACCF-3188-514A-9897-C8128D46C1E3}"/>
              </a:ext>
            </a:extLst>
          </p:cNvPr>
          <p:cNvSpPr txBox="1"/>
          <p:nvPr/>
        </p:nvSpPr>
        <p:spPr>
          <a:xfrm>
            <a:off x="5864192" y="2699050"/>
            <a:ext cx="3089308" cy="929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n = 1000 →</a:t>
            </a:r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  <a:sym typeface="Wingdings" pitchFamily="2" charset="2"/>
              </a:rPr>
              <a:t> 10 iterations</a:t>
            </a:r>
          </a:p>
          <a:p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  <a:sym typeface="Wingdings" pitchFamily="2" charset="2"/>
              </a:rPr>
              <a:t>n = 1000000 </a:t>
            </a:r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→</a:t>
            </a:r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  <a:sym typeface="Wingdings" pitchFamily="2" charset="2"/>
              </a:rPr>
              <a:t> 20 iterations</a:t>
            </a:r>
          </a:p>
          <a:p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  <a:sym typeface="Wingdings" pitchFamily="2" charset="2"/>
              </a:rPr>
              <a:t>n = 1000000000 </a:t>
            </a:r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→</a:t>
            </a:r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  <a:sym typeface="Wingdings" pitchFamily="2" charset="2"/>
              </a:rPr>
              <a:t> 30 iterations</a:t>
            </a:r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4C2422-1F03-AB28-C244-E65B404D3ED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530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1AC77-3311-7D40-A4A0-C583DCA2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The Sorting (in Place)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5F4B3B-893E-504F-911E-BC645BDB90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CH" dirty="0"/>
                  <a:t>Given a sequence </a:t>
                </a:r>
                <a14:m>
                  <m:oMath xmlns:m="http://schemas.openxmlformats.org/officeDocument/2006/math">
                    <m:r>
                      <a:rPr lang="fr-CH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CH" dirty="0"/>
                  <a:t>, </a:t>
                </a:r>
                <a:r>
                  <a:rPr lang="fr-CH" dirty="0" err="1"/>
                  <a:t>reorder</a:t>
                </a:r>
                <a:r>
                  <a:rPr lang="fr-CH" dirty="0"/>
                  <a:t> the </a:t>
                </a:r>
                <a:r>
                  <a:rPr lang="fr-CH" dirty="0" err="1"/>
                  <a:t>elements</a:t>
                </a:r>
                <a:r>
                  <a:rPr lang="fr-CH" dirty="0"/>
                  <a:t> of </a:t>
                </a:r>
                <a14:m>
                  <m:oMath xmlns:m="http://schemas.openxmlformats.org/officeDocument/2006/math">
                    <m:r>
                      <a:rPr lang="fr-CH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CH" dirty="0"/>
                  <a:t> such that after the process</a:t>
                </a:r>
              </a:p>
              <a:p>
                <a:pPr marL="0" indent="0">
                  <a:buNone/>
                </a:pPr>
                <a:endParaRPr lang="en-CH" dirty="0"/>
              </a:p>
              <a:p>
                <a:pP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fr-CH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CH" dirty="0"/>
                  <a:t> is sorted: </a:t>
                </a:r>
                <a14:m>
                  <m:oMath xmlns:m="http://schemas.openxmlformats.org/officeDocument/2006/math">
                    <m:r>
                      <a:rPr lang="fr-CH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begChr m:val="["/>
                        <m:endChr m:val="]"/>
                        <m:ctrlPr>
                          <a:rPr lang="fr-CH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fr-CH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fr-CH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begChr m:val="["/>
                        <m:endChr m:val="]"/>
                        <m:ctrlPr>
                          <a:rPr lang="fr-CH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fr-CH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fr-CH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begChr m:val="["/>
                        <m:endChr m:val="]"/>
                        <m:ctrlPr>
                          <a:rPr lang="fr-CH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fr-CH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fr-CH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en-CH" dirty="0"/>
                  <a:t> </a:t>
                </a:r>
              </a:p>
              <a:p>
                <a:pPr>
                  <a:buFont typeface="+mj-lt"/>
                  <a:buAutoNum type="arabicPeriod"/>
                </a:pPr>
                <a:endParaRPr lang="en-CH" dirty="0"/>
              </a:p>
              <a:p>
                <a:pPr>
                  <a:buFont typeface="+mj-lt"/>
                  <a:buAutoNum type="arabicPeriod"/>
                </a:pPr>
                <a:r>
                  <a:rPr lang="en-CH" dirty="0"/>
                  <a:t>nothing is lost or created  </a:t>
                </a:r>
                <a:br>
                  <a:rPr lang="en-CH" dirty="0"/>
                </a:br>
                <a:br>
                  <a:rPr lang="en-CH" dirty="0"/>
                </a:br>
                <a14:m>
                  <m:oMath xmlns:m="http://schemas.openxmlformats.org/officeDocument/2006/math">
                    <m:r>
                      <a:rPr lang="en-CH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r>
                      <a:rPr lang="fr-CH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CH" dirty="0"/>
                  <a:t> the final content </a:t>
                </a:r>
                <a14:m>
                  <m:oMath xmlns:m="http://schemas.openxmlformats.org/officeDocument/2006/math">
                    <m:r>
                      <a:rPr lang="fr-CH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CH" dirty="0"/>
                  <a:t> is a permutation of the initial content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5F4B3B-893E-504F-911E-BC645BDB90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47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9AED22-F3AC-7442-9821-65ED2745A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16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83A039-D32B-7AF4-895E-D075403875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186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7B76-3C03-764B-B251-8C00296BF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Selection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BA35C-C2A7-5044-9F99-C6ECB93FB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stem Font Regular"/>
              <a:buChar char="–"/>
            </a:pPr>
            <a:r>
              <a:rPr lang="en-CH" dirty="0"/>
              <a:t>Find the smallest element of a and exchange it with a[0]</a:t>
            </a:r>
          </a:p>
          <a:p>
            <a:pPr>
              <a:buFont typeface="System Font Regular"/>
              <a:buChar char="–"/>
            </a:pPr>
            <a:r>
              <a:rPr lang="en-CH" dirty="0"/>
              <a:t>Find the smallest element of a[1 … n-1] and exchange it with a[1]</a:t>
            </a:r>
          </a:p>
          <a:p>
            <a:pPr>
              <a:buFont typeface="System Font Regular"/>
              <a:buChar char="–"/>
            </a:pPr>
            <a:r>
              <a:rPr lang="en-CH" dirty="0"/>
              <a:t>Find the smallest element of a[2 … n-1] and exchange it with a[2]</a:t>
            </a:r>
          </a:p>
          <a:p>
            <a:pPr>
              <a:buFont typeface="System Font Regular"/>
              <a:buChar char="–"/>
            </a:pPr>
            <a:r>
              <a:rPr lang="en-CH" dirty="0"/>
              <a:t>etc.</a:t>
            </a:r>
          </a:p>
          <a:p>
            <a:endParaRPr lang="en-CH" dirty="0"/>
          </a:p>
          <a:p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E3CA35-964D-DE42-8118-0157E4A34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17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3C0C47-3389-EB4F-B405-987618D17FEC}"/>
              </a:ext>
            </a:extLst>
          </p:cNvPr>
          <p:cNvSpPr txBox="1"/>
          <p:nvPr/>
        </p:nvSpPr>
        <p:spPr>
          <a:xfrm>
            <a:off x="1402670" y="4290486"/>
            <a:ext cx="66255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  <a:hlinkClick r:id="rId2"/>
              </a:rPr>
              <a:t>https://gifimage.net/</a:t>
            </a:r>
            <a:r>
              <a:rPr lang="en-GB" sz="1600" dirty="0" err="1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  <a:hlinkClick r:id="rId2"/>
              </a:rPr>
              <a:t>wp</a:t>
            </a:r>
            <a:r>
              <a:rPr lang="en-GB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  <a:hlinkClick r:id="rId2"/>
              </a:rPr>
              <a:t>-content/uploads/2018/05/selection-sort-gif-12.gif</a:t>
            </a:r>
            <a:endParaRPr lang="en-CH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90646B-D363-89EC-73CA-CF02BE064D2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146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31406-4E71-AC44-98EA-84CFEA367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247C3-59B4-9B4D-8E69-335543418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endParaRPr lang="en-GB" dirty="0">
              <a:solidFill>
                <a:srgbClr val="0070C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selection_sort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list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]) :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01080"/>
                </a:solidFill>
                <a:latin typeface="Menlo" panose="020B0609030804020204" pitchFamily="49" charset="0"/>
              </a:rPr>
              <a:t>   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for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range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-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: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       # find the index of the smallest element in a[</a:t>
            </a:r>
            <a:r>
              <a:rPr lang="en-GB" sz="14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... n-1]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    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min_j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    for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j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range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+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: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        if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j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&lt;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min_j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: 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min_j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j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    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],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min_j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=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min_j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],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</a:t>
            </a:r>
            <a:r>
              <a:rPr lang="en-GB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exchange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b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CH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0089D7-E35F-9644-ADA3-D1E0A3433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18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B7E3A8-6B9E-6E53-B17E-F5E7E9611AE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0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05DFC-B421-F441-8EE2-765408A25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25" y="156630"/>
            <a:ext cx="7488237" cy="517772"/>
          </a:xfrm>
        </p:spPr>
        <p:txBody>
          <a:bodyPr/>
          <a:lstStyle/>
          <a:p>
            <a:r>
              <a:rPr lang="en-CH" dirty="0"/>
              <a:t>sorting [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8, 2, 4, 9, 3, 6]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5ABA4-6A43-FE45-A5C3-142B432F4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8142" y="1078431"/>
            <a:ext cx="2213230" cy="3417370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>
                <a:solidFill>
                  <a:srgbClr val="FE9C2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8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2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4  9  3  6  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8  </a:t>
            </a:r>
            <a:r>
              <a:rPr lang="en-US" dirty="0">
                <a:solidFill>
                  <a:srgbClr val="FF93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2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4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9  3  6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8  </a:t>
            </a:r>
            <a:r>
              <a:rPr lang="en-US" dirty="0">
                <a:solidFill>
                  <a:srgbClr val="FF93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2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4  </a:t>
            </a:r>
            <a:r>
              <a:rPr lang="en-US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9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3  6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8  </a:t>
            </a:r>
            <a:r>
              <a:rPr lang="en-US" dirty="0">
                <a:solidFill>
                  <a:srgbClr val="FF93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2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4  9  </a:t>
            </a:r>
            <a:r>
              <a:rPr lang="en-US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3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6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8  </a:t>
            </a:r>
            <a:r>
              <a:rPr lang="en-US" dirty="0">
                <a:solidFill>
                  <a:srgbClr val="FF93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2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4  9  3  </a:t>
            </a:r>
            <a:r>
              <a:rPr lang="en-US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6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2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8  4  9  3  6</a:t>
            </a:r>
            <a:endParaRPr lang="en-US" dirty="0">
              <a:solidFill>
                <a:srgbClr val="00B05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2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dirty="0">
                <a:solidFill>
                  <a:srgbClr val="FF93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8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4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9  3  6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2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8  </a:t>
            </a:r>
            <a:r>
              <a:rPr lang="en-US" dirty="0">
                <a:solidFill>
                  <a:srgbClr val="FE9C2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4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9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3  6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2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8  </a:t>
            </a:r>
            <a:r>
              <a:rPr lang="en-US" dirty="0">
                <a:solidFill>
                  <a:srgbClr val="FF93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4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9  </a:t>
            </a:r>
            <a:r>
              <a:rPr lang="en-US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3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6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2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8  4  9  </a:t>
            </a:r>
            <a:r>
              <a:rPr lang="en-US" dirty="0">
                <a:solidFill>
                  <a:srgbClr val="FF93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3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6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2  3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4  9  8  6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. . .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9497F-58E3-0743-B029-10F5441EC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19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47B679-1039-9A4E-8734-B131A296AF47}"/>
              </a:ext>
            </a:extLst>
          </p:cNvPr>
          <p:cNvSpPr txBox="1">
            <a:spLocks/>
          </p:cNvSpPr>
          <p:nvPr/>
        </p:nvSpPr>
        <p:spPr bwMode="auto">
          <a:xfrm>
            <a:off x="4898571" y="1078431"/>
            <a:ext cx="4245430" cy="209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9C21"/>
              </a:buClr>
              <a:buFont typeface="Wingdings" charset="2"/>
              <a:buChar char="§"/>
              <a:defRPr sz="1600">
                <a:solidFill>
                  <a:srgbClr val="00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1pPr>
            <a:lvl2pPr marL="622300" indent="-263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4000"/>
              <a:buFont typeface="Wingdings" charset="2"/>
              <a:buChar char="§"/>
              <a:defRPr sz="1600">
                <a:solidFill>
                  <a:srgbClr val="00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2pPr>
            <a:lvl3pPr marL="8953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F775"/>
              </a:buClr>
              <a:buFont typeface="Times" charset="0"/>
              <a:buChar char="•"/>
              <a:defRPr sz="1600">
                <a:solidFill>
                  <a:srgbClr val="00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3pPr>
            <a:lvl4pPr marL="1314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 sz="1600">
                <a:solidFill>
                  <a:srgbClr val="00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4pPr>
            <a:lvl5pPr marL="17335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Times" charset="0"/>
              <a:buChar char="•"/>
              <a:defRPr sz="1600">
                <a:solidFill>
                  <a:srgbClr val="00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5pPr>
            <a:lvl6pPr marL="21907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Times" pitchFamily="-111" charset="0"/>
              <a:buChar char="•"/>
              <a:defRPr>
                <a:solidFill>
                  <a:srgbClr val="000000"/>
                </a:solidFill>
                <a:latin typeface="+mn-lt"/>
                <a:ea typeface="ＭＳ Ｐゴシック" pitchFamily="-111" charset="-128"/>
              </a:defRPr>
            </a:lvl6pPr>
            <a:lvl7pPr marL="26479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Times" pitchFamily="-111" charset="0"/>
              <a:buChar char="•"/>
              <a:defRPr>
                <a:solidFill>
                  <a:srgbClr val="000000"/>
                </a:solidFill>
                <a:latin typeface="+mn-lt"/>
                <a:ea typeface="ＭＳ Ｐゴシック" pitchFamily="-111" charset="-128"/>
              </a:defRPr>
            </a:lvl7pPr>
            <a:lvl8pPr marL="31051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Times" pitchFamily="-111" charset="0"/>
              <a:buChar char="•"/>
              <a:defRPr>
                <a:solidFill>
                  <a:srgbClr val="000000"/>
                </a:solidFill>
                <a:latin typeface="+mn-lt"/>
                <a:ea typeface="ＭＳ Ｐゴシック" pitchFamily="-111" charset="-128"/>
              </a:defRPr>
            </a:lvl8pPr>
            <a:lvl9pPr marL="35623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Times" pitchFamily="-111" charset="0"/>
              <a:buChar char="•"/>
              <a:defRPr>
                <a:solidFill>
                  <a:srgbClr val="000000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None/>
            </a:pPr>
            <a:r>
              <a:rPr lang="en-GB" sz="12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2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selection_sort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2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sz="12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list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2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]) :</a:t>
            </a:r>
          </a:p>
          <a:p>
            <a:pPr marL="0" indent="0">
              <a:buNone/>
            </a:pPr>
            <a:r>
              <a:rPr lang="en-GB" sz="1200" dirty="0">
                <a:solidFill>
                  <a:srgbClr val="001080"/>
                </a:solidFill>
                <a:latin typeface="Menlo" panose="020B0609030804020204" pitchFamily="49" charset="0"/>
              </a:rPr>
              <a:t>    </a:t>
            </a:r>
            <a:r>
              <a:rPr lang="en-GB" sz="12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2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2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2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for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2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2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2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range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2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-</a:t>
            </a:r>
            <a:r>
              <a:rPr lang="en-GB" sz="12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:</a:t>
            </a:r>
          </a:p>
          <a:p>
            <a:pPr marL="0" indent="0">
              <a:buNone/>
            </a:pPr>
            <a:r>
              <a:rPr lang="en-GB" sz="12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    </a:t>
            </a:r>
            <a:r>
              <a:rPr lang="en-GB" sz="12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min_j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2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endParaRPr lang="en-GB" sz="12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2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    for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2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j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2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2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range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2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+</a:t>
            </a:r>
            <a:r>
              <a:rPr lang="en-GB" sz="12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2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:</a:t>
            </a:r>
          </a:p>
          <a:p>
            <a:pPr marL="0" indent="0">
              <a:buNone/>
            </a:pPr>
            <a:r>
              <a:rPr lang="en-GB" sz="12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        if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2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2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j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&lt; </a:t>
            </a:r>
            <a:r>
              <a:rPr lang="en-GB" sz="12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2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min_j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: </a:t>
            </a:r>
            <a:r>
              <a:rPr lang="en-GB" sz="12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min_j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2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j</a:t>
            </a:r>
            <a:endParaRPr lang="en-GB" sz="12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2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    a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2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], </a:t>
            </a:r>
            <a:r>
              <a:rPr lang="en-GB" sz="12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2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min_j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= </a:t>
            </a:r>
            <a:r>
              <a:rPr lang="en-GB" sz="12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2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min_j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], </a:t>
            </a:r>
            <a:r>
              <a:rPr lang="en-GB" sz="12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2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</a:t>
            </a:r>
          </a:p>
          <a:p>
            <a:pPr marL="0" indent="0">
              <a:buFont typeface="Wingdings" charset="2"/>
              <a:buNone/>
            </a:pPr>
            <a:br>
              <a:rPr lang="en-GB" sz="1400" kern="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</a:br>
            <a:endParaRPr lang="en-CH" sz="1400" kern="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36C5A3D9-3265-D44F-8525-E00FEB8715BA}"/>
              </a:ext>
            </a:extLst>
          </p:cNvPr>
          <p:cNvSpPr/>
          <p:nvPr/>
        </p:nvSpPr>
        <p:spPr bwMode="auto">
          <a:xfrm rot="10800000">
            <a:off x="1139451" y="1196736"/>
            <a:ext cx="348690" cy="1627145"/>
          </a:xfrm>
          <a:prstGeom prst="rightBrace">
            <a:avLst>
              <a:gd name="adj1" fmla="val 20833"/>
              <a:gd name="adj2" fmla="val 50000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CH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E530C8-6181-7D49-99F5-F5B99ECCAF5D}"/>
              </a:ext>
            </a:extLst>
          </p:cNvPr>
          <p:cNvSpPr txBox="1"/>
          <p:nvPr/>
        </p:nvSpPr>
        <p:spPr>
          <a:xfrm>
            <a:off x="525848" y="1859651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400" dirty="0">
                <a:solidFill>
                  <a:srgbClr val="FF0000"/>
                </a:solidFill>
                <a:latin typeface="Cavolini" panose="03000502040302020204" pitchFamily="66" charset="0"/>
                <a:ea typeface="CMU Sans Serif" panose="02000603000000000000" pitchFamily="2" charset="0"/>
                <a:cs typeface="Cavolini" panose="03000502040302020204" pitchFamily="66" charset="0"/>
              </a:rPr>
              <a:t>i = 0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D133B581-B77E-7C49-AF8F-63E6BCC6C3C0}"/>
              </a:ext>
            </a:extLst>
          </p:cNvPr>
          <p:cNvSpPr/>
          <p:nvPr/>
        </p:nvSpPr>
        <p:spPr bwMode="auto">
          <a:xfrm rot="10800000">
            <a:off x="1138516" y="2830343"/>
            <a:ext cx="348690" cy="1473490"/>
          </a:xfrm>
          <a:prstGeom prst="rightBrace">
            <a:avLst>
              <a:gd name="adj1" fmla="val 20833"/>
              <a:gd name="adj2" fmla="val 50000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CH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02CED6-97D4-3D46-BCE9-4C0A9CDCD3A9}"/>
              </a:ext>
            </a:extLst>
          </p:cNvPr>
          <p:cNvSpPr txBox="1"/>
          <p:nvPr/>
        </p:nvSpPr>
        <p:spPr>
          <a:xfrm>
            <a:off x="540844" y="3413199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400" dirty="0">
                <a:solidFill>
                  <a:srgbClr val="FF0000"/>
                </a:solidFill>
                <a:latin typeface="Cavolini" panose="03000502040302020204" pitchFamily="66" charset="0"/>
                <a:ea typeface="CMU Sans Serif" panose="02000603000000000000" pitchFamily="2" charset="0"/>
                <a:cs typeface="Cavolini" panose="03000502040302020204" pitchFamily="66" charset="0"/>
              </a:rPr>
              <a:t>i =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1F6E71-80B8-1548-BC95-09A5573181AA}"/>
              </a:ext>
            </a:extLst>
          </p:cNvPr>
          <p:cNvSpPr txBox="1"/>
          <p:nvPr/>
        </p:nvSpPr>
        <p:spPr>
          <a:xfrm>
            <a:off x="4992335" y="4178791"/>
            <a:ext cx="1043876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600" kern="0" dirty="0">
                <a:solidFill>
                  <a:srgbClr val="FF93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a[</a:t>
            </a:r>
            <a:r>
              <a:rPr lang="en-GB" sz="1600" kern="0" dirty="0" err="1">
                <a:solidFill>
                  <a:srgbClr val="FF93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min_j</a:t>
            </a:r>
            <a:r>
              <a:rPr lang="en-GB" sz="1600" kern="0" dirty="0">
                <a:solidFill>
                  <a:srgbClr val="FF93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]</a:t>
            </a:r>
          </a:p>
          <a:p>
            <a:pPr algn="l"/>
            <a:r>
              <a:rPr lang="en-GB" sz="1600" kern="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a[j]</a:t>
            </a:r>
            <a:endParaRPr lang="en-CH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E4C3DCD-1DCC-572A-B464-433CC23AC520}"/>
              </a:ext>
            </a:extLst>
          </p:cNvPr>
          <p:cNvSpPr txBox="1">
            <a:spLocks/>
          </p:cNvSpPr>
          <p:nvPr/>
        </p:nvSpPr>
        <p:spPr bwMode="auto">
          <a:xfrm>
            <a:off x="3639730" y="802555"/>
            <a:ext cx="605700" cy="3417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9C21"/>
              </a:buClr>
              <a:buFont typeface="Wingdings" charset="2"/>
              <a:buChar char="§"/>
              <a:defRPr sz="1600">
                <a:solidFill>
                  <a:srgbClr val="00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1pPr>
            <a:lvl2pPr marL="622300" indent="-263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4000"/>
              <a:buFont typeface="Wingdings" charset="2"/>
              <a:buChar char="§"/>
              <a:defRPr sz="1600">
                <a:solidFill>
                  <a:srgbClr val="00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2pPr>
            <a:lvl3pPr marL="8953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F775"/>
              </a:buClr>
              <a:buFont typeface="Times" charset="0"/>
              <a:buChar char="•"/>
              <a:defRPr sz="1600">
                <a:solidFill>
                  <a:srgbClr val="00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3pPr>
            <a:lvl4pPr marL="1314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 sz="1600">
                <a:solidFill>
                  <a:srgbClr val="00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4pPr>
            <a:lvl5pPr marL="17335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Times" charset="0"/>
              <a:buChar char="•"/>
              <a:defRPr sz="1600">
                <a:solidFill>
                  <a:srgbClr val="00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5pPr>
            <a:lvl6pPr marL="21907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Times" pitchFamily="-111" charset="0"/>
              <a:buChar char="•"/>
              <a:defRPr>
                <a:solidFill>
                  <a:srgbClr val="000000"/>
                </a:solidFill>
                <a:latin typeface="+mn-lt"/>
                <a:ea typeface="ＭＳ Ｐゴシック" pitchFamily="-111" charset="-128"/>
              </a:defRPr>
            </a:lvl6pPr>
            <a:lvl7pPr marL="26479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Times" pitchFamily="-111" charset="0"/>
              <a:buChar char="•"/>
              <a:defRPr>
                <a:solidFill>
                  <a:srgbClr val="000000"/>
                </a:solidFill>
                <a:latin typeface="+mn-lt"/>
                <a:ea typeface="ＭＳ Ｐゴシック" pitchFamily="-111" charset="-128"/>
              </a:defRPr>
            </a:lvl7pPr>
            <a:lvl8pPr marL="31051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Times" pitchFamily="-111" charset="0"/>
              <a:buChar char="•"/>
              <a:defRPr>
                <a:solidFill>
                  <a:srgbClr val="000000"/>
                </a:solidFill>
                <a:latin typeface="+mn-lt"/>
                <a:ea typeface="ＭＳ Ｐゴシック" pitchFamily="-111" charset="-128"/>
              </a:defRPr>
            </a:lvl8pPr>
            <a:lvl9pPr marL="35623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Times" pitchFamily="-111" charset="0"/>
              <a:buChar char="•"/>
              <a:defRPr>
                <a:solidFill>
                  <a:srgbClr val="000000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 algn="ctr">
              <a:buFont typeface="Wingdings" charset="2"/>
              <a:buNone/>
            </a:pPr>
            <a:r>
              <a:rPr lang="en-US" kern="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j = </a:t>
            </a:r>
          </a:p>
          <a:p>
            <a:pPr marL="0" indent="0" algn="ctr">
              <a:buFont typeface="Wingdings" charset="2"/>
              <a:buNone/>
            </a:pPr>
            <a:r>
              <a:rPr lang="en-US" kern="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1</a:t>
            </a:r>
          </a:p>
          <a:p>
            <a:pPr marL="0" indent="0" algn="ctr">
              <a:buFont typeface="Wingdings" charset="2"/>
              <a:buNone/>
            </a:pPr>
            <a:r>
              <a:rPr lang="en-US" kern="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2</a:t>
            </a:r>
          </a:p>
          <a:p>
            <a:pPr marL="0" indent="0" algn="ctr">
              <a:buFont typeface="Wingdings" charset="2"/>
              <a:buNone/>
            </a:pPr>
            <a:r>
              <a:rPr lang="en-US" kern="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3</a:t>
            </a:r>
          </a:p>
          <a:p>
            <a:pPr marL="0" indent="0" algn="ctr">
              <a:buFont typeface="Wingdings" charset="2"/>
              <a:buNone/>
            </a:pPr>
            <a:r>
              <a:rPr lang="en-US" kern="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4</a:t>
            </a:r>
          </a:p>
          <a:p>
            <a:pPr marL="0" indent="0" algn="ctr">
              <a:buFont typeface="Wingdings" charset="2"/>
              <a:buNone/>
            </a:pPr>
            <a:r>
              <a:rPr lang="en-US" kern="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5</a:t>
            </a:r>
          </a:p>
          <a:p>
            <a:pPr marL="0" indent="0" algn="ctr">
              <a:buFont typeface="Wingdings" charset="2"/>
              <a:buNone/>
            </a:pPr>
            <a:endParaRPr lang="en-US" kern="0" dirty="0">
              <a:solidFill>
                <a:srgbClr val="00B05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 algn="ctr">
              <a:buFont typeface="Wingdings" charset="2"/>
              <a:buNone/>
            </a:pPr>
            <a:r>
              <a:rPr lang="en-US" kern="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2</a:t>
            </a:r>
          </a:p>
          <a:p>
            <a:pPr marL="0" indent="0" algn="ctr">
              <a:buFont typeface="Wingdings" charset="2"/>
              <a:buNone/>
            </a:pPr>
            <a:r>
              <a:rPr lang="en-US" kern="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3</a:t>
            </a:r>
          </a:p>
          <a:p>
            <a:pPr marL="0" indent="0" algn="ctr">
              <a:buFont typeface="Wingdings" charset="2"/>
              <a:buNone/>
            </a:pPr>
            <a:r>
              <a:rPr lang="en-US" kern="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4</a:t>
            </a:r>
          </a:p>
          <a:p>
            <a:pPr marL="0" indent="0" algn="ctr">
              <a:buFont typeface="Wingdings" charset="2"/>
              <a:buNone/>
            </a:pPr>
            <a:r>
              <a:rPr lang="en-US" kern="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5</a:t>
            </a:r>
          </a:p>
          <a:p>
            <a:pPr marL="0" indent="0" algn="ctr">
              <a:buFont typeface="Wingdings" charset="2"/>
              <a:buNone/>
            </a:pPr>
            <a:endParaRPr lang="en-US" kern="0" dirty="0">
              <a:solidFill>
                <a:srgbClr val="00B05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 algn="ctr">
              <a:buFont typeface="Wingdings" charset="2"/>
              <a:buNone/>
            </a:pPr>
            <a:r>
              <a:rPr lang="en-US" kern="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3</a:t>
            </a:r>
          </a:p>
          <a:p>
            <a:pPr marL="0" indent="0" algn="ctr">
              <a:buFont typeface="Wingdings" charset="2"/>
              <a:buNone/>
            </a:pPr>
            <a:r>
              <a:rPr lang="en-US" kern="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4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EC939E25-350E-8A61-34F1-6C0E844DE00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755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035BF-C8F9-6441-BFEA-2C0D2FFF6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8DE20-87EA-E046-8620-5FC26F78B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CH" dirty="0"/>
              <a:t>List</a:t>
            </a:r>
          </a:p>
          <a:p>
            <a:pPr>
              <a:buFont typeface="+mj-lt"/>
              <a:buAutoNum type="arabicPeriod"/>
            </a:pPr>
            <a:r>
              <a:rPr lang="en-CH" dirty="0"/>
              <a:t>Value searching</a:t>
            </a:r>
          </a:p>
          <a:p>
            <a:pPr>
              <a:buFont typeface="+mj-lt"/>
              <a:buAutoNum type="arabicPeriod"/>
            </a:pPr>
            <a:r>
              <a:rPr lang="en-CH" dirty="0"/>
              <a:t>Sorting</a:t>
            </a:r>
          </a:p>
          <a:p>
            <a:pPr>
              <a:buFont typeface="+mj-lt"/>
              <a:buAutoNum type="arabicPeriod"/>
            </a:pPr>
            <a:r>
              <a:rPr lang="en-CH" dirty="0"/>
              <a:t>Order statistic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C48D93-A0B5-8E4D-84B1-E5E896EA2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73D849-757E-FD35-80BE-85D1BD62C2E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600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83C88-3AA5-9148-B521-18E9ADD12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Computational cost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69F52-9DF4-DE49-A4FA-74EDBEFFB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1471" y="1078431"/>
            <a:ext cx="4801600" cy="2265404"/>
          </a:xfrm>
        </p:spPr>
        <p:txBody>
          <a:bodyPr/>
          <a:lstStyle/>
          <a:p>
            <a:pPr marL="0" indent="0">
              <a:buNone/>
            </a:pP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for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range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-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: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    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min_j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    for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j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range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+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: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        if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a[j] &lt; a[</a:t>
            </a:r>
            <a:r>
              <a:rPr lang="en-GB" sz="1400" b="0" dirty="0" err="1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min_j</a:t>
            </a:r>
            <a:r>
              <a:rPr lang="en-GB" sz="1400" b="0" dirty="0">
                <a:solidFill>
                  <a:srgbClr val="FF0000"/>
                </a:solidFill>
                <a:effectLst/>
                <a:latin typeface="Menlo" panose="020B0609030804020204" pitchFamily="49" charset="0"/>
              </a:rPr>
              <a:t>]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 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min_j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j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    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],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min_j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=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min_j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],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89D0A2-BD8A-844C-BA0D-6974A59D6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20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052F9-6952-8649-BDB3-2FAB9907BD85}"/>
              </a:ext>
            </a:extLst>
          </p:cNvPr>
          <p:cNvSpPr txBox="1"/>
          <p:nvPr/>
        </p:nvSpPr>
        <p:spPr>
          <a:xfrm>
            <a:off x="302858" y="2211133"/>
            <a:ext cx="1157689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400" dirty="0">
                <a:solidFill>
                  <a:srgbClr val="FF0000"/>
                </a:solidFill>
                <a:latin typeface="Cavolini" panose="03000502040302020204" pitchFamily="66" charset="0"/>
                <a:ea typeface="CMU Sans Serif" panose="02000603000000000000" pitchFamily="2" charset="0"/>
                <a:cs typeface="Cavolini" panose="03000502040302020204" pitchFamily="66" charset="0"/>
              </a:rPr>
              <a:t>executed </a:t>
            </a:r>
          </a:p>
          <a:p>
            <a:pPr algn="l"/>
            <a:r>
              <a:rPr lang="en-CH" sz="1400" dirty="0">
                <a:solidFill>
                  <a:srgbClr val="FF0000"/>
                </a:solidFill>
                <a:latin typeface="Cavolini" panose="03000502040302020204" pitchFamily="66" charset="0"/>
                <a:ea typeface="CMU Sans Serif" panose="02000603000000000000" pitchFamily="2" charset="0"/>
                <a:cs typeface="Cavolini" panose="03000502040302020204" pitchFamily="66" charset="0"/>
              </a:rPr>
              <a:t>n-1 times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CE7F469-8378-DE44-B633-40FB8A5A6964}"/>
                  </a:ext>
                </a:extLst>
              </p:cNvPr>
              <p:cNvSpPr txBox="1"/>
              <p:nvPr/>
            </p:nvSpPr>
            <p:spPr>
              <a:xfrm>
                <a:off x="644525" y="3440801"/>
                <a:ext cx="5784340" cy="1138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CH" dirty="0">
                    <a:latin typeface="CMU Sans Serif" panose="02000603000000000000" pitchFamily="2" charset="0"/>
                    <a:ea typeface="CMU Sans Serif" panose="02000603000000000000" pitchFamily="2" charset="0"/>
                    <a:cs typeface="CMU Sans Serif" panose="02000603000000000000" pitchFamily="2" charset="0"/>
                  </a:rPr>
                  <a:t>The comparison  </a:t>
                </a:r>
                <a:r>
                  <a:rPr lang="en-GB" sz="1800" b="0" dirty="0">
                    <a:solidFill>
                      <a:srgbClr val="FF0000"/>
                    </a:solidFill>
                    <a:effectLst/>
                    <a:latin typeface="Menlo" panose="020B0609030804020204" pitchFamily="49" charset="0"/>
                  </a:rPr>
                  <a:t>a[j] &lt; a[</a:t>
                </a:r>
                <a:r>
                  <a:rPr lang="en-GB" sz="1800" b="0" dirty="0" err="1">
                    <a:solidFill>
                      <a:srgbClr val="FF0000"/>
                    </a:solidFill>
                    <a:effectLst/>
                    <a:latin typeface="Menlo" panose="020B0609030804020204" pitchFamily="49" charset="0"/>
                  </a:rPr>
                  <a:t>min_j</a:t>
                </a:r>
                <a:r>
                  <a:rPr lang="en-GB" sz="1800" b="0" dirty="0">
                    <a:solidFill>
                      <a:srgbClr val="FF0000"/>
                    </a:solidFill>
                    <a:effectLst/>
                    <a:latin typeface="Menlo" panose="020B0609030804020204" pitchFamily="49" charset="0"/>
                  </a:rPr>
                  <a:t>]</a:t>
                </a:r>
                <a:r>
                  <a:rPr lang="en-CH" dirty="0">
                    <a:latin typeface="CMU Sans Serif" panose="02000603000000000000" pitchFamily="2" charset="0"/>
                    <a:ea typeface="CMU Sans Serif" panose="02000603000000000000" pitchFamily="2" charset="0"/>
                    <a:cs typeface="CMU Sans Serif" panose="02000603000000000000" pitchFamily="2" charset="0"/>
                  </a:rPr>
                  <a:t>is executed </a:t>
                </a:r>
              </a:p>
              <a:p>
                <a:pPr algn="l"/>
                <a14:m>
                  <m:oMath xmlns:m="http://schemas.openxmlformats.org/officeDocument/2006/math">
                    <m:d>
                      <m:dPr>
                        <m:ctrlPr>
                          <a:rPr lang="fr-CH" b="0" i="1" smtClean="0">
                            <a:latin typeface="Cambria Math" panose="02040503050406030204" pitchFamily="18" charset="0"/>
                            <a:ea typeface="CMU Sans Serif" panose="02000603000000000000" pitchFamily="2" charset="0"/>
                            <a:cs typeface="CMU Sans Serif" panose="02000603000000000000" pitchFamily="2" charset="0"/>
                          </a:rPr>
                        </m:ctrlPr>
                      </m:dPr>
                      <m:e>
                        <m:r>
                          <a:rPr lang="fr-CH" b="0" i="1" smtClean="0">
                            <a:latin typeface="Cambria Math" panose="02040503050406030204" pitchFamily="18" charset="0"/>
                            <a:ea typeface="CMU Sans Serif" panose="02000603000000000000" pitchFamily="2" charset="0"/>
                            <a:cs typeface="CMU Sans Serif" panose="02000603000000000000" pitchFamily="2" charset="0"/>
                          </a:rPr>
                          <m:t>𝑛</m:t>
                        </m:r>
                        <m:r>
                          <a:rPr lang="fr-CH" b="0" i="1" smtClean="0">
                            <a:latin typeface="Cambria Math" panose="02040503050406030204" pitchFamily="18" charset="0"/>
                            <a:ea typeface="CMU Sans Serif" panose="02000603000000000000" pitchFamily="2" charset="0"/>
                            <a:cs typeface="CMU Sans Serif" panose="02000603000000000000" pitchFamily="2" charset="0"/>
                          </a:rPr>
                          <m:t>−1</m:t>
                        </m:r>
                      </m:e>
                    </m:d>
                    <m:r>
                      <a:rPr lang="fr-CH" b="0" i="1" smtClean="0">
                        <a:latin typeface="Cambria Math" panose="02040503050406030204" pitchFamily="18" charset="0"/>
                        <a:ea typeface="CMU Sans Serif" panose="02000603000000000000" pitchFamily="2" charset="0"/>
                        <a:cs typeface="CMU Sans Serif" panose="02000603000000000000" pitchFamily="2" charset="0"/>
                      </a:rPr>
                      <m:t>+</m:t>
                    </m:r>
                    <m:d>
                      <m:dPr>
                        <m:ctrlPr>
                          <a:rPr lang="fr-CH" b="0" i="1" smtClean="0">
                            <a:latin typeface="Cambria Math" panose="02040503050406030204" pitchFamily="18" charset="0"/>
                            <a:ea typeface="CMU Sans Serif" panose="02000603000000000000" pitchFamily="2" charset="0"/>
                            <a:cs typeface="CMU Sans Serif" panose="02000603000000000000" pitchFamily="2" charset="0"/>
                          </a:rPr>
                        </m:ctrlPr>
                      </m:dPr>
                      <m:e>
                        <m:r>
                          <a:rPr lang="fr-CH" b="0" i="1" smtClean="0">
                            <a:latin typeface="Cambria Math" panose="02040503050406030204" pitchFamily="18" charset="0"/>
                            <a:ea typeface="CMU Sans Serif" panose="02000603000000000000" pitchFamily="2" charset="0"/>
                            <a:cs typeface="CMU Sans Serif" panose="02000603000000000000" pitchFamily="2" charset="0"/>
                          </a:rPr>
                          <m:t>𝑛</m:t>
                        </m:r>
                        <m:r>
                          <a:rPr lang="fr-CH" b="0" i="1" smtClean="0">
                            <a:latin typeface="Cambria Math" panose="02040503050406030204" pitchFamily="18" charset="0"/>
                            <a:ea typeface="CMU Sans Serif" panose="02000603000000000000" pitchFamily="2" charset="0"/>
                            <a:cs typeface="CMU Sans Serif" panose="02000603000000000000" pitchFamily="2" charset="0"/>
                          </a:rPr>
                          <m:t>−2</m:t>
                        </m:r>
                      </m:e>
                    </m:d>
                    <m:r>
                      <a:rPr lang="fr-CH" b="0" i="1" smtClean="0">
                        <a:latin typeface="Cambria Math" panose="02040503050406030204" pitchFamily="18" charset="0"/>
                        <a:ea typeface="CMU Sans Serif" panose="02000603000000000000" pitchFamily="2" charset="0"/>
                        <a:cs typeface="CMU Sans Serif" panose="02000603000000000000" pitchFamily="2" charset="0"/>
                      </a:rPr>
                      <m:t>+…+2+1</m:t>
                    </m:r>
                  </m:oMath>
                </a14:m>
                <a:r>
                  <a:rPr lang="en-CH" dirty="0">
                    <a:latin typeface="CMU Sans Serif" panose="02000603000000000000" pitchFamily="2" charset="0"/>
                    <a:ea typeface="CMU Sans Serif" panose="02000603000000000000" pitchFamily="2" charset="0"/>
                    <a:cs typeface="CMU Sans Serif" panose="02000603000000000000" pitchFamily="2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CH" b="0" i="1" smtClean="0">
                            <a:latin typeface="Cambria Math" panose="02040503050406030204" pitchFamily="18" charset="0"/>
                            <a:ea typeface="CMU Sans Serif" panose="02000603000000000000" pitchFamily="2" charset="0"/>
                            <a:cs typeface="CMU Sans Serif" panose="02000603000000000000" pitchFamily="2" charset="0"/>
                          </a:rPr>
                        </m:ctrlPr>
                      </m:dPr>
                      <m:e>
                        <m:r>
                          <a:rPr lang="fr-CH" b="0" i="1" smtClean="0">
                            <a:latin typeface="Cambria Math" panose="02040503050406030204" pitchFamily="18" charset="0"/>
                            <a:ea typeface="CMU Sans Serif" panose="02000603000000000000" pitchFamily="2" charset="0"/>
                            <a:cs typeface="CMU Sans Serif" panose="02000603000000000000" pitchFamily="2" charset="0"/>
                          </a:rPr>
                          <m:t>𝑛</m:t>
                        </m:r>
                        <m:r>
                          <a:rPr lang="fr-CH" b="0" i="1" smtClean="0">
                            <a:latin typeface="Cambria Math" panose="02040503050406030204" pitchFamily="18" charset="0"/>
                            <a:ea typeface="CMU Sans Serif" panose="02000603000000000000" pitchFamily="2" charset="0"/>
                            <a:cs typeface="CMU Sans Serif" panose="02000603000000000000" pitchFamily="2" charset="0"/>
                          </a:rPr>
                          <m:t>−1</m:t>
                        </m:r>
                      </m:e>
                    </m:d>
                    <m:r>
                      <a:rPr lang="fr-CH" b="0" i="1" smtClean="0">
                        <a:latin typeface="Cambria Math" panose="02040503050406030204" pitchFamily="18" charset="0"/>
                        <a:ea typeface="CMU Sans Serif" panose="02000603000000000000" pitchFamily="2" charset="0"/>
                        <a:cs typeface="CMU Sans Serif" panose="02000603000000000000" pitchFamily="2" charset="0"/>
                      </a:rPr>
                      <m:t>𝑛</m:t>
                    </m:r>
                    <m:r>
                      <a:rPr lang="fr-CH" b="0" i="1" smtClean="0">
                        <a:latin typeface="Cambria Math" panose="02040503050406030204" pitchFamily="18" charset="0"/>
                        <a:ea typeface="CMU Sans Serif" panose="02000603000000000000" pitchFamily="2" charset="0"/>
                        <a:cs typeface="CMU Sans Serif" panose="02000603000000000000" pitchFamily="2" charset="0"/>
                      </a:rPr>
                      <m:t>/2</m:t>
                    </m:r>
                  </m:oMath>
                </a14:m>
                <a:r>
                  <a:rPr lang="en-CH" dirty="0">
                    <a:latin typeface="CMU Sans Serif" panose="02000603000000000000" pitchFamily="2" charset="0"/>
                    <a:ea typeface="CMU Sans Serif" panose="02000603000000000000" pitchFamily="2" charset="0"/>
                    <a:cs typeface="CMU Sans Serif" panose="02000603000000000000" pitchFamily="2" charset="0"/>
                  </a:rPr>
                  <a:t> times</a:t>
                </a:r>
              </a:p>
              <a:p>
                <a:pPr algn="l"/>
                <a:r>
                  <a:rPr lang="en-CH" dirty="0">
                    <a:latin typeface="CMU Sans Serif" panose="02000603000000000000" pitchFamily="2" charset="0"/>
                    <a:ea typeface="CMU Sans Serif" panose="02000603000000000000" pitchFamily="2" charset="0"/>
                    <a:cs typeface="CMU Sans Serif" panose="02000603000000000000" pitchFamily="2" charset="0"/>
                  </a:rPr>
                  <a:t>The execution time is </a:t>
                </a:r>
                <a:r>
                  <a:rPr lang="en-CH" b="1" dirty="0">
                    <a:latin typeface="CMU Sans Serif" panose="02000603000000000000" pitchFamily="2" charset="0"/>
                    <a:ea typeface="CMU Sans Serif" panose="02000603000000000000" pitchFamily="2" charset="0"/>
                    <a:cs typeface="CMU Sans Serif" panose="02000603000000000000" pitchFamily="2" charset="0"/>
                  </a:rPr>
                  <a:t>quadratic</a:t>
                </a:r>
                <a:r>
                  <a:rPr lang="en-CH" dirty="0">
                    <a:latin typeface="CMU Sans Serif" panose="02000603000000000000" pitchFamily="2" charset="0"/>
                    <a:ea typeface="CMU Sans Serif" panose="02000603000000000000" pitchFamily="2" charset="0"/>
                    <a:cs typeface="CMU Sans Serif" panose="02000603000000000000" pitchFamily="2" charset="0"/>
                  </a:rPr>
                  <a:t>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H" i="1" dirty="0" smtClean="0">
                            <a:latin typeface="Cambria Math" panose="02040503050406030204" pitchFamily="18" charset="0"/>
                            <a:ea typeface="CMU Sans Serif" panose="02000603000000000000" pitchFamily="2" charset="0"/>
                            <a:cs typeface="CMU Sans Serif" panose="02000603000000000000" pitchFamily="2" charset="0"/>
                          </a:rPr>
                        </m:ctrlPr>
                      </m:sSupPr>
                      <m:e>
                        <m:r>
                          <a:rPr lang="fr-CH" b="0" i="1" dirty="0" smtClean="0">
                            <a:latin typeface="Cambria Math" panose="02040503050406030204" pitchFamily="18" charset="0"/>
                            <a:ea typeface="CMU Sans Serif" panose="02000603000000000000" pitchFamily="2" charset="0"/>
                            <a:cs typeface="CMU Sans Serif" panose="02000603000000000000" pitchFamily="2" charset="0"/>
                          </a:rPr>
                          <m:t>𝑎</m:t>
                        </m:r>
                        <m:r>
                          <a:rPr lang="en-CH" i="1" dirty="0" smtClean="0">
                            <a:latin typeface="Cambria Math" panose="02040503050406030204" pitchFamily="18" charset="0"/>
                            <a:ea typeface="CMU Sans Serif" panose="02000603000000000000" pitchFamily="2" charset="0"/>
                            <a:cs typeface="CMU Sans Serif" panose="02000603000000000000" pitchFamily="2" charset="0"/>
                          </a:rPr>
                          <m:t>𝑛</m:t>
                        </m:r>
                      </m:e>
                      <m:sup>
                        <m:r>
                          <a:rPr lang="fr-CH" b="0" i="1" dirty="0" smtClean="0">
                            <a:latin typeface="Cambria Math" panose="02040503050406030204" pitchFamily="18" charset="0"/>
                            <a:ea typeface="CMU Sans Serif" panose="02000603000000000000" pitchFamily="2" charset="0"/>
                            <a:cs typeface="CMU Sans Serif" panose="02000603000000000000" pitchFamily="2" charset="0"/>
                          </a:rPr>
                          <m:t>2</m:t>
                        </m:r>
                      </m:sup>
                    </m:sSup>
                    <m:r>
                      <a:rPr lang="fr-CH" b="0" i="1" dirty="0" smtClean="0">
                        <a:latin typeface="Cambria Math" panose="02040503050406030204" pitchFamily="18" charset="0"/>
                        <a:ea typeface="CMU Sans Serif" panose="02000603000000000000" pitchFamily="2" charset="0"/>
                        <a:cs typeface="CMU Sans Serif" panose="02000603000000000000" pitchFamily="2" charset="0"/>
                      </a:rPr>
                      <m:t>+</m:t>
                    </m:r>
                    <m:r>
                      <a:rPr lang="fr-CH" b="0" i="1" dirty="0" smtClean="0">
                        <a:latin typeface="Cambria Math" panose="02040503050406030204" pitchFamily="18" charset="0"/>
                        <a:ea typeface="CMU Sans Serif" panose="02000603000000000000" pitchFamily="2" charset="0"/>
                        <a:cs typeface="CMU Sans Serif" panose="02000603000000000000" pitchFamily="2" charset="0"/>
                      </a:rPr>
                      <m:t>𝑏𝑛</m:t>
                    </m:r>
                    <m:r>
                      <a:rPr lang="fr-CH" b="0" i="1" dirty="0" smtClean="0">
                        <a:latin typeface="Cambria Math" panose="02040503050406030204" pitchFamily="18" charset="0"/>
                        <a:ea typeface="CMU Sans Serif" panose="02000603000000000000" pitchFamily="2" charset="0"/>
                        <a:cs typeface="CMU Sans Serif" panose="02000603000000000000" pitchFamily="2" charset="0"/>
                      </a:rPr>
                      <m:t>+</m:t>
                    </m:r>
                    <m:r>
                      <a:rPr lang="fr-CH" b="0" i="1" dirty="0" smtClean="0">
                        <a:latin typeface="Cambria Math" panose="02040503050406030204" pitchFamily="18" charset="0"/>
                        <a:ea typeface="CMU Sans Serif" panose="02000603000000000000" pitchFamily="2" charset="0"/>
                        <a:cs typeface="CMU Sans Serif" panose="02000603000000000000" pitchFamily="2" charset="0"/>
                      </a:rPr>
                      <m:t>𝑐</m:t>
                    </m:r>
                  </m:oMath>
                </a14:m>
                <a:endParaRPr lang="en-CH" dirty="0">
                  <a:latin typeface="CMU Sans Serif" panose="02000603000000000000" pitchFamily="2" charset="0"/>
                  <a:ea typeface="CMU Sans Serif" panose="02000603000000000000" pitchFamily="2" charset="0"/>
                  <a:cs typeface="CMU Sans Serif" panose="02000603000000000000" pitchFamily="2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CE7F469-8378-DE44-B633-40FB8A5A69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25" y="3440801"/>
                <a:ext cx="5784340" cy="1138773"/>
              </a:xfrm>
              <a:prstGeom prst="rect">
                <a:avLst/>
              </a:prstGeom>
              <a:blipFill>
                <a:blip r:embed="rId2"/>
                <a:stretch>
                  <a:fillRect l="-1094" t="-2198" b="-8791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D076AA8F-9C52-BF04-FFEC-301EC15734B5}"/>
              </a:ext>
            </a:extLst>
          </p:cNvPr>
          <p:cNvSpPr txBox="1"/>
          <p:nvPr/>
        </p:nvSpPr>
        <p:spPr>
          <a:xfrm>
            <a:off x="7422019" y="2391017"/>
            <a:ext cx="1531481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H" sz="1400" dirty="0">
                <a:solidFill>
                  <a:srgbClr val="FF0000"/>
                </a:solidFill>
                <a:latin typeface="Cavolini" panose="03000502040302020204" pitchFamily="66" charset="0"/>
                <a:ea typeface="CMU Sans Serif" panose="02000603000000000000" pitchFamily="2" charset="0"/>
                <a:cs typeface="Cavolini" panose="03000502040302020204" pitchFamily="66" charset="0"/>
              </a:rPr>
              <a:t>executed </a:t>
            </a:r>
          </a:p>
          <a:p>
            <a:pPr algn="l"/>
            <a:r>
              <a:rPr lang="en-CH" sz="1400" dirty="0">
                <a:solidFill>
                  <a:srgbClr val="FF0000"/>
                </a:solidFill>
                <a:latin typeface="Cavolini" panose="03000502040302020204" pitchFamily="66" charset="0"/>
                <a:ea typeface="CMU Sans Serif" panose="02000603000000000000" pitchFamily="2" charset="0"/>
                <a:cs typeface="Cavolini" panose="03000502040302020204" pitchFamily="66" charset="0"/>
              </a:rPr>
              <a:t>n-(i+1) times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95EEC0E-FFCD-6BAC-9CB7-0CA5610F2DAD}"/>
              </a:ext>
            </a:extLst>
          </p:cNvPr>
          <p:cNvCxnSpPr>
            <a:cxnSpLocks/>
            <a:stCxn id="6" idx="1"/>
          </p:cNvCxnSpPr>
          <p:nvPr/>
        </p:nvCxnSpPr>
        <p:spPr bwMode="auto">
          <a:xfrm flipH="1" flipV="1">
            <a:off x="6515100" y="2633340"/>
            <a:ext cx="906919" cy="408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CDCD42B-209C-0916-6650-0F4017ED0B6C}"/>
              </a:ext>
            </a:extLst>
          </p:cNvPr>
          <p:cNvCxnSpPr>
            <a:cxnSpLocks/>
            <a:stCxn id="5" idx="3"/>
          </p:cNvCxnSpPr>
          <p:nvPr/>
        </p:nvCxnSpPr>
        <p:spPr bwMode="auto">
          <a:xfrm flipV="1">
            <a:off x="1460547" y="2065564"/>
            <a:ext cx="812388" cy="4287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972A01F-3054-B93F-A44A-CE447CE45C7F}"/>
              </a:ext>
            </a:extLst>
          </p:cNvPr>
          <p:cNvCxnSpPr>
            <a:cxnSpLocks/>
            <a:stCxn id="5" idx="3"/>
          </p:cNvCxnSpPr>
          <p:nvPr/>
        </p:nvCxnSpPr>
        <p:spPr bwMode="auto">
          <a:xfrm flipV="1">
            <a:off x="1460547" y="2308099"/>
            <a:ext cx="812388" cy="1861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95F7EF9-14CB-5974-C63A-E5C30682373A}"/>
              </a:ext>
            </a:extLst>
          </p:cNvPr>
          <p:cNvCxnSpPr>
            <a:cxnSpLocks/>
            <a:stCxn id="5" idx="3"/>
          </p:cNvCxnSpPr>
          <p:nvPr/>
        </p:nvCxnSpPr>
        <p:spPr bwMode="auto">
          <a:xfrm>
            <a:off x="1460547" y="2494288"/>
            <a:ext cx="882603" cy="3801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7E2F97-628D-A5A1-F05E-B0CFD2616EF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2511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>
                <a:latin typeface="Trebuchet MS" charset="0"/>
                <a:ea typeface="ＭＳ Ｐゴシック" charset="0"/>
                <a:cs typeface="ＭＳ Ｐゴシック" charset="0"/>
              </a:rPr>
              <a:t>Insertion sort</a:t>
            </a:r>
          </a:p>
        </p:txBody>
      </p:sp>
      <p:sp>
        <p:nvSpPr>
          <p:cNvPr id="24578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44525" y="904352"/>
            <a:ext cx="7315200" cy="9772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AU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Suppose the segment </a:t>
            </a:r>
            <a:r>
              <a:rPr lang="en-AU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a[0 ... j-1]</a:t>
            </a:r>
            <a:r>
              <a:rPr lang="en-AU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 is already sorted </a:t>
            </a:r>
          </a:p>
          <a:p>
            <a:pPr marL="0" lvl="1" indent="0" eaLnBrk="1" hangingPunct="1">
              <a:buNone/>
            </a:pPr>
            <a:r>
              <a:rPr lang="en-AU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Consider </a:t>
            </a:r>
            <a:r>
              <a:rPr lang="en-AU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a[j]</a:t>
            </a:r>
            <a:r>
              <a:rPr lang="en-AU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 and shift it downwards (to the left) to the appropriate position</a:t>
            </a:r>
          </a:p>
          <a:p>
            <a:pPr lvl="1" eaLnBrk="1" hangingPunct="1">
              <a:buFont typeface="Arial" charset="0"/>
              <a:buChar char="•"/>
            </a:pPr>
            <a:endParaRPr lang="en-AU" dirty="0">
              <a:latin typeface="Trebuchet MS" charset="0"/>
              <a:ea typeface="ＭＳ Ｐゴシック" charset="0"/>
            </a:endParaRPr>
          </a:p>
        </p:txBody>
      </p:sp>
      <p:sp>
        <p:nvSpPr>
          <p:cNvPr id="24596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96CF7E-6103-844B-83DA-7B60D34DE4AB}" type="slidenum">
              <a:rPr lang="fr-FR" sz="1400">
                <a:solidFill>
                  <a:srgbClr val="E73B5C"/>
                </a:solidFill>
                <a:latin typeface="Trebuchet MS" charset="0"/>
              </a:rPr>
              <a:pPr/>
              <a:t>21</a:t>
            </a:fld>
            <a:endParaRPr lang="fr-FR" sz="1800">
              <a:solidFill>
                <a:srgbClr val="E73B5C"/>
              </a:solidFill>
              <a:latin typeface="Trebuchet MS" charset="0"/>
            </a:endParaRPr>
          </a:p>
        </p:txBody>
      </p:sp>
      <p:sp>
        <p:nvSpPr>
          <p:cNvPr id="24583" name="TextBox 8"/>
          <p:cNvSpPr txBox="1">
            <a:spLocks noChangeArrowheads="1"/>
          </p:cNvSpPr>
          <p:nvPr/>
        </p:nvSpPr>
        <p:spPr bwMode="auto">
          <a:xfrm>
            <a:off x="3160767" y="1595571"/>
            <a:ext cx="112402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CA" sz="1600" dirty="0" err="1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sorted</a:t>
            </a:r>
            <a:r>
              <a:rPr lang="fr-CA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 part</a:t>
            </a:r>
          </a:p>
        </p:txBody>
      </p:sp>
      <p:sp>
        <p:nvSpPr>
          <p:cNvPr id="24584" name="TextBox 9"/>
          <p:cNvSpPr txBox="1">
            <a:spLocks noChangeArrowheads="1"/>
          </p:cNvSpPr>
          <p:nvPr/>
        </p:nvSpPr>
        <p:spPr bwMode="auto">
          <a:xfrm>
            <a:off x="4536141" y="1769988"/>
            <a:ext cx="61427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CA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a[j]</a:t>
            </a:r>
          </a:p>
        </p:txBody>
      </p:sp>
      <p:sp>
        <p:nvSpPr>
          <p:cNvPr id="24588" name="TextBox 13"/>
          <p:cNvSpPr txBox="1">
            <a:spLocks noChangeArrowheads="1"/>
          </p:cNvSpPr>
          <p:nvPr/>
        </p:nvSpPr>
        <p:spPr bwMode="auto">
          <a:xfrm>
            <a:off x="3369718" y="3615643"/>
            <a:ext cx="112402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CA" sz="1600" dirty="0" err="1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sorted</a:t>
            </a:r>
            <a:r>
              <a:rPr lang="fr-CA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 part</a:t>
            </a:r>
          </a:p>
        </p:txBody>
      </p:sp>
      <p:sp>
        <p:nvSpPr>
          <p:cNvPr id="24589" name="TextBox 14"/>
          <p:cNvSpPr txBox="1">
            <a:spLocks noChangeArrowheads="1"/>
          </p:cNvSpPr>
          <p:nvPr/>
        </p:nvSpPr>
        <p:spPr bwMode="auto">
          <a:xfrm>
            <a:off x="4653226" y="2809609"/>
            <a:ext cx="3465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CA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j</a:t>
            </a:r>
          </a:p>
        </p:txBody>
      </p:sp>
      <p:sp>
        <p:nvSpPr>
          <p:cNvPr id="24597" name="Left Brace 1"/>
          <p:cNvSpPr>
            <a:spLocks/>
          </p:cNvSpPr>
          <p:nvPr/>
        </p:nvSpPr>
        <p:spPr bwMode="auto">
          <a:xfrm rot="5400000">
            <a:off x="3608306" y="1130571"/>
            <a:ext cx="211020" cy="1864656"/>
          </a:xfrm>
          <a:prstGeom prst="leftBrace">
            <a:avLst>
              <a:gd name="adj1" fmla="val 8329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eft Brace 22"/>
          <p:cNvSpPr>
            <a:spLocks/>
          </p:cNvSpPr>
          <p:nvPr/>
        </p:nvSpPr>
        <p:spPr bwMode="auto">
          <a:xfrm rot="5400000" flipH="1">
            <a:off x="3745449" y="2459625"/>
            <a:ext cx="241533" cy="2169455"/>
          </a:xfrm>
          <a:prstGeom prst="leftBrace">
            <a:avLst>
              <a:gd name="adj1" fmla="val 8327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59564" y="4000725"/>
            <a:ext cx="7481031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While </a:t>
            </a:r>
            <a:r>
              <a:rPr lang="en-AU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a[j]</a:t>
            </a:r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 moves downwards the elements before it move upwards</a:t>
            </a: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Do this for j = 1, 2, ..., </a:t>
            </a:r>
            <a:r>
              <a:rPr lang="en-US" sz="1600" dirty="0" err="1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len</a:t>
            </a:r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(a)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11ABEC1-BA0D-D84B-82EF-F694A1C6A2D4}"/>
              </a:ext>
            </a:extLst>
          </p:cNvPr>
          <p:cNvSpPr/>
          <p:nvPr/>
        </p:nvSpPr>
        <p:spPr bwMode="auto">
          <a:xfrm>
            <a:off x="2781488" y="2248691"/>
            <a:ext cx="3048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lang="en-CH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2</a:t>
            </a:r>
            <a:endParaRPr kumimoji="0" lang="en-CH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FC741C0-89FB-DD4A-A502-FD0A3A8975B3}"/>
              </a:ext>
            </a:extLst>
          </p:cNvPr>
          <p:cNvSpPr/>
          <p:nvPr/>
        </p:nvSpPr>
        <p:spPr bwMode="auto">
          <a:xfrm>
            <a:off x="3095252" y="2248691"/>
            <a:ext cx="3048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078DC5-0343-6E47-9D40-89A281355494}"/>
              </a:ext>
            </a:extLst>
          </p:cNvPr>
          <p:cNvSpPr/>
          <p:nvPr/>
        </p:nvSpPr>
        <p:spPr bwMode="auto">
          <a:xfrm>
            <a:off x="3409016" y="2248691"/>
            <a:ext cx="3048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3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C710BCA-2695-AF45-8873-354E433A3EA5}"/>
              </a:ext>
            </a:extLst>
          </p:cNvPr>
          <p:cNvSpPr/>
          <p:nvPr/>
        </p:nvSpPr>
        <p:spPr bwMode="auto">
          <a:xfrm>
            <a:off x="3722780" y="2248691"/>
            <a:ext cx="3048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5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6FCE338-93B6-5642-B15A-99A5DD897B86}"/>
              </a:ext>
            </a:extLst>
          </p:cNvPr>
          <p:cNvSpPr/>
          <p:nvPr/>
        </p:nvSpPr>
        <p:spPr bwMode="auto">
          <a:xfrm>
            <a:off x="4036544" y="2248691"/>
            <a:ext cx="3048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6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ECEF369-35A1-3A48-98FA-9256CCBB5F26}"/>
              </a:ext>
            </a:extLst>
          </p:cNvPr>
          <p:cNvSpPr/>
          <p:nvPr/>
        </p:nvSpPr>
        <p:spPr bwMode="auto">
          <a:xfrm>
            <a:off x="4341344" y="2248691"/>
            <a:ext cx="3048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8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7B08A69-79D3-2F4B-B8E0-B472DFDF68A0}"/>
              </a:ext>
            </a:extLst>
          </p:cNvPr>
          <p:cNvSpPr/>
          <p:nvPr/>
        </p:nvSpPr>
        <p:spPr bwMode="auto">
          <a:xfrm>
            <a:off x="4950943" y="2248691"/>
            <a:ext cx="2169461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. . 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6F04763-F360-EB49-922C-19E43AAA2A32}"/>
              </a:ext>
            </a:extLst>
          </p:cNvPr>
          <p:cNvSpPr/>
          <p:nvPr/>
        </p:nvSpPr>
        <p:spPr bwMode="auto">
          <a:xfrm>
            <a:off x="4646144" y="2248691"/>
            <a:ext cx="3048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09D4789-50FC-DA4C-9BE6-80583801D722}"/>
              </a:ext>
            </a:extLst>
          </p:cNvPr>
          <p:cNvSpPr/>
          <p:nvPr/>
        </p:nvSpPr>
        <p:spPr bwMode="auto">
          <a:xfrm>
            <a:off x="2781489" y="3038505"/>
            <a:ext cx="3048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lang="en-CH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2</a:t>
            </a:r>
            <a:endParaRPr kumimoji="0" lang="en-CH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30B71DA-D336-E647-A0AD-B7C6BAE76B36}"/>
              </a:ext>
            </a:extLst>
          </p:cNvPr>
          <p:cNvSpPr/>
          <p:nvPr/>
        </p:nvSpPr>
        <p:spPr bwMode="auto">
          <a:xfrm>
            <a:off x="3095253" y="3038505"/>
            <a:ext cx="3048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9DB0BAA-DA24-0347-A9CF-AB3BB5D3CE3C}"/>
              </a:ext>
            </a:extLst>
          </p:cNvPr>
          <p:cNvSpPr/>
          <p:nvPr/>
        </p:nvSpPr>
        <p:spPr bwMode="auto">
          <a:xfrm>
            <a:off x="3409017" y="3038505"/>
            <a:ext cx="3048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B18ECD2-1752-E241-8162-9533AA6C0214}"/>
              </a:ext>
            </a:extLst>
          </p:cNvPr>
          <p:cNvSpPr/>
          <p:nvPr/>
        </p:nvSpPr>
        <p:spPr bwMode="auto">
          <a:xfrm>
            <a:off x="3722781" y="3038505"/>
            <a:ext cx="3048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4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8ABCD7E-8A5B-D643-A77B-FDA9593876B4}"/>
              </a:ext>
            </a:extLst>
          </p:cNvPr>
          <p:cNvSpPr/>
          <p:nvPr/>
        </p:nvSpPr>
        <p:spPr bwMode="auto">
          <a:xfrm>
            <a:off x="4036545" y="3038505"/>
            <a:ext cx="3048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5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564610B-2C43-D647-8343-3314E8F066A0}"/>
              </a:ext>
            </a:extLst>
          </p:cNvPr>
          <p:cNvSpPr/>
          <p:nvPr/>
        </p:nvSpPr>
        <p:spPr bwMode="auto">
          <a:xfrm>
            <a:off x="4341345" y="3038505"/>
            <a:ext cx="3048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6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9D89F52-5013-CE4C-A67A-5C6C3987D4E8}"/>
              </a:ext>
            </a:extLst>
          </p:cNvPr>
          <p:cNvSpPr/>
          <p:nvPr/>
        </p:nvSpPr>
        <p:spPr bwMode="auto">
          <a:xfrm>
            <a:off x="4950944" y="3038505"/>
            <a:ext cx="2169461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. . 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9AFAB4F-E87C-BE42-999D-85201235E399}"/>
              </a:ext>
            </a:extLst>
          </p:cNvPr>
          <p:cNvSpPr/>
          <p:nvPr/>
        </p:nvSpPr>
        <p:spPr bwMode="auto">
          <a:xfrm>
            <a:off x="4646145" y="3038505"/>
            <a:ext cx="3048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8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7B5FF8F-5CB1-FB46-AC1F-9526A2FA0DBF}"/>
              </a:ext>
            </a:extLst>
          </p:cNvPr>
          <p:cNvCxnSpPr>
            <a:stCxn id="35" idx="2"/>
            <a:endCxn id="45" idx="0"/>
          </p:cNvCxnSpPr>
          <p:nvPr/>
        </p:nvCxnSpPr>
        <p:spPr bwMode="auto">
          <a:xfrm>
            <a:off x="4493744" y="2553491"/>
            <a:ext cx="304801" cy="4850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C77E82B-6FC7-6D42-8273-50B85F618A14}"/>
              </a:ext>
            </a:extLst>
          </p:cNvPr>
          <p:cNvCxnSpPr>
            <a:cxnSpLocks/>
            <a:stCxn id="34" idx="2"/>
            <a:endCxn id="43" idx="0"/>
          </p:cNvCxnSpPr>
          <p:nvPr/>
        </p:nvCxnSpPr>
        <p:spPr bwMode="auto">
          <a:xfrm>
            <a:off x="4188944" y="2553491"/>
            <a:ext cx="304801" cy="4850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3144854-E2ED-3E45-9CC9-3E373696C8F2}"/>
              </a:ext>
            </a:extLst>
          </p:cNvPr>
          <p:cNvCxnSpPr/>
          <p:nvPr/>
        </p:nvCxnSpPr>
        <p:spPr bwMode="auto">
          <a:xfrm>
            <a:off x="3902073" y="2562455"/>
            <a:ext cx="304800" cy="6006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3A6F7A4-608F-C84E-80E2-0B628E56C3C0}"/>
              </a:ext>
            </a:extLst>
          </p:cNvPr>
          <p:cNvCxnSpPr>
            <a:cxnSpLocks/>
            <a:stCxn id="37" idx="2"/>
            <a:endCxn id="41" idx="0"/>
          </p:cNvCxnSpPr>
          <p:nvPr/>
        </p:nvCxnSpPr>
        <p:spPr bwMode="auto">
          <a:xfrm flipH="1">
            <a:off x="3875181" y="2553491"/>
            <a:ext cx="923363" cy="4850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DE80C8-48F8-98E3-82DF-C665570E6BB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5710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341916" y="310616"/>
            <a:ext cx="4005941" cy="4119169"/>
          </a:xfrm>
        </p:spPr>
        <p:txBody>
          <a:bodyPr anchor="t" anchorCtr="0"/>
          <a:lstStyle/>
          <a:p>
            <a:pPr marL="0" indent="0" eaLnBrk="1" hangingPunct="1">
              <a:lnSpc>
                <a:spcPct val="150000"/>
              </a:lnSpc>
              <a:buFont typeface="Wingdings" charset="0"/>
              <a:buNone/>
            </a:pPr>
            <a:r>
              <a:rPr lang="en-US" sz="2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8  2  4  9  3  6</a:t>
            </a:r>
          </a:p>
          <a:p>
            <a:pPr marL="0" indent="0" eaLnBrk="1" hangingPunct="1">
              <a:lnSpc>
                <a:spcPct val="150000"/>
              </a:lnSpc>
              <a:buFont typeface="Wingdings" charset="0"/>
              <a:buNone/>
            </a:pPr>
            <a:r>
              <a:rPr lang="en-US" sz="2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8  2  4  9  3  6</a:t>
            </a:r>
          </a:p>
          <a:p>
            <a:pPr marL="0" indent="0" eaLnBrk="1" hangingPunct="1">
              <a:lnSpc>
                <a:spcPct val="150000"/>
              </a:lnSpc>
              <a:buFont typeface="Wingdings" charset="0"/>
              <a:buNone/>
            </a:pPr>
            <a:r>
              <a:rPr lang="en-US" sz="2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2  8  4  9  3  6</a:t>
            </a:r>
          </a:p>
          <a:p>
            <a:pPr marL="0" indent="0" eaLnBrk="1" hangingPunct="1">
              <a:lnSpc>
                <a:spcPct val="150000"/>
              </a:lnSpc>
              <a:buFont typeface="Wingdings" charset="0"/>
              <a:buNone/>
            </a:pPr>
            <a:r>
              <a:rPr lang="en-US" sz="2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2  4  8  9  3  6</a:t>
            </a:r>
          </a:p>
          <a:p>
            <a:pPr marL="0" indent="0" eaLnBrk="1" hangingPunct="1">
              <a:lnSpc>
                <a:spcPct val="150000"/>
              </a:lnSpc>
              <a:buFont typeface="Wingdings" charset="0"/>
              <a:buNone/>
            </a:pPr>
            <a:r>
              <a:rPr lang="en-US" sz="2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2  4  8  9  3  6</a:t>
            </a:r>
          </a:p>
          <a:p>
            <a:pPr marL="0" indent="0" eaLnBrk="1" hangingPunct="1">
              <a:lnSpc>
                <a:spcPct val="150000"/>
              </a:lnSpc>
              <a:buFont typeface="Wingdings" charset="0"/>
              <a:buNone/>
            </a:pPr>
            <a:r>
              <a:rPr lang="en-US" sz="2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2  3  4  8  9  6 </a:t>
            </a:r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13848" y="51730"/>
            <a:ext cx="2082346" cy="517772"/>
          </a:xfrm>
        </p:spPr>
        <p:txBody>
          <a:bodyPr/>
          <a:lstStyle/>
          <a:p>
            <a:pPr eaLnBrk="1" hangingPunct="1"/>
            <a:r>
              <a:rPr lang="fr-CA" dirty="0">
                <a:latin typeface="Trebuchet MS" charset="0"/>
                <a:ea typeface="ＭＳ Ｐゴシック" charset="0"/>
                <a:cs typeface="ＭＳ Ｐゴシック" charset="0"/>
              </a:rPr>
              <a:t>Example: </a:t>
            </a:r>
          </a:p>
        </p:txBody>
      </p:sp>
      <p:sp>
        <p:nvSpPr>
          <p:cNvPr id="2560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71E7AF-C179-114A-B4E9-E5733C1F51AF}" type="slidenum">
              <a:rPr lang="fr-FR" sz="1400">
                <a:solidFill>
                  <a:srgbClr val="E73B5C"/>
                </a:solidFill>
                <a:latin typeface="Trebuchet MS" charset="0"/>
              </a:rPr>
              <a:pPr/>
              <a:t>22</a:t>
            </a:fld>
            <a:endParaRPr lang="fr-FR" sz="1800">
              <a:solidFill>
                <a:srgbClr val="E73B5C"/>
              </a:solidFill>
              <a:latin typeface="Trebuchet MS" charset="0"/>
            </a:endParaRPr>
          </a:p>
        </p:txBody>
      </p:sp>
      <p:sp>
        <p:nvSpPr>
          <p:cNvPr id="2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86D8DFBF-AA16-FFAE-892F-1F923AC8E235}"/>
              </a:ext>
            </a:extLst>
          </p:cNvPr>
          <p:cNvSpPr txBox="1">
            <a:spLocks/>
          </p:cNvSpPr>
          <p:nvPr/>
        </p:nvSpPr>
        <p:spPr bwMode="auto">
          <a:xfrm>
            <a:off x="2034272" y="1024331"/>
            <a:ext cx="1307644" cy="4119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9C21"/>
              </a:buClr>
              <a:buFont typeface="Wingdings" charset="2"/>
              <a:buChar char="§"/>
              <a:defRPr sz="1600">
                <a:solidFill>
                  <a:srgbClr val="00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1pPr>
            <a:lvl2pPr marL="622300" indent="-263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4000"/>
              <a:buFont typeface="Wingdings" charset="2"/>
              <a:buChar char="§"/>
              <a:defRPr sz="1600">
                <a:solidFill>
                  <a:srgbClr val="00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2pPr>
            <a:lvl3pPr marL="8953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F775"/>
              </a:buClr>
              <a:buFont typeface="Times" charset="0"/>
              <a:buChar char="•"/>
              <a:defRPr sz="1600">
                <a:solidFill>
                  <a:srgbClr val="00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3pPr>
            <a:lvl4pPr marL="1314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 sz="1600">
                <a:solidFill>
                  <a:srgbClr val="00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4pPr>
            <a:lvl5pPr marL="17335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Times" charset="0"/>
              <a:buChar char="•"/>
              <a:defRPr sz="1600">
                <a:solidFill>
                  <a:srgbClr val="00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5pPr>
            <a:lvl6pPr marL="21907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Times" pitchFamily="-111" charset="0"/>
              <a:buChar char="•"/>
              <a:defRPr>
                <a:solidFill>
                  <a:srgbClr val="000000"/>
                </a:solidFill>
                <a:latin typeface="+mn-lt"/>
                <a:ea typeface="ＭＳ Ｐゴシック" pitchFamily="-111" charset="-128"/>
              </a:defRPr>
            </a:lvl6pPr>
            <a:lvl7pPr marL="26479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Times" pitchFamily="-111" charset="0"/>
              <a:buChar char="•"/>
              <a:defRPr>
                <a:solidFill>
                  <a:srgbClr val="000000"/>
                </a:solidFill>
                <a:latin typeface="+mn-lt"/>
                <a:ea typeface="ＭＳ Ｐゴシック" pitchFamily="-111" charset="-128"/>
              </a:defRPr>
            </a:lvl7pPr>
            <a:lvl8pPr marL="31051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Times" pitchFamily="-111" charset="0"/>
              <a:buChar char="•"/>
              <a:defRPr>
                <a:solidFill>
                  <a:srgbClr val="000000"/>
                </a:solidFill>
                <a:latin typeface="+mn-lt"/>
                <a:ea typeface="ＭＳ Ｐゴシック" pitchFamily="-111" charset="-128"/>
              </a:defRPr>
            </a:lvl8pPr>
            <a:lvl9pPr marL="35623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Times" pitchFamily="-111" charset="0"/>
              <a:buChar char="•"/>
              <a:defRPr>
                <a:solidFill>
                  <a:srgbClr val="000000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  <a:buFont typeface="Wingdings" charset="0"/>
              <a:buNone/>
            </a:pPr>
            <a:r>
              <a:rPr lang="en-US" sz="2800" kern="0" dirty="0">
                <a:solidFill>
                  <a:srgbClr val="025695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j=1</a:t>
            </a:r>
          </a:p>
          <a:p>
            <a:pPr marL="0" indent="0" eaLnBrk="1" hangingPunct="1">
              <a:lnSpc>
                <a:spcPct val="150000"/>
              </a:lnSpc>
              <a:buFont typeface="Wingdings" charset="0"/>
              <a:buNone/>
            </a:pPr>
            <a:r>
              <a:rPr lang="en-US" sz="2800" kern="0" dirty="0">
                <a:solidFill>
                  <a:srgbClr val="025695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j=2</a:t>
            </a:r>
          </a:p>
          <a:p>
            <a:pPr marL="0" indent="0" eaLnBrk="1" hangingPunct="1">
              <a:lnSpc>
                <a:spcPct val="150000"/>
              </a:lnSpc>
              <a:buFont typeface="Wingdings" charset="0"/>
              <a:buNone/>
            </a:pPr>
            <a:r>
              <a:rPr lang="en-US" sz="2800" kern="0" dirty="0">
                <a:solidFill>
                  <a:srgbClr val="025695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j=3</a:t>
            </a:r>
          </a:p>
          <a:p>
            <a:pPr marL="0" indent="0" eaLnBrk="1" hangingPunct="1">
              <a:lnSpc>
                <a:spcPct val="150000"/>
              </a:lnSpc>
              <a:buFont typeface="Wingdings" charset="0"/>
              <a:buNone/>
            </a:pPr>
            <a:r>
              <a:rPr lang="en-US" sz="2800" kern="0" dirty="0">
                <a:solidFill>
                  <a:srgbClr val="025695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j=4</a:t>
            </a:r>
          </a:p>
          <a:p>
            <a:pPr marL="0" indent="0" eaLnBrk="1" hangingPunct="1">
              <a:lnSpc>
                <a:spcPct val="150000"/>
              </a:lnSpc>
              <a:buFont typeface="Wingdings" charset="0"/>
              <a:buNone/>
            </a:pPr>
            <a:r>
              <a:rPr lang="en-US" sz="2800" kern="0" dirty="0">
                <a:solidFill>
                  <a:srgbClr val="025695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j=5</a:t>
            </a:r>
          </a:p>
        </p:txBody>
      </p:sp>
      <p:sp>
        <p:nvSpPr>
          <p:cNvPr id="3" name="Oval 5">
            <a:extLst>
              <a:ext uri="{FF2B5EF4-FFF2-40B4-BE49-F238E27FC236}">
                <a16:creationId xmlns:a16="http://schemas.microsoft.com/office/drawing/2014/main" id="{55AED9D4-E74F-81B1-DD2E-55EB5DE50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038" y="1173038"/>
            <a:ext cx="609600" cy="457200"/>
          </a:xfrm>
          <a:prstGeom prst="ellipse">
            <a:avLst/>
          </a:prstGeom>
          <a:noFill/>
          <a:ln w="38100">
            <a:solidFill>
              <a:srgbClr val="74F775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4" name="Freeform 17">
            <a:extLst>
              <a:ext uri="{FF2B5EF4-FFF2-40B4-BE49-F238E27FC236}">
                <a16:creationId xmlns:a16="http://schemas.microsoft.com/office/drawing/2014/main" id="{1D05C246-8F93-23F1-2195-67D5CF87482F}"/>
              </a:ext>
            </a:extLst>
          </p:cNvPr>
          <p:cNvSpPr>
            <a:spLocks noChangeArrowheads="1"/>
          </p:cNvSpPr>
          <p:nvPr/>
        </p:nvSpPr>
        <p:spPr bwMode="auto">
          <a:xfrm rot="21079166">
            <a:off x="3556722" y="1516203"/>
            <a:ext cx="637868" cy="248239"/>
          </a:xfrm>
          <a:custGeom>
            <a:avLst/>
            <a:gdLst>
              <a:gd name="T0" fmla="*/ 992894 w 1004105"/>
              <a:gd name="T1" fmla="*/ 198660 h 374129"/>
              <a:gd name="T2" fmla="*/ 452643 w 1004105"/>
              <a:gd name="T3" fmla="*/ 326368 h 374129"/>
              <a:gd name="T4" fmla="*/ 0 w 1004105"/>
              <a:gd name="T5" fmla="*/ 0 h 374129"/>
              <a:gd name="T6" fmla="*/ 0 60000 65536"/>
              <a:gd name="T7" fmla="*/ 0 60000 65536"/>
              <a:gd name="T8" fmla="*/ 0 60000 65536"/>
              <a:gd name="T9" fmla="*/ 0 w 1004105"/>
              <a:gd name="T10" fmla="*/ 0 h 374129"/>
              <a:gd name="T11" fmla="*/ 1004105 w 1004105"/>
              <a:gd name="T12" fmla="*/ 374129 h 3741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4105" h="374129">
                <a:moveTo>
                  <a:pt x="1004105" y="206756"/>
                </a:moveTo>
                <a:cubicBezTo>
                  <a:pt x="814605" y="290442"/>
                  <a:pt x="625105" y="374129"/>
                  <a:pt x="457754" y="339670"/>
                </a:cubicBezTo>
                <a:cubicBezTo>
                  <a:pt x="290403" y="305211"/>
                  <a:pt x="0" y="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17">
            <a:extLst>
              <a:ext uri="{FF2B5EF4-FFF2-40B4-BE49-F238E27FC236}">
                <a16:creationId xmlns:a16="http://schemas.microsoft.com/office/drawing/2014/main" id="{972FBD8F-1C86-362D-A7F9-E85B0A58A5A2}"/>
              </a:ext>
            </a:extLst>
          </p:cNvPr>
          <p:cNvSpPr>
            <a:spLocks noChangeArrowheads="1"/>
          </p:cNvSpPr>
          <p:nvPr/>
        </p:nvSpPr>
        <p:spPr bwMode="auto">
          <a:xfrm rot="9529898">
            <a:off x="3515066" y="1039440"/>
            <a:ext cx="642712" cy="227187"/>
          </a:xfrm>
          <a:custGeom>
            <a:avLst/>
            <a:gdLst>
              <a:gd name="T0" fmla="*/ 992894 w 1004105"/>
              <a:gd name="T1" fmla="*/ 198660 h 374129"/>
              <a:gd name="T2" fmla="*/ 452643 w 1004105"/>
              <a:gd name="T3" fmla="*/ 326368 h 374129"/>
              <a:gd name="T4" fmla="*/ 0 w 1004105"/>
              <a:gd name="T5" fmla="*/ 0 h 374129"/>
              <a:gd name="T6" fmla="*/ 0 60000 65536"/>
              <a:gd name="T7" fmla="*/ 0 60000 65536"/>
              <a:gd name="T8" fmla="*/ 0 60000 65536"/>
              <a:gd name="T9" fmla="*/ 0 w 1004105"/>
              <a:gd name="T10" fmla="*/ 0 h 374129"/>
              <a:gd name="T11" fmla="*/ 1004105 w 1004105"/>
              <a:gd name="T12" fmla="*/ 374129 h 3741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4105" h="374129">
                <a:moveTo>
                  <a:pt x="1004105" y="206756"/>
                </a:moveTo>
                <a:cubicBezTo>
                  <a:pt x="814605" y="290442"/>
                  <a:pt x="625105" y="374129"/>
                  <a:pt x="457754" y="339670"/>
                </a:cubicBezTo>
                <a:cubicBezTo>
                  <a:pt x="290403" y="305211"/>
                  <a:pt x="0" y="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8">
            <a:extLst>
              <a:ext uri="{FF2B5EF4-FFF2-40B4-BE49-F238E27FC236}">
                <a16:creationId xmlns:a16="http://schemas.microsoft.com/office/drawing/2014/main" id="{CADE399D-6B39-5E6B-5D05-931A81B18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845" y="1916352"/>
            <a:ext cx="609600" cy="457200"/>
          </a:xfrm>
          <a:prstGeom prst="ellipse">
            <a:avLst/>
          </a:prstGeom>
          <a:noFill/>
          <a:ln w="38100">
            <a:solidFill>
              <a:srgbClr val="74F775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7" name="Freeform 18">
            <a:extLst>
              <a:ext uri="{FF2B5EF4-FFF2-40B4-BE49-F238E27FC236}">
                <a16:creationId xmlns:a16="http://schemas.microsoft.com/office/drawing/2014/main" id="{730EC134-BD48-618B-3E9C-E05CB5BFCCF3}"/>
              </a:ext>
            </a:extLst>
          </p:cNvPr>
          <p:cNvSpPr>
            <a:spLocks noChangeArrowheads="1"/>
          </p:cNvSpPr>
          <p:nvPr/>
        </p:nvSpPr>
        <p:spPr bwMode="auto">
          <a:xfrm rot="21179913">
            <a:off x="4171409" y="2306947"/>
            <a:ext cx="565354" cy="189123"/>
          </a:xfrm>
          <a:custGeom>
            <a:avLst/>
            <a:gdLst>
              <a:gd name="T0" fmla="*/ 1015123 w 1004105"/>
              <a:gd name="T1" fmla="*/ 210824 h 374129"/>
              <a:gd name="T2" fmla="*/ 462777 w 1004105"/>
              <a:gd name="T3" fmla="*/ 346353 h 374129"/>
              <a:gd name="T4" fmla="*/ 0 w 1004105"/>
              <a:gd name="T5" fmla="*/ 0 h 374129"/>
              <a:gd name="T6" fmla="*/ 0 60000 65536"/>
              <a:gd name="T7" fmla="*/ 0 60000 65536"/>
              <a:gd name="T8" fmla="*/ 0 60000 65536"/>
              <a:gd name="T9" fmla="*/ 0 w 1004105"/>
              <a:gd name="T10" fmla="*/ 0 h 374129"/>
              <a:gd name="T11" fmla="*/ 1004105 w 1004105"/>
              <a:gd name="T12" fmla="*/ 374129 h 3741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4105" h="374129">
                <a:moveTo>
                  <a:pt x="1004105" y="206756"/>
                </a:moveTo>
                <a:cubicBezTo>
                  <a:pt x="814605" y="290442"/>
                  <a:pt x="625105" y="374129"/>
                  <a:pt x="457754" y="339670"/>
                </a:cubicBezTo>
                <a:cubicBezTo>
                  <a:pt x="290403" y="305211"/>
                  <a:pt x="0" y="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7">
            <a:extLst>
              <a:ext uri="{FF2B5EF4-FFF2-40B4-BE49-F238E27FC236}">
                <a16:creationId xmlns:a16="http://schemas.microsoft.com/office/drawing/2014/main" id="{BAA5628F-A35F-9729-7C17-14662A2D48C2}"/>
              </a:ext>
            </a:extLst>
          </p:cNvPr>
          <p:cNvSpPr>
            <a:spLocks noChangeArrowheads="1"/>
          </p:cNvSpPr>
          <p:nvPr/>
        </p:nvSpPr>
        <p:spPr bwMode="auto">
          <a:xfrm rot="9590027">
            <a:off x="4199414" y="1736928"/>
            <a:ext cx="684626" cy="220739"/>
          </a:xfrm>
          <a:custGeom>
            <a:avLst/>
            <a:gdLst>
              <a:gd name="T0" fmla="*/ 992894 w 1004105"/>
              <a:gd name="T1" fmla="*/ 198660 h 374129"/>
              <a:gd name="T2" fmla="*/ 452643 w 1004105"/>
              <a:gd name="T3" fmla="*/ 326368 h 374129"/>
              <a:gd name="T4" fmla="*/ 0 w 1004105"/>
              <a:gd name="T5" fmla="*/ 0 h 374129"/>
              <a:gd name="T6" fmla="*/ 0 60000 65536"/>
              <a:gd name="T7" fmla="*/ 0 60000 65536"/>
              <a:gd name="T8" fmla="*/ 0 60000 65536"/>
              <a:gd name="T9" fmla="*/ 0 w 1004105"/>
              <a:gd name="T10" fmla="*/ 0 h 374129"/>
              <a:gd name="T11" fmla="*/ 1004105 w 1004105"/>
              <a:gd name="T12" fmla="*/ 374129 h 3741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4105" h="374129">
                <a:moveTo>
                  <a:pt x="1004105" y="206756"/>
                </a:moveTo>
                <a:cubicBezTo>
                  <a:pt x="814605" y="290442"/>
                  <a:pt x="625105" y="374129"/>
                  <a:pt x="457754" y="339670"/>
                </a:cubicBezTo>
                <a:cubicBezTo>
                  <a:pt x="290403" y="305211"/>
                  <a:pt x="0" y="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1A00289-CECB-68A7-D396-22CEF4BE3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5445" y="2632260"/>
            <a:ext cx="609600" cy="457200"/>
          </a:xfrm>
          <a:prstGeom prst="ellipse">
            <a:avLst/>
          </a:prstGeom>
          <a:noFill/>
          <a:ln w="38100">
            <a:solidFill>
              <a:srgbClr val="74F775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0" name="Freeform 20">
            <a:extLst>
              <a:ext uri="{FF2B5EF4-FFF2-40B4-BE49-F238E27FC236}">
                <a16:creationId xmlns:a16="http://schemas.microsoft.com/office/drawing/2014/main" id="{2306B5CA-9B87-1779-CF6D-D684FFADE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1989" y="3796819"/>
            <a:ext cx="1993222" cy="182470"/>
          </a:xfrm>
          <a:custGeom>
            <a:avLst/>
            <a:gdLst>
              <a:gd name="T0" fmla="*/ 2147483647 w 1004105"/>
              <a:gd name="T1" fmla="*/ 210824 h 374129"/>
              <a:gd name="T2" fmla="*/ 2147483647 w 1004105"/>
              <a:gd name="T3" fmla="*/ 346353 h 374129"/>
              <a:gd name="T4" fmla="*/ 0 w 1004105"/>
              <a:gd name="T5" fmla="*/ 0 h 374129"/>
              <a:gd name="T6" fmla="*/ 0 60000 65536"/>
              <a:gd name="T7" fmla="*/ 0 60000 65536"/>
              <a:gd name="T8" fmla="*/ 0 60000 65536"/>
              <a:gd name="T9" fmla="*/ 0 w 1004105"/>
              <a:gd name="T10" fmla="*/ 0 h 374129"/>
              <a:gd name="T11" fmla="*/ 1004105 w 1004105"/>
              <a:gd name="T12" fmla="*/ 374129 h 374129"/>
              <a:gd name="connsiteX0" fmla="*/ 998216 w 998216"/>
              <a:gd name="connsiteY0" fmla="*/ 67545 h 343259"/>
              <a:gd name="connsiteX1" fmla="*/ 457754 w 998216"/>
              <a:gd name="connsiteY1" fmla="*/ 339670 h 343259"/>
              <a:gd name="connsiteX2" fmla="*/ 0 w 998216"/>
              <a:gd name="connsiteY2" fmla="*/ 0 h 343259"/>
              <a:gd name="connsiteX0" fmla="*/ 998216 w 998216"/>
              <a:gd name="connsiteY0" fmla="*/ 67545 h 344798"/>
              <a:gd name="connsiteX1" fmla="*/ 457754 w 998216"/>
              <a:gd name="connsiteY1" fmla="*/ 339670 h 344798"/>
              <a:gd name="connsiteX2" fmla="*/ 0 w 998216"/>
              <a:gd name="connsiteY2" fmla="*/ 0 h 344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8216" h="344798">
                <a:moveTo>
                  <a:pt x="998216" y="67545"/>
                </a:moveTo>
                <a:cubicBezTo>
                  <a:pt x="838160" y="229537"/>
                  <a:pt x="625105" y="374129"/>
                  <a:pt x="457754" y="339670"/>
                </a:cubicBezTo>
                <a:cubicBezTo>
                  <a:pt x="290403" y="305211"/>
                  <a:pt x="0" y="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7">
            <a:extLst>
              <a:ext uri="{FF2B5EF4-FFF2-40B4-BE49-F238E27FC236}">
                <a16:creationId xmlns:a16="http://schemas.microsoft.com/office/drawing/2014/main" id="{BE724E6B-C6E3-48EE-9FDA-89FE5807403F}"/>
              </a:ext>
            </a:extLst>
          </p:cNvPr>
          <p:cNvSpPr>
            <a:spLocks noChangeArrowheads="1"/>
          </p:cNvSpPr>
          <p:nvPr/>
        </p:nvSpPr>
        <p:spPr bwMode="auto">
          <a:xfrm rot="10387783">
            <a:off x="5463457" y="3172664"/>
            <a:ext cx="716415" cy="179130"/>
          </a:xfrm>
          <a:custGeom>
            <a:avLst/>
            <a:gdLst>
              <a:gd name="T0" fmla="*/ 992894 w 1004105"/>
              <a:gd name="T1" fmla="*/ 198660 h 374129"/>
              <a:gd name="T2" fmla="*/ 452643 w 1004105"/>
              <a:gd name="T3" fmla="*/ 326368 h 374129"/>
              <a:gd name="T4" fmla="*/ 0 w 1004105"/>
              <a:gd name="T5" fmla="*/ 0 h 374129"/>
              <a:gd name="T6" fmla="*/ 0 60000 65536"/>
              <a:gd name="T7" fmla="*/ 0 60000 65536"/>
              <a:gd name="T8" fmla="*/ 0 60000 65536"/>
              <a:gd name="T9" fmla="*/ 0 w 1004105"/>
              <a:gd name="T10" fmla="*/ 0 h 374129"/>
              <a:gd name="T11" fmla="*/ 1004105 w 1004105"/>
              <a:gd name="T12" fmla="*/ 374129 h 374129"/>
              <a:gd name="connsiteX0" fmla="*/ 1050728 w 1050728"/>
              <a:gd name="connsiteY0" fmla="*/ 116847 h 344136"/>
              <a:gd name="connsiteX1" fmla="*/ 457754 w 1050728"/>
              <a:gd name="connsiteY1" fmla="*/ 339670 h 344136"/>
              <a:gd name="connsiteX2" fmla="*/ 0 w 1050728"/>
              <a:gd name="connsiteY2" fmla="*/ 0 h 344136"/>
              <a:gd name="connsiteX0" fmla="*/ 1050728 w 1050728"/>
              <a:gd name="connsiteY0" fmla="*/ 116847 h 359864"/>
              <a:gd name="connsiteX1" fmla="*/ 457754 w 1050728"/>
              <a:gd name="connsiteY1" fmla="*/ 339670 h 359864"/>
              <a:gd name="connsiteX2" fmla="*/ 0 w 1050728"/>
              <a:gd name="connsiteY2" fmla="*/ 0 h 359864"/>
              <a:gd name="connsiteX0" fmla="*/ 1050728 w 1050728"/>
              <a:gd name="connsiteY0" fmla="*/ 116847 h 356054"/>
              <a:gd name="connsiteX1" fmla="*/ 457754 w 1050728"/>
              <a:gd name="connsiteY1" fmla="*/ 339670 h 356054"/>
              <a:gd name="connsiteX2" fmla="*/ 0 w 1050728"/>
              <a:gd name="connsiteY2" fmla="*/ 0 h 35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0728" h="356054">
                <a:moveTo>
                  <a:pt x="1050728" y="116847"/>
                </a:moveTo>
                <a:cubicBezTo>
                  <a:pt x="733736" y="376591"/>
                  <a:pt x="625105" y="374129"/>
                  <a:pt x="457754" y="339670"/>
                </a:cubicBezTo>
                <a:cubicBezTo>
                  <a:pt x="290403" y="305211"/>
                  <a:pt x="0" y="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7">
            <a:extLst>
              <a:ext uri="{FF2B5EF4-FFF2-40B4-BE49-F238E27FC236}">
                <a16:creationId xmlns:a16="http://schemas.microsoft.com/office/drawing/2014/main" id="{BB4F2EBA-EDFA-CFF0-713C-0894403C32B9}"/>
              </a:ext>
            </a:extLst>
          </p:cNvPr>
          <p:cNvSpPr>
            <a:spLocks noChangeArrowheads="1"/>
          </p:cNvSpPr>
          <p:nvPr/>
        </p:nvSpPr>
        <p:spPr bwMode="auto">
          <a:xfrm rot="10387783">
            <a:off x="4772583" y="3200197"/>
            <a:ext cx="716415" cy="266279"/>
          </a:xfrm>
          <a:custGeom>
            <a:avLst/>
            <a:gdLst>
              <a:gd name="T0" fmla="*/ 992894 w 1004105"/>
              <a:gd name="T1" fmla="*/ 198660 h 374129"/>
              <a:gd name="T2" fmla="*/ 452643 w 1004105"/>
              <a:gd name="T3" fmla="*/ 326368 h 374129"/>
              <a:gd name="T4" fmla="*/ 0 w 1004105"/>
              <a:gd name="T5" fmla="*/ 0 h 374129"/>
              <a:gd name="T6" fmla="*/ 0 60000 65536"/>
              <a:gd name="T7" fmla="*/ 0 60000 65536"/>
              <a:gd name="T8" fmla="*/ 0 60000 65536"/>
              <a:gd name="T9" fmla="*/ 0 w 1004105"/>
              <a:gd name="T10" fmla="*/ 0 h 374129"/>
              <a:gd name="T11" fmla="*/ 1004105 w 1004105"/>
              <a:gd name="T12" fmla="*/ 374129 h 374129"/>
              <a:gd name="connsiteX0" fmla="*/ 1050728 w 1050728"/>
              <a:gd name="connsiteY0" fmla="*/ 116847 h 344136"/>
              <a:gd name="connsiteX1" fmla="*/ 457754 w 1050728"/>
              <a:gd name="connsiteY1" fmla="*/ 339670 h 344136"/>
              <a:gd name="connsiteX2" fmla="*/ 0 w 1050728"/>
              <a:gd name="connsiteY2" fmla="*/ 0 h 344136"/>
              <a:gd name="connsiteX0" fmla="*/ 1050728 w 1050728"/>
              <a:gd name="connsiteY0" fmla="*/ 116847 h 359864"/>
              <a:gd name="connsiteX1" fmla="*/ 457754 w 1050728"/>
              <a:gd name="connsiteY1" fmla="*/ 339670 h 359864"/>
              <a:gd name="connsiteX2" fmla="*/ 0 w 1050728"/>
              <a:gd name="connsiteY2" fmla="*/ 0 h 359864"/>
              <a:gd name="connsiteX0" fmla="*/ 1050728 w 1050728"/>
              <a:gd name="connsiteY0" fmla="*/ 116847 h 356054"/>
              <a:gd name="connsiteX1" fmla="*/ 457754 w 1050728"/>
              <a:gd name="connsiteY1" fmla="*/ 339670 h 356054"/>
              <a:gd name="connsiteX2" fmla="*/ 0 w 1050728"/>
              <a:gd name="connsiteY2" fmla="*/ 0 h 35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0728" h="356054">
                <a:moveTo>
                  <a:pt x="1050728" y="116847"/>
                </a:moveTo>
                <a:cubicBezTo>
                  <a:pt x="733736" y="376591"/>
                  <a:pt x="625105" y="374129"/>
                  <a:pt x="457754" y="339670"/>
                </a:cubicBezTo>
                <a:cubicBezTo>
                  <a:pt x="290403" y="305211"/>
                  <a:pt x="0" y="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7">
            <a:extLst>
              <a:ext uri="{FF2B5EF4-FFF2-40B4-BE49-F238E27FC236}">
                <a16:creationId xmlns:a16="http://schemas.microsoft.com/office/drawing/2014/main" id="{9CFBD23A-5FEE-69A6-DEB2-120846273268}"/>
              </a:ext>
            </a:extLst>
          </p:cNvPr>
          <p:cNvSpPr>
            <a:spLocks noChangeArrowheads="1"/>
          </p:cNvSpPr>
          <p:nvPr/>
        </p:nvSpPr>
        <p:spPr bwMode="auto">
          <a:xfrm rot="10387783">
            <a:off x="4104789" y="3207732"/>
            <a:ext cx="716415" cy="266279"/>
          </a:xfrm>
          <a:custGeom>
            <a:avLst/>
            <a:gdLst>
              <a:gd name="T0" fmla="*/ 992894 w 1004105"/>
              <a:gd name="T1" fmla="*/ 198660 h 374129"/>
              <a:gd name="T2" fmla="*/ 452643 w 1004105"/>
              <a:gd name="T3" fmla="*/ 326368 h 374129"/>
              <a:gd name="T4" fmla="*/ 0 w 1004105"/>
              <a:gd name="T5" fmla="*/ 0 h 374129"/>
              <a:gd name="T6" fmla="*/ 0 60000 65536"/>
              <a:gd name="T7" fmla="*/ 0 60000 65536"/>
              <a:gd name="T8" fmla="*/ 0 60000 65536"/>
              <a:gd name="T9" fmla="*/ 0 w 1004105"/>
              <a:gd name="T10" fmla="*/ 0 h 374129"/>
              <a:gd name="T11" fmla="*/ 1004105 w 1004105"/>
              <a:gd name="T12" fmla="*/ 374129 h 374129"/>
              <a:gd name="connsiteX0" fmla="*/ 1050728 w 1050728"/>
              <a:gd name="connsiteY0" fmla="*/ 116847 h 344136"/>
              <a:gd name="connsiteX1" fmla="*/ 457754 w 1050728"/>
              <a:gd name="connsiteY1" fmla="*/ 339670 h 344136"/>
              <a:gd name="connsiteX2" fmla="*/ 0 w 1050728"/>
              <a:gd name="connsiteY2" fmla="*/ 0 h 344136"/>
              <a:gd name="connsiteX0" fmla="*/ 1050728 w 1050728"/>
              <a:gd name="connsiteY0" fmla="*/ 116847 h 359864"/>
              <a:gd name="connsiteX1" fmla="*/ 457754 w 1050728"/>
              <a:gd name="connsiteY1" fmla="*/ 339670 h 359864"/>
              <a:gd name="connsiteX2" fmla="*/ 0 w 1050728"/>
              <a:gd name="connsiteY2" fmla="*/ 0 h 359864"/>
              <a:gd name="connsiteX0" fmla="*/ 1050728 w 1050728"/>
              <a:gd name="connsiteY0" fmla="*/ 116847 h 356054"/>
              <a:gd name="connsiteX1" fmla="*/ 457754 w 1050728"/>
              <a:gd name="connsiteY1" fmla="*/ 339670 h 356054"/>
              <a:gd name="connsiteX2" fmla="*/ 0 w 1050728"/>
              <a:gd name="connsiteY2" fmla="*/ 0 h 35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0728" h="356054">
                <a:moveTo>
                  <a:pt x="1050728" y="116847"/>
                </a:moveTo>
                <a:cubicBezTo>
                  <a:pt x="733736" y="376591"/>
                  <a:pt x="625105" y="374129"/>
                  <a:pt x="457754" y="339670"/>
                </a:cubicBezTo>
                <a:cubicBezTo>
                  <a:pt x="290403" y="305211"/>
                  <a:pt x="0" y="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Oval 8">
            <a:extLst>
              <a:ext uri="{FF2B5EF4-FFF2-40B4-BE49-F238E27FC236}">
                <a16:creationId xmlns:a16="http://schemas.microsoft.com/office/drawing/2014/main" id="{B5442FFD-E3CD-FF6F-D941-203F4895E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8377" y="3355248"/>
            <a:ext cx="609600" cy="457200"/>
          </a:xfrm>
          <a:prstGeom prst="ellipse">
            <a:avLst/>
          </a:prstGeom>
          <a:noFill/>
          <a:ln w="38100">
            <a:solidFill>
              <a:srgbClr val="74F775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5" name="Freeform 21">
            <a:extLst>
              <a:ext uri="{FF2B5EF4-FFF2-40B4-BE49-F238E27FC236}">
                <a16:creationId xmlns:a16="http://schemas.microsoft.com/office/drawing/2014/main" id="{96DA9D80-57CB-6599-ED88-B5B9C8494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9533" y="4556597"/>
            <a:ext cx="1320049" cy="259611"/>
          </a:xfrm>
          <a:custGeom>
            <a:avLst/>
            <a:gdLst>
              <a:gd name="T0" fmla="*/ 2147483647 w 1004105"/>
              <a:gd name="T1" fmla="*/ 210824 h 374129"/>
              <a:gd name="T2" fmla="*/ 2147483647 w 1004105"/>
              <a:gd name="T3" fmla="*/ 346353 h 374129"/>
              <a:gd name="T4" fmla="*/ 0 w 1004105"/>
              <a:gd name="T5" fmla="*/ 0 h 374129"/>
              <a:gd name="T6" fmla="*/ 0 60000 65536"/>
              <a:gd name="T7" fmla="*/ 0 60000 65536"/>
              <a:gd name="T8" fmla="*/ 0 60000 65536"/>
              <a:gd name="T9" fmla="*/ 0 w 1004105"/>
              <a:gd name="T10" fmla="*/ 0 h 374129"/>
              <a:gd name="T11" fmla="*/ 1004105 w 1004105"/>
              <a:gd name="T12" fmla="*/ 374129 h 374129"/>
              <a:gd name="connsiteX0" fmla="*/ 750171 w 750171"/>
              <a:gd name="connsiteY0" fmla="*/ 18858 h 342674"/>
              <a:gd name="connsiteX1" fmla="*/ 457754 w 750171"/>
              <a:gd name="connsiteY1" fmla="*/ 339670 h 342674"/>
              <a:gd name="connsiteX2" fmla="*/ 0 w 750171"/>
              <a:gd name="connsiteY2" fmla="*/ 0 h 342674"/>
              <a:gd name="connsiteX0" fmla="*/ 750171 w 750171"/>
              <a:gd name="connsiteY0" fmla="*/ 18858 h 345666"/>
              <a:gd name="connsiteX1" fmla="*/ 457754 w 750171"/>
              <a:gd name="connsiteY1" fmla="*/ 339670 h 345666"/>
              <a:gd name="connsiteX2" fmla="*/ 0 w 750171"/>
              <a:gd name="connsiteY2" fmla="*/ 0 h 345666"/>
              <a:gd name="connsiteX0" fmla="*/ 750171 w 750171"/>
              <a:gd name="connsiteY0" fmla="*/ 18858 h 345666"/>
              <a:gd name="connsiteX1" fmla="*/ 337470 w 750171"/>
              <a:gd name="connsiteY1" fmla="*/ 339670 h 345666"/>
              <a:gd name="connsiteX2" fmla="*/ 0 w 750171"/>
              <a:gd name="connsiteY2" fmla="*/ 0 h 345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0171" h="345666">
                <a:moveTo>
                  <a:pt x="750171" y="18858"/>
                </a:moveTo>
                <a:cubicBezTo>
                  <a:pt x="620813" y="259124"/>
                  <a:pt x="504821" y="374129"/>
                  <a:pt x="337470" y="339670"/>
                </a:cubicBezTo>
                <a:cubicBezTo>
                  <a:pt x="170119" y="305211"/>
                  <a:pt x="0" y="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21">
            <a:extLst>
              <a:ext uri="{FF2B5EF4-FFF2-40B4-BE49-F238E27FC236}">
                <a16:creationId xmlns:a16="http://schemas.microsoft.com/office/drawing/2014/main" id="{161FB07F-7EF0-F39C-AB02-773663B3305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068829" y="3917853"/>
            <a:ext cx="689296" cy="168709"/>
          </a:xfrm>
          <a:custGeom>
            <a:avLst/>
            <a:gdLst>
              <a:gd name="T0" fmla="*/ 2147483647 w 1004105"/>
              <a:gd name="T1" fmla="*/ 210824 h 374129"/>
              <a:gd name="T2" fmla="*/ 2147483647 w 1004105"/>
              <a:gd name="T3" fmla="*/ 346353 h 374129"/>
              <a:gd name="T4" fmla="*/ 0 w 1004105"/>
              <a:gd name="T5" fmla="*/ 0 h 374129"/>
              <a:gd name="T6" fmla="*/ 0 60000 65536"/>
              <a:gd name="T7" fmla="*/ 0 60000 65536"/>
              <a:gd name="T8" fmla="*/ 0 60000 65536"/>
              <a:gd name="T9" fmla="*/ 0 w 1004105"/>
              <a:gd name="T10" fmla="*/ 0 h 374129"/>
              <a:gd name="T11" fmla="*/ 1004105 w 1004105"/>
              <a:gd name="T12" fmla="*/ 374129 h 374129"/>
              <a:gd name="connsiteX0" fmla="*/ 750171 w 750171"/>
              <a:gd name="connsiteY0" fmla="*/ 18858 h 342674"/>
              <a:gd name="connsiteX1" fmla="*/ 457754 w 750171"/>
              <a:gd name="connsiteY1" fmla="*/ 339670 h 342674"/>
              <a:gd name="connsiteX2" fmla="*/ 0 w 750171"/>
              <a:gd name="connsiteY2" fmla="*/ 0 h 342674"/>
              <a:gd name="connsiteX0" fmla="*/ 750171 w 750171"/>
              <a:gd name="connsiteY0" fmla="*/ 18858 h 345666"/>
              <a:gd name="connsiteX1" fmla="*/ 457754 w 750171"/>
              <a:gd name="connsiteY1" fmla="*/ 339670 h 345666"/>
              <a:gd name="connsiteX2" fmla="*/ 0 w 750171"/>
              <a:gd name="connsiteY2" fmla="*/ 0 h 345666"/>
              <a:gd name="connsiteX0" fmla="*/ 750171 w 750171"/>
              <a:gd name="connsiteY0" fmla="*/ 18858 h 345666"/>
              <a:gd name="connsiteX1" fmla="*/ 337470 w 750171"/>
              <a:gd name="connsiteY1" fmla="*/ 339670 h 345666"/>
              <a:gd name="connsiteX2" fmla="*/ 0 w 750171"/>
              <a:gd name="connsiteY2" fmla="*/ 0 h 345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0171" h="345666">
                <a:moveTo>
                  <a:pt x="750171" y="18858"/>
                </a:moveTo>
                <a:cubicBezTo>
                  <a:pt x="620813" y="259124"/>
                  <a:pt x="504821" y="374129"/>
                  <a:pt x="337470" y="339670"/>
                </a:cubicBezTo>
                <a:cubicBezTo>
                  <a:pt x="170119" y="305211"/>
                  <a:pt x="0" y="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21">
            <a:extLst>
              <a:ext uri="{FF2B5EF4-FFF2-40B4-BE49-F238E27FC236}">
                <a16:creationId xmlns:a16="http://schemas.microsoft.com/office/drawing/2014/main" id="{414D4F14-C096-5A99-BCE0-C5D89E339C9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379533" y="3992121"/>
            <a:ext cx="689296" cy="168706"/>
          </a:xfrm>
          <a:custGeom>
            <a:avLst/>
            <a:gdLst>
              <a:gd name="T0" fmla="*/ 2147483647 w 1004105"/>
              <a:gd name="T1" fmla="*/ 210824 h 374129"/>
              <a:gd name="T2" fmla="*/ 2147483647 w 1004105"/>
              <a:gd name="T3" fmla="*/ 346353 h 374129"/>
              <a:gd name="T4" fmla="*/ 0 w 1004105"/>
              <a:gd name="T5" fmla="*/ 0 h 374129"/>
              <a:gd name="T6" fmla="*/ 0 60000 65536"/>
              <a:gd name="T7" fmla="*/ 0 60000 65536"/>
              <a:gd name="T8" fmla="*/ 0 60000 65536"/>
              <a:gd name="T9" fmla="*/ 0 w 1004105"/>
              <a:gd name="T10" fmla="*/ 0 h 374129"/>
              <a:gd name="T11" fmla="*/ 1004105 w 1004105"/>
              <a:gd name="T12" fmla="*/ 374129 h 374129"/>
              <a:gd name="connsiteX0" fmla="*/ 750171 w 750171"/>
              <a:gd name="connsiteY0" fmla="*/ 18858 h 342674"/>
              <a:gd name="connsiteX1" fmla="*/ 457754 w 750171"/>
              <a:gd name="connsiteY1" fmla="*/ 339670 h 342674"/>
              <a:gd name="connsiteX2" fmla="*/ 0 w 750171"/>
              <a:gd name="connsiteY2" fmla="*/ 0 h 342674"/>
              <a:gd name="connsiteX0" fmla="*/ 750171 w 750171"/>
              <a:gd name="connsiteY0" fmla="*/ 18858 h 345666"/>
              <a:gd name="connsiteX1" fmla="*/ 457754 w 750171"/>
              <a:gd name="connsiteY1" fmla="*/ 339670 h 345666"/>
              <a:gd name="connsiteX2" fmla="*/ 0 w 750171"/>
              <a:gd name="connsiteY2" fmla="*/ 0 h 345666"/>
              <a:gd name="connsiteX0" fmla="*/ 750171 w 750171"/>
              <a:gd name="connsiteY0" fmla="*/ 18858 h 345666"/>
              <a:gd name="connsiteX1" fmla="*/ 337470 w 750171"/>
              <a:gd name="connsiteY1" fmla="*/ 339670 h 345666"/>
              <a:gd name="connsiteX2" fmla="*/ 0 w 750171"/>
              <a:gd name="connsiteY2" fmla="*/ 0 h 345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0171" h="345666">
                <a:moveTo>
                  <a:pt x="750171" y="18858"/>
                </a:moveTo>
                <a:cubicBezTo>
                  <a:pt x="620813" y="259124"/>
                  <a:pt x="504821" y="374129"/>
                  <a:pt x="337470" y="339670"/>
                </a:cubicBezTo>
                <a:cubicBezTo>
                  <a:pt x="170119" y="305211"/>
                  <a:pt x="0" y="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Oval 8">
            <a:extLst>
              <a:ext uri="{FF2B5EF4-FFF2-40B4-BE49-F238E27FC236}">
                <a16:creationId xmlns:a16="http://schemas.microsoft.com/office/drawing/2014/main" id="{218C633F-BB7D-F5FD-2E40-9CA239AF0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7977" y="4086564"/>
            <a:ext cx="609600" cy="457200"/>
          </a:xfrm>
          <a:prstGeom prst="ellipse">
            <a:avLst/>
          </a:prstGeom>
          <a:noFill/>
          <a:ln w="38100">
            <a:solidFill>
              <a:srgbClr val="74F775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27CBCBC1-D63D-9077-60CD-0712D480D93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9009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to put a[j] in 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[j]</a:t>
            </a:r>
          </a:p>
          <a:p>
            <a:pPr marL="0" indent="0">
              <a:buNone/>
            </a:pP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j –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</a:p>
          <a:p>
            <a:pPr marL="0" indent="0">
              <a:buNone/>
            </a:pP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while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&gt;=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and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&gt;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+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=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     </a:t>
            </a:r>
            <a:r>
              <a:rPr lang="en-GB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move a[</a:t>
            </a:r>
            <a:r>
              <a:rPr lang="en-GB" sz="14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] forward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-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</a:p>
          <a:p>
            <a:pPr marL="0" indent="0">
              <a:buNone/>
            </a:pP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+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=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</a:t>
            </a:r>
            <a:r>
              <a:rPr lang="en-GB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put x (i.e. a[j]) in place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US" sz="14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23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68D87-19D1-BD6F-98E3-15BA5B00996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095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insertion_sort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list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]) :</a:t>
            </a:r>
          </a:p>
          <a:p>
            <a:pPr marL="0" indent="0">
              <a:buNone/>
            </a:pP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for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j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range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)) :</a:t>
            </a:r>
          </a:p>
          <a:p>
            <a:pPr marL="0" indent="0">
              <a:buNone/>
            </a:pP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    x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j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    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j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–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</a:p>
          <a:p>
            <a:pPr marL="0" indent="0">
              <a:buNone/>
            </a:pP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    while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&gt;=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and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&gt;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        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+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=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</a:t>
            </a:r>
            <a:r>
              <a:rPr lang="en-GB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move a[</a:t>
            </a:r>
            <a:r>
              <a:rPr lang="en-GB" sz="14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] forward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        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-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</a:p>
          <a:p>
            <a:pPr marL="0" indent="0">
              <a:buNone/>
            </a:pP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    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+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=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put x (i.e. a[j]) in place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24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A341A-228A-B0D2-3FA6-9DC52CD390D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057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the efficiency of this algorithm?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009" y="802049"/>
            <a:ext cx="3621826" cy="3591449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accent5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for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j in range(1,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len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(a))</a:t>
            </a:r>
            <a:r>
              <a:rPr lang="fr-CH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:</a:t>
            </a:r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x = a[j]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= j </a:t>
            </a:r>
            <a:r>
              <a:rPr lang="mr-IN" dirty="0">
                <a:latin typeface="CMU Typewriter Text" panose="02000609000000000000" pitchFamily="49" charset="0"/>
                <a:ea typeface="CMU Typewriter Text" panose="02000609000000000000" pitchFamily="49" charset="0"/>
                <a:cs typeface="Monaco"/>
              </a:rPr>
              <a:t>–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1</a:t>
            </a:r>
            <a:endParaRPr lang="en-US" b="1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while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&gt;= 0 and a[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] &gt; x :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a[i+1] = a[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]</a:t>
            </a: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</a:t>
            </a:r>
            <a:r>
              <a:rPr lang="fr-CH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 = i-1</a:t>
            </a:r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a[i+1] = 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25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" name="Right Bracket 3">
            <a:extLst>
              <a:ext uri="{FF2B5EF4-FFF2-40B4-BE49-F238E27FC236}">
                <a16:creationId xmlns:a16="http://schemas.microsoft.com/office/drawing/2014/main" id="{CE17AB06-1D47-8B48-AB19-0C1E571172E9}"/>
              </a:ext>
            </a:extLst>
          </p:cNvPr>
          <p:cNvSpPr/>
          <p:nvPr/>
        </p:nvSpPr>
        <p:spPr bwMode="auto">
          <a:xfrm flipH="1">
            <a:off x="912232" y="1954590"/>
            <a:ext cx="350623" cy="1791093"/>
          </a:xfrm>
          <a:prstGeom prst="rightBracket">
            <a:avLst>
              <a:gd name="adj" fmla="val 55555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CEDE6C-5FB5-234C-9C4B-89027364751E}"/>
              </a:ext>
            </a:extLst>
          </p:cNvPr>
          <p:cNvSpPr txBox="1"/>
          <p:nvPr/>
        </p:nvSpPr>
        <p:spPr>
          <a:xfrm>
            <a:off x="314231" y="2309282"/>
            <a:ext cx="1056700" cy="6340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executed</a:t>
            </a:r>
          </a:p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 n-1 times</a:t>
            </a:r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2684CE74-BAF9-FC44-88C0-DD491A463C66}"/>
              </a:ext>
            </a:extLst>
          </p:cNvPr>
          <p:cNvSpPr/>
          <p:nvPr/>
        </p:nvSpPr>
        <p:spPr bwMode="auto">
          <a:xfrm>
            <a:off x="4517212" y="2586498"/>
            <a:ext cx="216153" cy="721477"/>
          </a:xfrm>
          <a:prstGeom prst="rightBracket">
            <a:avLst>
              <a:gd name="adj" fmla="val 55555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A56E5C-CA88-B744-92BF-0537919C7E2F}"/>
              </a:ext>
            </a:extLst>
          </p:cNvPr>
          <p:cNvSpPr txBox="1"/>
          <p:nvPr/>
        </p:nvSpPr>
        <p:spPr>
          <a:xfrm>
            <a:off x="5894614" y="2478559"/>
            <a:ext cx="3058886" cy="92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rgbClr val="FF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executed min 0 max j times</a:t>
            </a:r>
          </a:p>
          <a:p>
            <a:pPr algn="l"/>
            <a:r>
              <a:rPr lang="en-US" sz="1600" dirty="0">
                <a:solidFill>
                  <a:srgbClr val="FF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for j = 1, 2, ..., n-1</a:t>
            </a:r>
          </a:p>
          <a:p>
            <a:pPr algn="l"/>
            <a:endParaRPr lang="en-US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BF2CCA5-AD70-8644-BE32-965EBAD42769}"/>
              </a:ext>
            </a:extLst>
          </p:cNvPr>
          <p:cNvCxnSpPr>
            <a:cxnSpLocks/>
          </p:cNvCxnSpPr>
          <p:nvPr/>
        </p:nvCxnSpPr>
        <p:spPr bwMode="auto">
          <a:xfrm flipH="1">
            <a:off x="4867835" y="2850137"/>
            <a:ext cx="102677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2E70D85-1684-D13A-B1D7-701E533114A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9110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E301C-6CF5-BF46-94DB-CDFAE94F9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AFE32-927E-4443-B382-278E5576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Best case: the array is already sorted</a:t>
            </a:r>
          </a:p>
          <a:p>
            <a:pPr marL="358775" lvl="1" indent="0">
              <a:buNone/>
            </a:pPr>
            <a:r>
              <a:rPr lang="en-US" dirty="0">
                <a:sym typeface="Wingdings" pitchFamily="2" charset="2"/>
              </a:rPr>
              <a:t>⇒ execution time is </a:t>
            </a:r>
            <a:r>
              <a:rPr lang="en-US" b="1" dirty="0">
                <a:sym typeface="Wingdings" pitchFamily="2" charset="2"/>
              </a:rPr>
              <a:t>linear</a:t>
            </a:r>
            <a:r>
              <a:rPr lang="en-US" dirty="0">
                <a:sym typeface="Wingdings" pitchFamily="2" charset="2"/>
              </a:rPr>
              <a:t> in n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Worst case: the array is in reverse order</a:t>
            </a:r>
          </a:p>
          <a:p>
            <a:pPr marL="358775" lvl="1" indent="0">
              <a:buNone/>
            </a:pPr>
            <a:r>
              <a:rPr lang="en-US" dirty="0">
                <a:sym typeface="Wingdings" pitchFamily="2" charset="2"/>
              </a:rPr>
              <a:t>⇒ execution time is </a:t>
            </a:r>
            <a:r>
              <a:rPr lang="en-US" b="1" dirty="0">
                <a:sym typeface="Wingdings" pitchFamily="2" charset="2"/>
              </a:rPr>
              <a:t>quadratic</a:t>
            </a:r>
            <a:r>
              <a:rPr lang="en-US" dirty="0">
                <a:sym typeface="Wingdings" pitchFamily="2" charset="2"/>
              </a:rPr>
              <a:t> of the form t(n) = c</a:t>
            </a:r>
            <a:r>
              <a:rPr lang="en-US" dirty="0"/>
              <a:t>(n</a:t>
            </a:r>
            <a:r>
              <a:rPr lang="en-US" baseline="30000" dirty="0"/>
              <a:t>2</a:t>
            </a:r>
            <a:r>
              <a:rPr lang="en-US" dirty="0"/>
              <a:t> – n)/2</a:t>
            </a:r>
            <a:r>
              <a:rPr lang="en-US" dirty="0">
                <a:sym typeface="Wingdings" pitchFamily="2" charset="2"/>
              </a:rPr>
              <a:t>+k 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Average case (random permutation)</a:t>
            </a:r>
          </a:p>
          <a:p>
            <a:pPr marL="358775" lvl="1" indent="0">
              <a:buNone/>
            </a:pPr>
            <a:r>
              <a:rPr lang="en-US" dirty="0">
                <a:sym typeface="Wingdings" pitchFamily="2" charset="2"/>
              </a:rPr>
              <a:t>execution time is </a:t>
            </a:r>
            <a:r>
              <a:rPr lang="en-US" b="1" dirty="0">
                <a:sym typeface="Wingdings" pitchFamily="2" charset="2"/>
              </a:rPr>
              <a:t>quadratic</a:t>
            </a:r>
            <a:r>
              <a:rPr lang="en-US" dirty="0">
                <a:sym typeface="Wingdings" pitchFamily="2" charset="2"/>
              </a:rPr>
              <a:t> of the form t(n) = c</a:t>
            </a:r>
            <a:r>
              <a:rPr lang="en-US" dirty="0"/>
              <a:t>(n</a:t>
            </a:r>
            <a:r>
              <a:rPr lang="en-US" baseline="30000" dirty="0"/>
              <a:t>2</a:t>
            </a:r>
            <a:r>
              <a:rPr lang="en-US" dirty="0"/>
              <a:t> – n)/4</a:t>
            </a:r>
            <a:r>
              <a:rPr lang="en-US" dirty="0">
                <a:sym typeface="Wingdings" pitchFamily="2" charset="2"/>
              </a:rPr>
              <a:t>+k</a:t>
            </a:r>
          </a:p>
          <a:p>
            <a:pPr marL="7938" indent="0">
              <a:buNone/>
            </a:pPr>
            <a:endParaRPr lang="en-US" dirty="0">
              <a:sym typeface="Wingdings" pitchFamily="2" charset="2"/>
            </a:endParaRPr>
          </a:p>
          <a:p>
            <a:pPr marL="7938" indent="0">
              <a:buNone/>
            </a:pPr>
            <a:r>
              <a:rPr lang="en-US" dirty="0">
                <a:sym typeface="Wingdings" pitchFamily="2" charset="2"/>
              </a:rPr>
              <a:t>Better than selection sort when the array is already sorted or partially sorted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9E75F0-8794-CA4E-A21A-7B9D6737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26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7C26E-9C6D-EAA8-93CA-30F4C01AFF8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310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D9547-61F0-97F6-C879-3DA726241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Order statistic – kth-smalest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6086E-CD89-B80E-FFA5-49081AA90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i="1" dirty="0">
                <a:solidFill>
                  <a:srgbClr val="002060"/>
                </a:solidFill>
              </a:rPr>
              <a:t>In statistics, the </a:t>
            </a:r>
            <a:r>
              <a:rPr lang="en-GB" sz="1800" b="1" i="1" dirty="0">
                <a:solidFill>
                  <a:srgbClr val="002060"/>
                </a:solidFill>
              </a:rPr>
              <a:t>kth order statistic</a:t>
            </a:r>
            <a:r>
              <a:rPr lang="en-GB" sz="1800" i="1" dirty="0">
                <a:solidFill>
                  <a:srgbClr val="002060"/>
                </a:solidFill>
              </a:rPr>
              <a:t> of a statistical sample is equal to its kth-smallest value. Together with rank-statistics , order statistics are among the most fundamental tools in non-parametric statistics and inference</a:t>
            </a:r>
            <a:r>
              <a:rPr lang="en-GB" sz="1800" dirty="0"/>
              <a:t> [Wikipedia]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/>
              <a:t>Problem: </a:t>
            </a:r>
            <a:r>
              <a:rPr lang="en-GB" sz="1800" dirty="0"/>
              <a:t>How to find the kth-smallest value of a list?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Obvious solution: sort the list and return the kth element</a:t>
            </a:r>
          </a:p>
          <a:p>
            <a:pPr marL="0" indent="0">
              <a:buNone/>
            </a:pPr>
            <a:r>
              <a:rPr lang="en-GB" sz="1800" dirty="0"/>
              <a:t>Can we do better?</a:t>
            </a:r>
            <a:endParaRPr lang="en-CH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B849B-B8EE-5652-8B78-3A2789CE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27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4A4448-61E7-CE74-2958-D508783C442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0292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CB50D-17F9-0E8A-1025-FEFF0B9B3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Algorithmic idea – problem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94C72-0AE3-6F14-6610-94E4C7D5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4" y="1078431"/>
            <a:ext cx="7886289" cy="3417370"/>
          </a:xfrm>
        </p:spPr>
        <p:txBody>
          <a:bodyPr/>
          <a:lstStyle/>
          <a:p>
            <a:pPr marL="0" indent="0">
              <a:buNone/>
            </a:pPr>
            <a:r>
              <a:rPr lang="en-CH" dirty="0"/>
              <a:t>Pick an element p of the list a</a:t>
            </a:r>
          </a:p>
          <a:p>
            <a:pPr marL="0" indent="0">
              <a:buNone/>
            </a:pPr>
            <a:r>
              <a:rPr lang="en-CH" dirty="0"/>
              <a:t>Rearrange the elements of the list to obtain</a:t>
            </a:r>
          </a:p>
          <a:p>
            <a:pPr marL="0" indent="0">
              <a:buNone/>
            </a:pPr>
            <a:endParaRPr lang="en-CH" dirty="0"/>
          </a:p>
          <a:p>
            <a:pPr marL="0" indent="0" algn="ctr">
              <a:buNone/>
            </a:pPr>
            <a:r>
              <a:rPr lang="en-CH" dirty="0">
                <a:solidFill>
                  <a:srgbClr val="0070C0"/>
                </a:solidFill>
              </a:rPr>
              <a:t>a[0] ≤ p, …, a[ip-1] ≤ p</a:t>
            </a:r>
            <a:r>
              <a:rPr lang="en-CH" dirty="0"/>
              <a:t>, a[ip] = p, </a:t>
            </a:r>
            <a:r>
              <a:rPr lang="en-CH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a[ip+1] &gt; p, …, a[len(a)-1] &gt; p</a:t>
            </a:r>
          </a:p>
          <a:p>
            <a:pPr marL="0" indent="0" algn="ctr">
              <a:buNone/>
            </a:pPr>
            <a:endParaRPr lang="en-CH" dirty="0"/>
          </a:p>
          <a:p>
            <a:pPr marL="0" indent="0">
              <a:buNone/>
            </a:pPr>
            <a:r>
              <a:rPr lang="en-CH" dirty="0"/>
              <a:t>if k = ip+1 	the kth-smallest element is p</a:t>
            </a:r>
          </a:p>
          <a:p>
            <a:pPr marL="0" indent="0">
              <a:buNone/>
            </a:pPr>
            <a:r>
              <a:rPr lang="en-CH" dirty="0"/>
              <a:t>if k &lt; ip+1 	the kth-smallest element is </a:t>
            </a:r>
            <a:br>
              <a:rPr lang="en-CH" dirty="0"/>
            </a:br>
            <a:r>
              <a:rPr lang="en-CH" dirty="0"/>
              <a:t>		the kth-smallest element of </a:t>
            </a:r>
            <a:r>
              <a:rPr lang="en-CH" dirty="0">
                <a:solidFill>
                  <a:srgbClr val="0070C0"/>
                </a:solidFill>
              </a:rPr>
              <a:t>a[0 … ip-1]</a:t>
            </a:r>
          </a:p>
          <a:p>
            <a:pPr marL="0" indent="0">
              <a:buNone/>
            </a:pPr>
            <a:r>
              <a:rPr lang="en-CH" dirty="0"/>
              <a:t>if k &gt; ip+1 	the kth-smallest element is </a:t>
            </a:r>
            <a:br>
              <a:rPr lang="en-CH" dirty="0"/>
            </a:br>
            <a:r>
              <a:rPr lang="en-CH" dirty="0"/>
              <a:t>		the (k-ip-1)th-smallest element of </a:t>
            </a:r>
            <a:r>
              <a:rPr lang="en-CH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a[ip+1 … len(a)-1]</a:t>
            </a:r>
          </a:p>
          <a:p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4BAA0B-8A1F-5CBF-9304-56058AC7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28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9D553-6F6B-DB80-0F51-BA7809758E0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3524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9289-78D5-35F4-8E9D-ADF790FBC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Rearranging the elements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C4ECE-3BEE-84F6-B883-17B5A5CBD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29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D24973-D18C-FBE7-1E56-EA26A0D8EA06}"/>
              </a:ext>
            </a:extLst>
          </p:cNvPr>
          <p:cNvSpPr/>
          <p:nvPr/>
        </p:nvSpPr>
        <p:spPr bwMode="auto">
          <a:xfrm>
            <a:off x="857250" y="2124075"/>
            <a:ext cx="1371600" cy="36195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≤p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380017-2162-3BC8-FBC5-F1142B86E537}"/>
              </a:ext>
            </a:extLst>
          </p:cNvPr>
          <p:cNvSpPr/>
          <p:nvPr/>
        </p:nvSpPr>
        <p:spPr bwMode="auto">
          <a:xfrm>
            <a:off x="2228851" y="2124075"/>
            <a:ext cx="438150" cy="3619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938" marR="0" indent="-79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</a:pPr>
            <a:r>
              <a:rPr kumimoji="0" lang="en-CH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&gt; 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4D1845-66F9-69F7-6B87-DB60BE7FD4E6}"/>
              </a:ext>
            </a:extLst>
          </p:cNvPr>
          <p:cNvSpPr/>
          <p:nvPr/>
        </p:nvSpPr>
        <p:spPr bwMode="auto">
          <a:xfrm>
            <a:off x="2667001" y="2124075"/>
            <a:ext cx="4686298" cy="3619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CH" sz="105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232413-36A3-81FC-2A69-538925217A17}"/>
              </a:ext>
            </a:extLst>
          </p:cNvPr>
          <p:cNvSpPr/>
          <p:nvPr/>
        </p:nvSpPr>
        <p:spPr bwMode="auto">
          <a:xfrm>
            <a:off x="7353300" y="2124075"/>
            <a:ext cx="314325" cy="3619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CH" sz="105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CF3D36-B4E0-59F9-32F2-609A43F8B302}"/>
              </a:ext>
            </a:extLst>
          </p:cNvPr>
          <p:cNvSpPr/>
          <p:nvPr/>
        </p:nvSpPr>
        <p:spPr bwMode="auto">
          <a:xfrm>
            <a:off x="857250" y="1295112"/>
            <a:ext cx="6496050" cy="3619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CH" sz="105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5AA8AC-0A41-D1EE-682F-56A2C6F3D35D}"/>
              </a:ext>
            </a:extLst>
          </p:cNvPr>
          <p:cNvSpPr/>
          <p:nvPr/>
        </p:nvSpPr>
        <p:spPr bwMode="auto">
          <a:xfrm>
            <a:off x="7353300" y="1295112"/>
            <a:ext cx="314325" cy="3619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CH" sz="105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cxnSp>
        <p:nvCxnSpPr>
          <p:cNvPr id="12" name="Curved Connector 11">
            <a:extLst>
              <a:ext uri="{FF2B5EF4-FFF2-40B4-BE49-F238E27FC236}">
                <a16:creationId xmlns:a16="http://schemas.microsoft.com/office/drawing/2014/main" id="{8417DB69-E2EC-92F6-ABC4-E88512E557CC}"/>
              </a:ext>
            </a:extLst>
          </p:cNvPr>
          <p:cNvCxnSpPr>
            <a:stCxn id="6" idx="0"/>
            <a:endCxn id="8" idx="0"/>
          </p:cNvCxnSpPr>
          <p:nvPr/>
        </p:nvCxnSpPr>
        <p:spPr bwMode="auto">
          <a:xfrm rot="5400000" flipH="1" flipV="1">
            <a:off x="4979194" y="-407193"/>
            <a:ext cx="12700" cy="5062537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E395A-0C95-39E3-94CC-42735C84DDF2}"/>
              </a:ext>
            </a:extLst>
          </p:cNvPr>
          <p:cNvSpPr/>
          <p:nvPr/>
        </p:nvSpPr>
        <p:spPr bwMode="auto">
          <a:xfrm>
            <a:off x="2228851" y="3025520"/>
            <a:ext cx="438150" cy="36195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938" marR="0" indent="-79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</a:pPr>
            <a:endParaRPr kumimoji="0" lang="en-CH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49FD40D-5295-AD7E-A405-E0636A6ADB21}"/>
              </a:ext>
            </a:extLst>
          </p:cNvPr>
          <p:cNvSpPr/>
          <p:nvPr/>
        </p:nvSpPr>
        <p:spPr bwMode="auto">
          <a:xfrm>
            <a:off x="6427789" y="3025520"/>
            <a:ext cx="1237000" cy="3619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&gt; p</a:t>
            </a:r>
          </a:p>
        </p:txBody>
      </p:sp>
      <p:cxnSp>
        <p:nvCxnSpPr>
          <p:cNvPr id="17" name="Curved Connector 16">
            <a:extLst>
              <a:ext uri="{FF2B5EF4-FFF2-40B4-BE49-F238E27FC236}">
                <a16:creationId xmlns:a16="http://schemas.microsoft.com/office/drawing/2014/main" id="{E9765232-AEEA-163C-DAFE-A1AC0FC7DFB4}"/>
              </a:ext>
            </a:extLst>
          </p:cNvPr>
          <p:cNvCxnSpPr>
            <a:cxnSpLocks/>
            <a:stCxn id="18" idx="0"/>
            <a:endCxn id="14" idx="0"/>
          </p:cNvCxnSpPr>
          <p:nvPr/>
        </p:nvCxnSpPr>
        <p:spPr bwMode="auto">
          <a:xfrm rot="16200000" flipV="1">
            <a:off x="4321970" y="1151476"/>
            <a:ext cx="12700" cy="3748087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86134B49-962C-5AAA-F329-48448102CD66}"/>
              </a:ext>
            </a:extLst>
          </p:cNvPr>
          <p:cNvSpPr/>
          <p:nvPr/>
        </p:nvSpPr>
        <p:spPr bwMode="auto">
          <a:xfrm>
            <a:off x="5962650" y="3025520"/>
            <a:ext cx="466725" cy="3619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≤ 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07CC25E-5EA0-7C2D-434C-485C4402BD28}"/>
              </a:ext>
            </a:extLst>
          </p:cNvPr>
          <p:cNvSpPr/>
          <p:nvPr/>
        </p:nvSpPr>
        <p:spPr bwMode="auto">
          <a:xfrm>
            <a:off x="2667001" y="3025520"/>
            <a:ext cx="3320253" cy="3619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CH" sz="105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E63325E-2D53-F513-FD5C-8A30A72EF26B}"/>
              </a:ext>
            </a:extLst>
          </p:cNvPr>
          <p:cNvSpPr txBox="1"/>
          <p:nvPr/>
        </p:nvSpPr>
        <p:spPr>
          <a:xfrm>
            <a:off x="7956375" y="723196"/>
            <a:ext cx="290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</a:t>
            </a:r>
          </a:p>
        </p:txBody>
      </p:sp>
      <p:cxnSp>
        <p:nvCxnSpPr>
          <p:cNvPr id="25" name="Curved Connector 24">
            <a:extLst>
              <a:ext uri="{FF2B5EF4-FFF2-40B4-BE49-F238E27FC236}">
                <a16:creationId xmlns:a16="http://schemas.microsoft.com/office/drawing/2014/main" id="{3ADBB022-5C2F-DDAC-8810-00B733DE8C2E}"/>
              </a:ext>
            </a:extLst>
          </p:cNvPr>
          <p:cNvCxnSpPr>
            <a:stCxn id="10" idx="0"/>
            <a:endCxn id="23" idx="1"/>
          </p:cNvCxnSpPr>
          <p:nvPr/>
        </p:nvCxnSpPr>
        <p:spPr bwMode="auto">
          <a:xfrm rot="5400000" flipH="1" flipV="1">
            <a:off x="7532100" y="870837"/>
            <a:ext cx="402639" cy="445912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0183EE4-8DFC-A264-B3AC-5EFD46F94542}"/>
              </a:ext>
            </a:extLst>
          </p:cNvPr>
          <p:cNvSpPr txBox="1"/>
          <p:nvPr/>
        </p:nvSpPr>
        <p:spPr>
          <a:xfrm>
            <a:off x="857250" y="932015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B99457-CAD7-BB3C-5F2C-5CD4C713907B}"/>
              </a:ext>
            </a:extLst>
          </p:cNvPr>
          <p:cNvSpPr txBox="1"/>
          <p:nvPr/>
        </p:nvSpPr>
        <p:spPr>
          <a:xfrm>
            <a:off x="7334250" y="951065"/>
            <a:ext cx="330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H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9CA184E-3C68-8161-C7B2-B9B2C93BD7F9}"/>
              </a:ext>
            </a:extLst>
          </p:cNvPr>
          <p:cNvSpPr txBox="1"/>
          <p:nvPr/>
        </p:nvSpPr>
        <p:spPr>
          <a:xfrm>
            <a:off x="2314575" y="177974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FFF5855-4AD6-1A94-71A7-B0C09CFAE76B}"/>
              </a:ext>
            </a:extLst>
          </p:cNvPr>
          <p:cNvSpPr txBox="1"/>
          <p:nvPr/>
        </p:nvSpPr>
        <p:spPr>
          <a:xfrm>
            <a:off x="7003710" y="1804571"/>
            <a:ext cx="330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H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E9C7B37-D7E8-4971-3F8F-F13E7D38D9A3}"/>
              </a:ext>
            </a:extLst>
          </p:cNvPr>
          <p:cNvSpPr txBox="1"/>
          <p:nvPr/>
        </p:nvSpPr>
        <p:spPr>
          <a:xfrm>
            <a:off x="2676527" y="268379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6989D35-5C32-EFEB-EB36-CE83AB18297E}"/>
              </a:ext>
            </a:extLst>
          </p:cNvPr>
          <p:cNvSpPr txBox="1"/>
          <p:nvPr/>
        </p:nvSpPr>
        <p:spPr>
          <a:xfrm>
            <a:off x="6038850" y="2675090"/>
            <a:ext cx="330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H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0E16E9-3B38-F488-11FB-FBEAC32262FB}"/>
              </a:ext>
            </a:extLst>
          </p:cNvPr>
          <p:cNvSpPr/>
          <p:nvPr/>
        </p:nvSpPr>
        <p:spPr bwMode="auto">
          <a:xfrm>
            <a:off x="857250" y="3022345"/>
            <a:ext cx="1371600" cy="36195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≤p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6ED476F-D891-89DA-D413-5D03DDE05F84}"/>
              </a:ext>
            </a:extLst>
          </p:cNvPr>
          <p:cNvSpPr/>
          <p:nvPr/>
        </p:nvSpPr>
        <p:spPr bwMode="auto">
          <a:xfrm>
            <a:off x="6427788" y="3936523"/>
            <a:ext cx="1237001" cy="3619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&gt; p</a:t>
            </a:r>
          </a:p>
        </p:txBody>
      </p:sp>
      <p:cxnSp>
        <p:nvCxnSpPr>
          <p:cNvPr id="36" name="Curved Connector 35">
            <a:extLst>
              <a:ext uri="{FF2B5EF4-FFF2-40B4-BE49-F238E27FC236}">
                <a16:creationId xmlns:a16="http://schemas.microsoft.com/office/drawing/2014/main" id="{D3E44E0F-7C51-5274-7BE9-3BE18DB9C829}"/>
              </a:ext>
            </a:extLst>
          </p:cNvPr>
          <p:cNvCxnSpPr>
            <a:cxnSpLocks/>
            <a:stCxn id="43" idx="0"/>
            <a:endCxn id="37" idx="0"/>
          </p:cNvCxnSpPr>
          <p:nvPr/>
        </p:nvCxnSpPr>
        <p:spPr bwMode="auto">
          <a:xfrm rot="5400000" flipH="1" flipV="1">
            <a:off x="4917524" y="2664698"/>
            <a:ext cx="6664" cy="2550314"/>
          </a:xfrm>
          <a:prstGeom prst="curvedConnector3">
            <a:avLst>
              <a:gd name="adj1" fmla="val 3530372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ADD9B0E4-534A-4C42-A485-31BAA44929A9}"/>
              </a:ext>
            </a:extLst>
          </p:cNvPr>
          <p:cNvSpPr/>
          <p:nvPr/>
        </p:nvSpPr>
        <p:spPr bwMode="auto">
          <a:xfrm>
            <a:off x="5962650" y="3936523"/>
            <a:ext cx="466725" cy="3619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CH" sz="105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8FFF4B5-D2E3-BC0D-5434-45DB8A272F77}"/>
              </a:ext>
            </a:extLst>
          </p:cNvPr>
          <p:cNvSpPr/>
          <p:nvPr/>
        </p:nvSpPr>
        <p:spPr bwMode="auto">
          <a:xfrm>
            <a:off x="3876675" y="3936523"/>
            <a:ext cx="2110579" cy="3619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CH" sz="105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A0D8D6D-542C-A789-5112-D5B627F7B245}"/>
              </a:ext>
            </a:extLst>
          </p:cNvPr>
          <p:cNvSpPr txBox="1"/>
          <p:nvPr/>
        </p:nvSpPr>
        <p:spPr>
          <a:xfrm>
            <a:off x="3508376" y="3604319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C92AFD9-B834-6735-F64F-0D9893045974}"/>
              </a:ext>
            </a:extLst>
          </p:cNvPr>
          <p:cNvSpPr txBox="1"/>
          <p:nvPr/>
        </p:nvSpPr>
        <p:spPr>
          <a:xfrm>
            <a:off x="5595824" y="3604319"/>
            <a:ext cx="330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H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6E68F7B-8B63-93C1-ACE4-896BE49C7436}"/>
              </a:ext>
            </a:extLst>
          </p:cNvPr>
          <p:cNvSpPr/>
          <p:nvPr/>
        </p:nvSpPr>
        <p:spPr bwMode="auto">
          <a:xfrm>
            <a:off x="857249" y="3942873"/>
            <a:ext cx="2566989" cy="36195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≤p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0C9D8BE-067B-6CDE-D915-7FF2FDCA0C2F}"/>
              </a:ext>
            </a:extLst>
          </p:cNvPr>
          <p:cNvSpPr/>
          <p:nvPr/>
        </p:nvSpPr>
        <p:spPr bwMode="auto">
          <a:xfrm>
            <a:off x="3426624" y="3943187"/>
            <a:ext cx="438150" cy="3619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938" marR="0" indent="-79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</a:pPr>
            <a:r>
              <a:rPr kumimoji="0" lang="en-CH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&gt; p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A6E3C87-B53B-0474-F68C-1D2BEBB4507A}"/>
              </a:ext>
            </a:extLst>
          </p:cNvPr>
          <p:cNvSpPr txBox="1"/>
          <p:nvPr/>
        </p:nvSpPr>
        <p:spPr>
          <a:xfrm>
            <a:off x="3971925" y="4600575"/>
            <a:ext cx="4988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etc.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B93E8E-E50D-290A-CF6F-F41C705F593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78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9C1CF-4A51-774F-87D1-BB73DEFA8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32089-DF43-6146-AD6A-97A7BBAC9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5" y="1078431"/>
            <a:ext cx="7315200" cy="130830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list is an indexed sequence of values, called </a:t>
            </a:r>
            <a:r>
              <a:rPr lang="en-US" b="1" dirty="0"/>
              <a:t>elements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indices</a:t>
            </a:r>
            <a:r>
              <a:rPr lang="en-US" dirty="0"/>
              <a:t> are the non-negative integers, the elements can have any type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6283A-10A9-F84E-9840-3DD68D201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3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78B072-FCDB-E04F-5FF9-F198DC8600FF}"/>
              </a:ext>
            </a:extLst>
          </p:cNvPr>
          <p:cNvSpPr txBox="1"/>
          <p:nvPr/>
        </p:nvSpPr>
        <p:spPr>
          <a:xfrm>
            <a:off x="2479729" y="2826503"/>
            <a:ext cx="7569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rgbClr val="C3263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indices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D812DB-379E-76B3-5E88-8BB7D11166E3}"/>
              </a:ext>
            </a:extLst>
          </p:cNvPr>
          <p:cNvSpPr txBox="1"/>
          <p:nvPr/>
        </p:nvSpPr>
        <p:spPr>
          <a:xfrm>
            <a:off x="2306604" y="3252236"/>
            <a:ext cx="930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rgbClr val="00B05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elements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5B2FCF-973A-B97A-D3F1-6AEF7C5C035A}"/>
              </a:ext>
            </a:extLst>
          </p:cNvPr>
          <p:cNvSpPr/>
          <p:nvPr/>
        </p:nvSpPr>
        <p:spPr bwMode="auto">
          <a:xfrm>
            <a:off x="3355383" y="3252236"/>
            <a:ext cx="433953" cy="33855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45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A8247A-6265-BF72-71F4-078342522899}"/>
              </a:ext>
            </a:extLst>
          </p:cNvPr>
          <p:cNvSpPr/>
          <p:nvPr/>
        </p:nvSpPr>
        <p:spPr bwMode="auto">
          <a:xfrm>
            <a:off x="3789336" y="3252236"/>
            <a:ext cx="433953" cy="33855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A19B4A-D889-79EE-3DFD-C4BEB4F85B03}"/>
              </a:ext>
            </a:extLst>
          </p:cNvPr>
          <p:cNvSpPr/>
          <p:nvPr/>
        </p:nvSpPr>
        <p:spPr bwMode="auto">
          <a:xfrm>
            <a:off x="4223288" y="3252236"/>
            <a:ext cx="433953" cy="33855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45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8DA358-F666-93AB-CCD8-95D7BA5B5CA3}"/>
              </a:ext>
            </a:extLst>
          </p:cNvPr>
          <p:cNvSpPr/>
          <p:nvPr/>
        </p:nvSpPr>
        <p:spPr bwMode="auto">
          <a:xfrm>
            <a:off x="4657241" y="3252236"/>
            <a:ext cx="433953" cy="33855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-1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AA704A-B555-A6FE-F242-003054AB4242}"/>
              </a:ext>
            </a:extLst>
          </p:cNvPr>
          <p:cNvSpPr/>
          <p:nvPr/>
        </p:nvSpPr>
        <p:spPr bwMode="auto">
          <a:xfrm>
            <a:off x="5091194" y="3252236"/>
            <a:ext cx="433953" cy="33855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5F0144-890F-624A-4B23-AE33F4E668AF}"/>
              </a:ext>
            </a:extLst>
          </p:cNvPr>
          <p:cNvSpPr/>
          <p:nvPr/>
        </p:nvSpPr>
        <p:spPr bwMode="auto">
          <a:xfrm>
            <a:off x="5525146" y="3252236"/>
            <a:ext cx="433953" cy="33855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-9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C4737D-D6F5-5261-EA39-AC361374526E}"/>
              </a:ext>
            </a:extLst>
          </p:cNvPr>
          <p:cNvSpPr txBox="1"/>
          <p:nvPr/>
        </p:nvSpPr>
        <p:spPr>
          <a:xfrm>
            <a:off x="3428730" y="284393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rgbClr val="C3263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3EE6C1-6DFD-2B86-4CF5-2588016BF59B}"/>
              </a:ext>
            </a:extLst>
          </p:cNvPr>
          <p:cNvSpPr txBox="1"/>
          <p:nvPr/>
        </p:nvSpPr>
        <p:spPr>
          <a:xfrm>
            <a:off x="3862683" y="284393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rgbClr val="C3263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B2F9D4-39D8-65C5-016D-C742B8FFCFEA}"/>
              </a:ext>
            </a:extLst>
          </p:cNvPr>
          <p:cNvSpPr txBox="1"/>
          <p:nvPr/>
        </p:nvSpPr>
        <p:spPr>
          <a:xfrm>
            <a:off x="4284742" y="284393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rgbClr val="C3263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33D70F-877E-A080-966E-816514CE571A}"/>
              </a:ext>
            </a:extLst>
          </p:cNvPr>
          <p:cNvSpPr txBox="1"/>
          <p:nvPr/>
        </p:nvSpPr>
        <p:spPr>
          <a:xfrm>
            <a:off x="4730588" y="284393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rgbClr val="C3263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BCD508-E88E-649B-21B4-7FB5360FBAF1}"/>
              </a:ext>
            </a:extLst>
          </p:cNvPr>
          <p:cNvSpPr txBox="1"/>
          <p:nvPr/>
        </p:nvSpPr>
        <p:spPr>
          <a:xfrm>
            <a:off x="5133007" y="284393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rgbClr val="C3263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B44332-68F6-3A89-B8D5-93629B27A95F}"/>
              </a:ext>
            </a:extLst>
          </p:cNvPr>
          <p:cNvSpPr txBox="1"/>
          <p:nvPr/>
        </p:nvSpPr>
        <p:spPr>
          <a:xfrm>
            <a:off x="5598493" y="284393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600" dirty="0">
                <a:solidFill>
                  <a:srgbClr val="C3263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5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5D33117E-CCFD-302F-2FC7-7B71FC48624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4567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66EBAF-7C79-2789-7CA2-9EB5A5785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BBAC-81C0-5F40-BCDA-1F4EA758B5F9}" type="slidenum">
              <a:rPr lang="fr-FR" smtClean="0"/>
              <a:pPr/>
              <a:t>30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EC4797-8A20-20DE-B034-3A3C753B716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49" y="352425"/>
            <a:ext cx="7899333" cy="4629150"/>
          </a:xfrm>
        </p:spPr>
        <p:txBody>
          <a:bodyPr/>
          <a:lstStyle/>
          <a:p>
            <a:pPr marL="0" indent="0">
              <a:buNone/>
            </a:pP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rearrange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list[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]) -&gt;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low, high =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(a)-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p = a[high]	</a:t>
            </a:r>
            <a:r>
              <a:rPr lang="en-GB" sz="1400" b="0" dirty="0">
                <a:solidFill>
                  <a:srgbClr val="00B050"/>
                </a:solidFill>
                <a:effectLst/>
                <a:latin typeface="Menlo" panose="020B0609030804020204" pitchFamily="49" charset="0"/>
              </a:rPr>
              <a:t># improvement: first exchange a[high//2] and a[high]</a:t>
            </a:r>
          </a:p>
          <a:p>
            <a:pPr marL="0" indent="0">
              <a:buNone/>
            </a:pPr>
            <a:endParaRPr lang="en-GB" sz="1400" b="0" dirty="0">
              <a:solidFill>
                <a:srgbClr val="00B05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while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low &lt; high: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  while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low &lt; high </a:t>
            </a: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and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a[low] &lt;= p : low +=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      if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low &lt; high :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        a[high] = a[low]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        high -=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</a:p>
          <a:p>
            <a:pPr marL="0" indent="0">
              <a:buNone/>
            </a:pP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  while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high &gt; low </a:t>
            </a: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and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a[high] &gt; p : high -=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      if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low &lt; high :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        a[low] = a[high]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       low +=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a[high] = p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return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high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C68E31-7631-B209-F147-F6866F735AD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3127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022494-5736-A939-0962-21249FDFC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868B-E061-B84E-8153-0965F95A7594}" type="slidenum">
              <a:rPr lang="fr-FR" smtClean="0"/>
              <a:pPr/>
              <a:t>31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815FE8-ED58-FF89-75CC-42D4895627A3}"/>
              </a:ext>
            </a:extLst>
          </p:cNvPr>
          <p:cNvSpPr txBox="1"/>
          <p:nvPr/>
        </p:nvSpPr>
        <p:spPr>
          <a:xfrm>
            <a:off x="1017976" y="1247775"/>
            <a:ext cx="7108047" cy="293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kthsmallest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list[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],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k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-&gt;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</a:t>
            </a:r>
          </a:p>
          <a:p>
            <a:pPr algn="l"/>
            <a:r>
              <a:rPr lang="en-GB" sz="14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    """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algn="l"/>
            <a:r>
              <a:rPr lang="en-GB" sz="14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    precondition: 1 ≤ k ≤ </a:t>
            </a:r>
            <a:r>
              <a:rPr lang="en-GB" sz="14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GB" sz="14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(a)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algn="l"/>
            <a:r>
              <a:rPr lang="en-GB" sz="14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    """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algn="l"/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if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(a) ==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 </a:t>
            </a: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a[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</a:t>
            </a:r>
          </a:p>
          <a:p>
            <a:pPr algn="l"/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else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pPr algn="l"/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 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ip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rearrange(a)</a:t>
            </a:r>
          </a:p>
          <a:p>
            <a:pPr algn="l"/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    if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k == ip+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 </a:t>
            </a: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a[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ip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</a:t>
            </a:r>
          </a:p>
          <a:p>
            <a:pPr algn="l"/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    if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k &lt; ip+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 </a:t>
            </a: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kthsmallest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(a[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:ip], k)</a:t>
            </a:r>
          </a:p>
          <a:p>
            <a:pPr algn="l"/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    else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kthsmallest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(a[ip+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(a)], k-ip-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pPr algn="l"/>
            <a:endParaRPr lang="en-CH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4D71D-FB15-B53B-0FAD-BC696A517B8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7566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>
                <a:extLst>
                  <a:ext uri="{FF2B5EF4-FFF2-40B4-BE49-F238E27FC236}">
                    <a16:creationId xmlns:a16="http://schemas.microsoft.com/office/drawing/2014/main" id="{7ABDA750-E1AB-1223-BF3B-580F2F60CED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CH" dirty="0"/>
                  <a:t>Efficiency, for a list of size </a:t>
                </a:r>
                <a14:m>
                  <m:oMath xmlns:m="http://schemas.openxmlformats.org/officeDocument/2006/math">
                    <m:r>
                      <a:rPr lang="en-CH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CH" dirty="0"/>
              </a:p>
            </p:txBody>
          </p:sp>
        </mc:Choice>
        <mc:Fallback xmlns="">
          <p:sp>
            <p:nvSpPr>
              <p:cNvPr id="3" name="Title 2">
                <a:extLst>
                  <a:ext uri="{FF2B5EF4-FFF2-40B4-BE49-F238E27FC236}">
                    <a16:creationId xmlns:a16="http://schemas.microsoft.com/office/drawing/2014/main" id="{7ABDA750-E1AB-1223-BF3B-580F2F60CE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692" t="-11905" b="-30952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4779489B-CB68-BAB9-6F87-311B94CC08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CH" dirty="0"/>
                  <a:t>The search space shrinks with each iteration </a:t>
                </a:r>
              </a:p>
              <a:p>
                <a:pPr lvl="1"/>
                <a:r>
                  <a:rPr lang="en-CH" dirty="0"/>
                  <a:t>from a to a[0 … ip-1] or a[ip+1 … n-1] </a:t>
                </a:r>
              </a:p>
              <a:p>
                <a:pPr lvl="1"/>
                <a:r>
                  <a:rPr lang="en-CH" dirty="0"/>
                  <a:t>with an expected value (n-1)/2</a:t>
                </a:r>
              </a:p>
              <a:p>
                <a:pPr marL="0" indent="0">
                  <a:buNone/>
                </a:pPr>
                <a:endParaRPr lang="en-CH" dirty="0"/>
              </a:p>
              <a:p>
                <a:pPr marL="0" indent="0">
                  <a:buNone/>
                </a:pPr>
                <a:r>
                  <a:rPr lang="en-CH" dirty="0"/>
                  <a:t>At each iteration the number of comparisons = length of the search space (a)</a:t>
                </a:r>
              </a:p>
              <a:p>
                <a:endParaRPr lang="en-CH" dirty="0"/>
              </a:p>
              <a:p>
                <a:pPr marL="0" indent="0">
                  <a:buNone/>
                </a:pPr>
                <a:r>
                  <a:rPr lang="en-CH" dirty="0"/>
                  <a:t>⇒ The expected value of the number of comparisons is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CH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H" i="1" dirty="0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CH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H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CH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CH" i="1" dirty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CH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H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CH" i="1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CH" i="1" dirty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CH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H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CH" i="1" dirty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r>
                          <a:rPr lang="en-CH" i="1" dirty="0">
                            <a:latin typeface="Cambria Math" panose="02040503050406030204" pitchFamily="18" charset="0"/>
                          </a:rPr>
                          <m:t>+…</m:t>
                        </m:r>
                      </m:e>
                    </m:d>
                    <m:r>
                      <a:rPr lang="fr-CH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fr-CH" b="0" i="1" dirty="0" smtClean="0">
                        <a:latin typeface="Cambria Math" panose="02040503050406030204" pitchFamily="18" charset="0"/>
                      </a:rPr>
                      <m:t>&lt;2</m:t>
                    </m:r>
                    <m:r>
                      <a:rPr lang="fr-CH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H" dirty="0"/>
                  <a:t> (linear)</a:t>
                </a:r>
              </a:p>
              <a:p>
                <a:pPr marL="0" indent="0">
                  <a:buNone/>
                </a:pPr>
                <a:endParaRPr lang="en-CH" dirty="0"/>
              </a:p>
              <a:p>
                <a:pPr marL="0" indent="0">
                  <a:buNone/>
                </a:pPr>
                <a:r>
                  <a:rPr lang="en-CH" dirty="0"/>
                  <a:t>But the worst case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CH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CH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H" dirty="0"/>
                  <a:t>(however, extremely improbable)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4779489B-CB68-BAB9-6F87-311B94CC08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347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E84E9C-3B8A-DB8A-5FB8-C7AEA7B04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868B-E061-B84E-8153-0965F95A7594}" type="slidenum">
              <a:rPr lang="fr-FR" smtClean="0"/>
              <a:pPr/>
              <a:t>32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483E5B-8191-42E5-5451-EBAF5875008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10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9C1CF-4A51-774F-87D1-BB73DEFA8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Lists: Indexed, extensible, mutable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32089-DF43-6146-AD6A-97A7BBAC9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Indexed  ⇒</a:t>
            </a:r>
          </a:p>
          <a:p>
            <a:pPr lvl="1"/>
            <a:r>
              <a:rPr lang="en-US" dirty="0"/>
              <a:t>operation to get the element at index </a:t>
            </a:r>
            <a:r>
              <a:rPr lang="en-US" dirty="0" err="1"/>
              <a:t>i</a:t>
            </a:r>
            <a:endParaRPr lang="en-US" dirty="0"/>
          </a:p>
          <a:p>
            <a:pPr lvl="2"/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s[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]</a:t>
            </a:r>
            <a:r>
              <a:rPr lang="en-US" dirty="0"/>
              <a:t> </a:t>
            </a:r>
            <a:endParaRPr lang="en-US" dirty="0">
              <a:sym typeface="Wingdings" pitchFamily="2" charset="2"/>
            </a:endParaRPr>
          </a:p>
          <a:p>
            <a:pPr lvl="1"/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/>
              <a:t>Mutable  ⇒</a:t>
            </a:r>
          </a:p>
          <a:p>
            <a:pPr lvl="1"/>
            <a:r>
              <a:rPr lang="en-US" dirty="0"/>
              <a:t>operation to set the element at index </a:t>
            </a:r>
            <a:r>
              <a:rPr lang="en-US" dirty="0" err="1"/>
              <a:t>i</a:t>
            </a:r>
            <a:endParaRPr lang="en-US" dirty="0"/>
          </a:p>
          <a:p>
            <a:pPr lvl="2"/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s[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] = e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Extensible ⇒</a:t>
            </a:r>
          </a:p>
          <a:p>
            <a:pPr lvl="1"/>
            <a:r>
              <a:rPr lang="en-US" dirty="0"/>
              <a:t>operation to insert or append or remove elements</a:t>
            </a:r>
          </a:p>
          <a:p>
            <a:pPr lvl="2"/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s.append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(e) </a:t>
            </a:r>
          </a:p>
          <a:p>
            <a:pPr lvl="2"/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s.insert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e)</a:t>
            </a:r>
          </a:p>
          <a:p>
            <a:pPr lvl="2"/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s.pop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6283A-10A9-F84E-9840-3DD68D201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4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424FAE-42D7-1648-465D-C13CD6A3791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3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F1048-C2F3-0644-80B0-6ECE4B8D8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List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A5EC4-7CF3-4D4C-A959-29C5AFED0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4" y="1078431"/>
            <a:ext cx="8308975" cy="3417370"/>
          </a:xfrm>
        </p:spPr>
        <p:txBody>
          <a:bodyPr/>
          <a:lstStyle/>
          <a:p>
            <a:pPr marL="0" indent="0">
              <a:buNone/>
            </a:pPr>
            <a:r>
              <a:rPr lang="en-CH" sz="2000" b="1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Creation</a:t>
            </a:r>
          </a:p>
          <a:p>
            <a:pPr marL="0" indent="0">
              <a:buNone/>
            </a:pPr>
            <a:endParaRPr lang="en-CH" dirty="0">
              <a:latin typeface="LM Sans 10" pitchFamily="2" charset="77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[</a:t>
            </a:r>
            <a:r>
              <a:rPr lang="en-GB" sz="14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"bang"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4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"zebra"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4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"flower"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</a:t>
            </a:r>
          </a:p>
          <a:p>
            <a:pPr marL="0" indent="0">
              <a:buNone/>
            </a:pP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b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[] 				</a:t>
            </a:r>
            <a:r>
              <a:rPr lang="en-GB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an empty list</a:t>
            </a:r>
          </a:p>
          <a:p>
            <a:pPr marL="0" indent="0">
              <a:buNone/>
            </a:pP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c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[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for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range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10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)] 	</a:t>
            </a:r>
            <a:r>
              <a:rPr lang="en-GB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⇒ [0, 0, 0, 0, 0, 0, 0, 0, 0, 0]</a:t>
            </a:r>
          </a:p>
          <a:p>
            <a:pPr marL="0" indent="0">
              <a:buNone/>
            </a:pP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d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[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*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for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range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(-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5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6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)] 	</a:t>
            </a:r>
            <a:r>
              <a:rPr lang="en-GB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⇒ [25, 16, 9, 4, 1, 0, 1, 4, 9, 16, 25]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CH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endParaRPr lang="en-CH" dirty="0">
              <a:solidFill>
                <a:srgbClr val="00B05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BBFEE-1673-604F-96C8-3555B8084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5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CD55A1-5AFD-7A73-9827-0E212B209B0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026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F1048-C2F3-0644-80B0-6ECE4B8D8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List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A5EC4-7CF3-4D4C-A959-29C5AFED0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4" y="1078431"/>
            <a:ext cx="8308975" cy="3417370"/>
          </a:xfrm>
        </p:spPr>
        <p:txBody>
          <a:bodyPr/>
          <a:lstStyle/>
          <a:p>
            <a:pPr marL="0" indent="0">
              <a:buNone/>
            </a:pPr>
            <a:r>
              <a:rPr lang="en-CH" sz="2000" b="1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Access</a:t>
            </a:r>
            <a:endParaRPr lang="en-CH" sz="1600" b="1" dirty="0">
              <a:latin typeface="LM Sans 10" pitchFamily="2" charset="77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endParaRPr lang="en-CH" b="1" dirty="0">
              <a:latin typeface="LM Sans 10" pitchFamily="2" charset="77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279400" lvl="1" indent="0">
              <a:buNone/>
            </a:pPr>
            <a:r>
              <a:rPr lang="en-GB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[</a:t>
            </a:r>
            <a:r>
              <a:rPr lang="en-GB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"bang"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"zebra"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"flower"</a:t>
            </a:r>
            <a:r>
              <a:rPr lang="en-GB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</a:t>
            </a:r>
          </a:p>
          <a:p>
            <a:pPr marL="0" indent="0">
              <a:buNone/>
            </a:pPr>
            <a:endParaRPr lang="en-CH" dirty="0">
              <a:solidFill>
                <a:srgbClr val="00B05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279400" lvl="1" indent="0">
              <a:buNone/>
            </a:pP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v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	</a:t>
            </a:r>
            <a:r>
              <a:rPr lang="en-GB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⇒ v = "bang"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279400" lvl="1" indent="0">
              <a:buNone/>
            </a:pP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h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	</a:t>
            </a:r>
            <a:r>
              <a:rPr lang="en-GB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⇒ h = "flower"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279400" lvl="1" indent="0">
              <a:buNone/>
            </a:pP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3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	</a:t>
            </a:r>
            <a:r>
              <a:rPr lang="en-GB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⇒ ** runtime error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BBFEE-1673-604F-96C8-3555B8084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6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AE051-5848-CF53-AA61-F71EB7BD90D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43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F1048-C2F3-0644-80B0-6ECE4B8D8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List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A5EC4-7CF3-4D4C-A959-29C5AFED0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4" y="1078430"/>
            <a:ext cx="8308975" cy="3563311"/>
          </a:xfrm>
        </p:spPr>
        <p:txBody>
          <a:bodyPr/>
          <a:lstStyle/>
          <a:p>
            <a:pPr marL="0" indent="0">
              <a:buNone/>
            </a:pPr>
            <a:r>
              <a:rPr lang="en-GB" sz="12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[</a:t>
            </a:r>
            <a:r>
              <a:rPr lang="en-GB" sz="12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"bang"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2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"zebra"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2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"flower"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</a:t>
            </a:r>
          </a:p>
          <a:p>
            <a:pPr marL="0" indent="0">
              <a:buNone/>
            </a:pPr>
            <a:endParaRPr lang="en-CH" dirty="0">
              <a:solidFill>
                <a:srgbClr val="00B05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CH" sz="1800" b="1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Mutation</a:t>
            </a:r>
          </a:p>
          <a:p>
            <a:pPr marL="0" indent="0">
              <a:buNone/>
            </a:pPr>
            <a:endParaRPr lang="en-GB" sz="1400" b="0" dirty="0">
              <a:solidFill>
                <a:srgbClr val="00108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2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GB" sz="12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= </a:t>
            </a:r>
            <a:r>
              <a:rPr lang="en-GB" sz="12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"shadow"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		</a:t>
            </a:r>
            <a:r>
              <a:rPr lang="en-GB" sz="12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⇒ a = ["bang", "zebra", "shadow"]</a:t>
            </a:r>
            <a:endParaRPr lang="en-GB" sz="12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CH" dirty="0">
              <a:solidFill>
                <a:srgbClr val="00B05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CH" sz="1800" b="1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Expansion and contraction</a:t>
            </a:r>
          </a:p>
          <a:p>
            <a:pPr marL="0" indent="0">
              <a:buNone/>
            </a:pPr>
            <a:endParaRPr lang="en-CH" sz="2000" b="1" dirty="0">
              <a:latin typeface="LM Sans 10" pitchFamily="2" charset="77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GB" sz="12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2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GB" sz="12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append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2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"fog"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		</a:t>
            </a:r>
            <a:r>
              <a:rPr lang="en-GB" sz="12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⇒ a = ["bang", "zebra", "shadow", "fog"]</a:t>
            </a:r>
            <a:endParaRPr lang="en-GB" sz="12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2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2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GB" sz="12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insert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2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2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"five"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	</a:t>
            </a:r>
            <a:r>
              <a:rPr lang="en-GB" sz="12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⇒ a = ["bang", "five", "zebra", "shadow", "fog"]</a:t>
            </a:r>
            <a:endParaRPr lang="en-GB" sz="12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2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w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2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2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GB" sz="12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pop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2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GB" sz="12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		</a:t>
            </a:r>
            <a:r>
              <a:rPr lang="en-GB" sz="12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⇒ w = "zebra"</a:t>
            </a:r>
          </a:p>
          <a:p>
            <a:pPr marL="0" indent="0">
              <a:buNone/>
            </a:pPr>
            <a:r>
              <a:rPr lang="en-GB" sz="1200" dirty="0">
                <a:solidFill>
                  <a:srgbClr val="008000"/>
                </a:solidFill>
                <a:latin typeface="Menlo" panose="020B0609030804020204" pitchFamily="49" charset="0"/>
              </a:rPr>
              <a:t>			#   a = </a:t>
            </a:r>
            <a:r>
              <a:rPr lang="en-GB" sz="12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["bang", "five", "shadow", "fog"]</a:t>
            </a:r>
            <a:endParaRPr lang="en-GB" sz="12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CH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		</a:t>
            </a:r>
            <a:r>
              <a:rPr lang="en-CH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endParaRPr lang="en-GB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BBFEE-1673-604F-96C8-3555B8084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7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A85E2-F8F8-382D-1F9B-64C89A54B92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629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Value in an Indexed Sequence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>
                    <a:latin typeface="CMU Sans Serif" panose="02000603000000000000" pitchFamily="2" charset="0"/>
                    <a:ea typeface="CMU Sans Serif" panose="02000603000000000000" pitchFamily="2" charset="0"/>
                    <a:cs typeface="CMU Sans Serif" panose="02000603000000000000" pitchFamily="2" charset="0"/>
                  </a:rPr>
                  <a:t>Pre-condition:</a:t>
                </a:r>
                <a:r>
                  <a:rPr lang="en-US" dirty="0">
                    <a:latin typeface="CMU SANS SERIF" panose="02000603000000000000" pitchFamily="2" charset="0"/>
                    <a:ea typeface="CMU SANS SERIF" panose="02000603000000000000" pitchFamily="2" charset="0"/>
                    <a:cs typeface="CMU SANS SERIF" panose="02000603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MU SANS SERIF" panose="02000603000000000000" pitchFamily="2" charset="0"/>
                        <a:cs typeface="CMU SANS SERIF" panose="02000603000000000000" pitchFamily="2" charset="0"/>
                      </a:rPr>
                      <m:t>𝑎</m:t>
                    </m:r>
                  </m:oMath>
                </a14:m>
                <a:r>
                  <a:rPr lang="en-US" dirty="0">
                    <a:latin typeface="CMU SANS SERIF" panose="02000603000000000000" pitchFamily="2" charset="0"/>
                    <a:ea typeface="CMU SANS SERIF" panose="02000603000000000000" pitchFamily="2" charset="0"/>
                    <a:cs typeface="CMU SANS SERIF" panose="02000603000000000000" pitchFamily="2" charset="0"/>
                  </a:rPr>
                  <a:t> is sequence,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MU SANS SERIF" panose="02000603000000000000" pitchFamily="2" charset="0"/>
                        <a:cs typeface="CMU SANS SERIF" panose="02000603000000000000" pitchFamily="2" charset="0"/>
                      </a:rPr>
                      <m:t>𝑥</m:t>
                    </m:r>
                  </m:oMath>
                </a14:m>
                <a:r>
                  <a:rPr lang="en-US" dirty="0">
                    <a:latin typeface="CMU SANS SERIF" panose="02000603000000000000" pitchFamily="2" charset="0"/>
                    <a:ea typeface="CMU SANS SERIF" panose="02000603000000000000" pitchFamily="2" charset="0"/>
                    <a:cs typeface="CMU SANS SERIF" panose="02000603000000000000" pitchFamily="2" charset="0"/>
                  </a:rPr>
                  <a:t> is an object</a:t>
                </a:r>
              </a:p>
              <a:p>
                <a:pPr marL="0" indent="0">
                  <a:buNone/>
                </a:pPr>
                <a:r>
                  <a:rPr lang="en-US" b="1" dirty="0">
                    <a:latin typeface="CMU Sans Serif" panose="02000603000000000000" pitchFamily="2" charset="0"/>
                    <a:ea typeface="CMU Sans Serif" panose="02000603000000000000" pitchFamily="2" charset="0"/>
                    <a:cs typeface="CMU Sans Serif" panose="02000603000000000000" pitchFamily="2" charset="0"/>
                  </a:rPr>
                  <a:t>Post-condition: </a:t>
                </a:r>
              </a:p>
              <a:p>
                <a:pPr marL="279400" lvl="1" indent="0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MU SANS SERIF" panose="02000603000000000000" pitchFamily="2" charset="0"/>
                        <a:cs typeface="CMU SANS SERIF" panose="02000603000000000000" pitchFamily="2" charset="0"/>
                      </a:rPr>
                      <m:t>𝑖</m:t>
                    </m:r>
                  </m:oMath>
                </a14:m>
                <a:r>
                  <a:rPr lang="en-US" dirty="0">
                    <a:latin typeface="CMU SANS SERIF" panose="02000603000000000000" pitchFamily="2" charset="0"/>
                    <a:ea typeface="CMU SANS SERIF" panose="02000603000000000000" pitchFamily="2" charset="0"/>
                    <a:cs typeface="CMU SANS SERIF" panose="02000603000000000000" pitchFamily="2" charset="0"/>
                  </a:rPr>
                  <a:t> is the smallest integer such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MU SANS SERIF" panose="02000603000000000000" pitchFamily="2" charset="0"/>
                        <a:cs typeface="CMU SANS SERIF" panose="02000603000000000000" pitchFamily="2" charset="0"/>
                      </a:rPr>
                      <m:t>𝑎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MU SANS SERIF" panose="02000603000000000000" pitchFamily="2" charset="0"/>
                        <a:cs typeface="CMU SANS SERIF" panose="02000603000000000000" pitchFamily="2" charset="0"/>
                      </a:rPr>
                      <m:t>[</m:t>
                    </m:r>
                    <m:r>
                      <a:rPr lang="en-US" i="1" dirty="0" err="1">
                        <a:latin typeface="Cambria Math" panose="02040503050406030204" pitchFamily="18" charset="0"/>
                        <a:ea typeface="CMU SANS SERIF" panose="02000603000000000000" pitchFamily="2" charset="0"/>
                        <a:cs typeface="CMU SANS SERIF" panose="02000603000000000000" pitchFamily="2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  <a:ea typeface="CMU SANS SERIF" panose="02000603000000000000" pitchFamily="2" charset="0"/>
                        <a:cs typeface="CMU SANS SERIF" panose="02000603000000000000" pitchFamily="2" charset="0"/>
                      </a:rPr>
                      <m:t>] == </m:t>
                    </m:r>
                    <m:r>
                      <a:rPr lang="en-US" i="1" dirty="0">
                        <a:latin typeface="Cambria Math" panose="02040503050406030204" pitchFamily="18" charset="0"/>
                        <a:ea typeface="CMU SANS SERIF" panose="02000603000000000000" pitchFamily="2" charset="0"/>
                        <a:cs typeface="CMU SANS SERIF" panose="02000603000000000000" pitchFamily="2" charset="0"/>
                      </a:rPr>
                      <m:t>𝑥</m:t>
                    </m:r>
                  </m:oMath>
                </a14:m>
                <a:r>
                  <a:rPr lang="en-US" dirty="0">
                    <a:latin typeface="CMU SANS SERIF" panose="02000603000000000000" pitchFamily="2" charset="0"/>
                    <a:ea typeface="CMU SANS SERIF" panose="02000603000000000000" pitchFamily="2" charset="0"/>
                    <a:cs typeface="CMU SANS SERIF" panose="02000603000000000000" pitchFamily="2" charset="0"/>
                  </a:rPr>
                  <a:t> </a:t>
                </a:r>
              </a:p>
              <a:p>
                <a:pPr marL="279400" lvl="1" indent="0">
                  <a:buNone/>
                </a:pPr>
                <a:r>
                  <a:rPr lang="en-US" dirty="0">
                    <a:latin typeface="CMU SANS SERIF" panose="02000603000000000000" pitchFamily="2" charset="0"/>
                    <a:ea typeface="CMU SANS SERIF" panose="02000603000000000000" pitchFamily="2" charset="0"/>
                    <a:cs typeface="CMU SANS SERIF" panose="02000603000000000000" pitchFamily="2" charset="0"/>
                  </a:rPr>
                  <a:t>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MU SANS SERIF" panose="02000603000000000000" pitchFamily="2" charset="0"/>
                        <a:cs typeface="CMU SANS SERIF" panose="02000603000000000000" pitchFamily="2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  <a:ea typeface="CMU SANS SERIF" panose="02000603000000000000" pitchFamily="2" charset="0"/>
                        <a:cs typeface="CMU SANS SERIF" panose="02000603000000000000" pitchFamily="2" charset="0"/>
                      </a:rPr>
                      <m:t> = −1</m:t>
                    </m:r>
                  </m:oMath>
                </a14:m>
                <a:r>
                  <a:rPr lang="en-US" dirty="0">
                    <a:latin typeface="CMU SANS SERIF" panose="02000603000000000000" pitchFamily="2" charset="0"/>
                    <a:ea typeface="CMU SANS SERIF" panose="02000603000000000000" pitchFamily="2" charset="0"/>
                    <a:cs typeface="CMU SANS SERIF" panose="02000603000000000000" pitchFamily="2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MU SANS SERIF" panose="02000603000000000000" pitchFamily="2" charset="0"/>
                        <a:cs typeface="CMU SANS SERIF" panose="02000603000000000000" pitchFamily="2" charset="0"/>
                      </a:rPr>
                      <m:t>𝑥</m:t>
                    </m:r>
                  </m:oMath>
                </a14:m>
                <a:r>
                  <a:rPr lang="en-US" dirty="0">
                    <a:latin typeface="CMU SANS SERIF" panose="02000603000000000000" pitchFamily="2" charset="0"/>
                    <a:ea typeface="CMU SANS SERIF" panose="02000603000000000000" pitchFamily="2" charset="0"/>
                    <a:cs typeface="CMU SANS SERIF" panose="02000603000000000000" pitchFamily="2" charset="0"/>
                  </a:rPr>
                  <a:t> is nowhere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MU SANS SERIF" panose="02000603000000000000" pitchFamily="2" charset="0"/>
                        <a:cs typeface="CMU SANS SERIF" panose="02000603000000000000" pitchFamily="2" charset="0"/>
                      </a:rPr>
                      <m:t>𝑎</m:t>
                    </m:r>
                  </m:oMath>
                </a14:m>
                <a:endParaRPr lang="en-US" dirty="0">
                  <a:latin typeface="CMU SANS SERIF" panose="02000603000000000000" pitchFamily="2" charset="0"/>
                  <a:ea typeface="CMU SANS SERIF" panose="02000603000000000000" pitchFamily="2" charset="0"/>
                  <a:cs typeface="CMU SANS SERIF" panose="02000603000000000000" pitchFamily="2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47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8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DF703-311E-23B6-4169-58DA6889EEB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370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Value in an Indexed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Algorithm: </a:t>
            </a:r>
            <a:r>
              <a:rPr lang="en-US" dirty="0"/>
              <a:t>examine successively all the elements of the sequence (in any order)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find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list[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]) -&gt;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while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&lt;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(a) </a:t>
            </a: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and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a[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!= x : 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 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+=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==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(a) : 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  </a:t>
            </a: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-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      # not found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else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  </a:t>
            </a: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9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CF569-5987-E8A8-07C8-8EA9AD9A130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573822"/>
      </p:ext>
    </p:extLst>
  </p:cSld>
  <p:clrMapOvr>
    <a:masterClrMapping/>
  </p:clrMapOvr>
</p:sld>
</file>

<file path=ppt/theme/theme1.xml><?xml version="1.0" encoding="utf-8"?>
<a:theme xmlns:a="http://schemas.openxmlformats.org/drawingml/2006/main" name="01_intro_si_case_util">
  <a:themeElements>
    <a:clrScheme name="01_intro_si_case_util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01_intro_si_case_uti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Times" pitchFamily="-111" charset="0"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CMU Sans Serif" panose="02000603000000000000" pitchFamily="2" charset="0"/>
            <a:ea typeface="CMU Sans Serif" panose="02000603000000000000" pitchFamily="2" charset="0"/>
            <a:cs typeface="CMU Sans Serif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Times" pitchFamily="-111" charset="0"/>
          <a:buNone/>
          <a:tabLst/>
          <a:defRPr kumimoji="0" lang="fr-FR" sz="2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rebuchet MS" pitchFamily="-111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sz="1600" dirty="0" smtClean="0">
            <a:latin typeface="CMU Sans Serif" panose="02000603000000000000" pitchFamily="2" charset="0"/>
            <a:ea typeface="CMU Sans Serif" panose="02000603000000000000" pitchFamily="2" charset="0"/>
            <a:cs typeface="CMU Sans Serif" panose="02000603000000000000" pitchFamily="2" charset="0"/>
          </a:defRPr>
        </a:defPPr>
      </a:lstStyle>
    </a:txDef>
  </a:objectDefaults>
  <a:extraClrSchemeLst>
    <a:extraClrScheme>
      <a:clrScheme name="01_intro_si_case_util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_intro_si_case_util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_intro_si_case_util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_intro_si_case_util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_intro_si_case_util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_intro_si_case_util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_intro_si_case_util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_intro_si_case_util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HD:Users:gilles:__Preparation__:isi-cours:01_intro_si_case_util.ppt</Template>
  <TotalTime>109241</TotalTime>
  <Words>2908</Words>
  <Application>Microsoft Macintosh PowerPoint</Application>
  <PresentationFormat>On-screen Show (16:9)</PresentationFormat>
  <Paragraphs>465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9" baseType="lpstr">
      <vt:lpstr>Arial</vt:lpstr>
      <vt:lpstr>Cambria Math</vt:lpstr>
      <vt:lpstr>Cavolini</vt:lpstr>
      <vt:lpstr>CMU Concrete Roman</vt:lpstr>
      <vt:lpstr>CMU SANS SERIF</vt:lpstr>
      <vt:lpstr>CMU SANS SERIF</vt:lpstr>
      <vt:lpstr>CMU Typewriter Text</vt:lpstr>
      <vt:lpstr>LM Sans 10</vt:lpstr>
      <vt:lpstr>Menlo</vt:lpstr>
      <vt:lpstr>Monaco</vt:lpstr>
      <vt:lpstr>System Font Regular</vt:lpstr>
      <vt:lpstr>Tahoma</vt:lpstr>
      <vt:lpstr>Times</vt:lpstr>
      <vt:lpstr>Times New Roman</vt:lpstr>
      <vt:lpstr>Trebuchet MS</vt:lpstr>
      <vt:lpstr>Wingdings</vt:lpstr>
      <vt:lpstr>01_intro_si_case_util</vt:lpstr>
      <vt:lpstr>Sequences searching and sorting</vt:lpstr>
      <vt:lpstr>Content</vt:lpstr>
      <vt:lpstr>Lists</vt:lpstr>
      <vt:lpstr>Lists: Indexed, extensible, mutable sequences</vt:lpstr>
      <vt:lpstr>List operations</vt:lpstr>
      <vt:lpstr>List operations</vt:lpstr>
      <vt:lpstr>List operations</vt:lpstr>
      <vt:lpstr>Finding a Value in an Indexed Sequence</vt:lpstr>
      <vt:lpstr>Finding a Value in an Indexed Sequence</vt:lpstr>
      <vt:lpstr>Reminder about the and operation</vt:lpstr>
      <vt:lpstr>Computational cost (efficiency)</vt:lpstr>
      <vt:lpstr>Binary Search</vt:lpstr>
      <vt:lpstr>Looking for 45</vt:lpstr>
      <vt:lpstr>PowerPoint Presentation</vt:lpstr>
      <vt:lpstr>Efficiency </vt:lpstr>
      <vt:lpstr>The Sorting (in Place) Problem</vt:lpstr>
      <vt:lpstr>Selection Sort</vt:lpstr>
      <vt:lpstr>PowerPoint Presentation</vt:lpstr>
      <vt:lpstr>sorting [8, 2, 4, 9, 3, 6]</vt:lpstr>
      <vt:lpstr>Computational cost</vt:lpstr>
      <vt:lpstr>Insertion sort</vt:lpstr>
      <vt:lpstr>Example: </vt:lpstr>
      <vt:lpstr>Algorithm to put a[j] in place</vt:lpstr>
      <vt:lpstr>Complete algorithm</vt:lpstr>
      <vt:lpstr>What about the efficiency of this algorithm?</vt:lpstr>
      <vt:lpstr>Case analysis</vt:lpstr>
      <vt:lpstr>Order statistic – kth-smalest value</vt:lpstr>
      <vt:lpstr>Algorithmic idea – problem reduction</vt:lpstr>
      <vt:lpstr>Rearranging the elements</vt:lpstr>
      <vt:lpstr>PowerPoint Presentation</vt:lpstr>
      <vt:lpstr>PowerPoint Presentation</vt:lpstr>
      <vt:lpstr>Efficiency, for a list of size n</vt:lpstr>
    </vt:vector>
  </TitlesOfParts>
  <Company>CUI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CLMJ</dc:creator>
  <cp:lastModifiedBy>Gilles Falquet</cp:lastModifiedBy>
  <cp:revision>3060</cp:revision>
  <cp:lastPrinted>2019-10-20T20:02:27Z</cp:lastPrinted>
  <dcterms:created xsi:type="dcterms:W3CDTF">2010-02-25T19:15:51Z</dcterms:created>
  <dcterms:modified xsi:type="dcterms:W3CDTF">2023-06-20T14:06:57Z</dcterms:modified>
</cp:coreProperties>
</file>