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452" r:id="rId2"/>
    <p:sldId id="423" r:id="rId3"/>
    <p:sldId id="424" r:id="rId4"/>
    <p:sldId id="425" r:id="rId5"/>
    <p:sldId id="441" r:id="rId6"/>
    <p:sldId id="453" r:id="rId7"/>
    <p:sldId id="439" r:id="rId8"/>
    <p:sldId id="460" r:id="rId9"/>
    <p:sldId id="461" r:id="rId10"/>
    <p:sldId id="471" r:id="rId11"/>
    <p:sldId id="477" r:id="rId12"/>
    <p:sldId id="462" r:id="rId13"/>
    <p:sldId id="454" r:id="rId14"/>
    <p:sldId id="467" r:id="rId15"/>
    <p:sldId id="456" r:id="rId16"/>
    <p:sldId id="478" r:id="rId17"/>
    <p:sldId id="476" r:id="rId18"/>
    <p:sldId id="455" r:id="rId19"/>
    <p:sldId id="444" r:id="rId20"/>
    <p:sldId id="445" r:id="rId21"/>
    <p:sldId id="463" r:id="rId22"/>
    <p:sldId id="459" r:id="rId23"/>
    <p:sldId id="465" r:id="rId24"/>
    <p:sldId id="470" r:id="rId25"/>
    <p:sldId id="472" r:id="rId26"/>
  </p:sldIdLst>
  <p:sldSz cx="9144000" cy="5143500" type="screen16x9"/>
  <p:notesSz cx="6858000" cy="91440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528D"/>
    <a:srgbClr val="00EE00"/>
    <a:srgbClr val="B9EEAE"/>
    <a:srgbClr val="FFD14A"/>
    <a:srgbClr val="FF8000"/>
    <a:srgbClr val="0080FF"/>
    <a:srgbClr val="999933"/>
    <a:srgbClr val="1C5058"/>
    <a:srgbClr val="113034"/>
    <a:srgbClr val="EDD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1" autoAdjust="0"/>
    <p:restoredTop sz="86479" autoAdjust="0"/>
  </p:normalViewPr>
  <p:slideViewPr>
    <p:cSldViewPr snapToGrid="0">
      <p:cViewPr varScale="1">
        <p:scale>
          <a:sx n="135" d="100"/>
          <a:sy n="135" d="100"/>
        </p:scale>
        <p:origin x="49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6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F786E4-0149-0A41-BD21-D904093C0A6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35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721E5D-BC92-DF48-9B28-773BCE517FB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516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1064623" y="1162594"/>
            <a:ext cx="6019800" cy="165735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0400"/>
            <a:ext cx="6019800" cy="1314450"/>
          </a:xfrm>
        </p:spPr>
        <p:txBody>
          <a:bodyPr/>
          <a:lstStyle>
            <a:lvl1pPr marL="0" indent="0">
              <a:buFont typeface="Lucida Grande CY" charset="-5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73E54-3AA4-9744-9707-1973884DF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AFA45-CB36-F746-B871-66364A8E33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94335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94335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86FE7-FBB0-9E46-BFAE-512F244163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 sz="180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B589D-2E44-BC4C-9BE1-87D9D218BC3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95FE8-85AF-EA42-AD83-A975C17BB4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A3B8A-E6BA-9642-A43C-2AAFF49A0B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9704F-824E-254F-8ADB-604AEEEC80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F45ED-AECF-344E-A11D-5D70D4F6D7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CCB9D-1EB2-6147-8C69-CB86252BFF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00CBD-6E45-9F4A-A55B-5DC33001E8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67CBD-2CC0-F148-B143-9E00B31A0C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2" charset="0"/>
              </a:defRPr>
            </a:lvl1pPr>
          </a:lstStyle>
          <a:p>
            <a:r>
              <a:rPr lang="en-US"/>
              <a:t>Databases IV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600" b="0">
                <a:latin typeface="CMU Concrete Roman"/>
                <a:cs typeface="CMU Concrete Roman"/>
              </a:defRPr>
            </a:lvl1pPr>
          </a:lstStyle>
          <a:p>
            <a:fld id="{975D49F0-3D74-364B-B210-E4FD7117BD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6916"/>
            <a:ext cx="80772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2173"/>
            <a:ext cx="8229600" cy="335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-112" charset="0"/>
              </a:defRPr>
            </a:lvl1pPr>
          </a:lstStyle>
          <a:p>
            <a:r>
              <a:rPr lang="de-CH"/>
              <a:t>G. Falquet - UNIGE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4528D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E60024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charset="2"/>
        <a:buChar char="§"/>
        <a:defRPr sz="1600" kern="1200" spc="-100">
          <a:solidFill>
            <a:schemeClr val="tx1"/>
          </a:solidFill>
          <a:latin typeface="Lucida Grande"/>
          <a:ea typeface="ＭＳ Ｐゴシック" charset="-128"/>
          <a:cs typeface="Lucida Grande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EE00"/>
        </a:buClr>
        <a:buSzPct val="75000"/>
        <a:buFont typeface="Wingdings" charset="2"/>
        <a:buChar char="§"/>
        <a:defRPr sz="1600" kern="1200" spc="-100">
          <a:solidFill>
            <a:schemeClr val="tx1"/>
          </a:solidFill>
          <a:latin typeface="Lucida Grande"/>
          <a:ea typeface="ＭＳ Ｐゴシック" charset="-128"/>
          <a:cs typeface="Lucida Grande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§"/>
        <a:defRPr sz="1600" kern="1200" spc="-100">
          <a:solidFill>
            <a:schemeClr val="tx1"/>
          </a:solidFill>
          <a:latin typeface="Lucida Grande"/>
          <a:ea typeface="ＭＳ Ｐゴシック" charset="-128"/>
          <a:cs typeface="Lucida Grande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2" charset="2"/>
        <a:buChar char="¨"/>
        <a:defRPr sz="1600" kern="1200" spc="-100">
          <a:solidFill>
            <a:schemeClr val="tx1"/>
          </a:solidFill>
          <a:latin typeface="Lucida Grande"/>
          <a:ea typeface="ＭＳ Ｐゴシック" charset="-128"/>
          <a:cs typeface="Lucida Grande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§"/>
        <a:defRPr sz="1600" kern="1200" spc="-100">
          <a:solidFill>
            <a:schemeClr val="tx1"/>
          </a:solidFill>
          <a:latin typeface="Lucida Grande"/>
          <a:ea typeface="ＭＳ Ｐゴシック" charset="-128"/>
          <a:cs typeface="Lucida Grande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E6F1C3-7870-3843-A1ED-4A86B2570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201168"/>
            <a:ext cx="7946136" cy="2618776"/>
          </a:xfrm>
        </p:spPr>
        <p:txBody>
          <a:bodyPr/>
          <a:lstStyle/>
          <a:p>
            <a:r>
              <a:rPr lang="en-US" dirty="0"/>
              <a:t>Introduction to the</a:t>
            </a:r>
            <a:br>
              <a:rPr lang="en-US" dirty="0"/>
            </a:br>
            <a:r>
              <a:rPr lang="en-US" dirty="0"/>
              <a:t>Python programming language:</a:t>
            </a:r>
            <a:br>
              <a:rPr lang="en-US" dirty="0"/>
            </a:br>
            <a:r>
              <a:rPr lang="en-US" sz="2800" dirty="0"/>
              <a:t>Statements, Expressions, Types, Variables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D0AA5DC-4B8A-4E4E-BDAB-61246619B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Falquet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Master in business analytics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E9560-FB63-0A49-A343-CBC356F5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5C1EB0-D72E-A990-DCF3-1C15519E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2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E9FF-4B36-9842-BD81-C9611438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of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FE7FC-45FD-A248-AEF7-43FB8D3F1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42172"/>
            <a:ext cx="8479971" cy="37126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an expression uses multiple operators, the operators are evaluated based on a priority table:</a:t>
            </a:r>
          </a:p>
          <a:p>
            <a:pPr marL="400050" lvl="1" indent="0"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highest</a:t>
            </a:r>
            <a:r>
              <a:rPr lang="en-US" sz="1400" dirty="0"/>
              <a:t>	 </a:t>
            </a:r>
          </a:p>
          <a:p>
            <a:pPr marL="400050" lvl="1" indent="0">
              <a:buNone/>
            </a:pPr>
            <a:r>
              <a:rPr lang="en-US" sz="1400" dirty="0"/>
              <a:t>	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dirty="0"/>
              <a:t> </a:t>
            </a:r>
            <a:r>
              <a:rPr lang="en-US" sz="1400" i="1" dirty="0"/>
              <a:t>subexpression</a:t>
            </a:r>
            <a:r>
              <a:rPr lang="en-US" sz="1400" b="1" dirty="0">
                <a:solidFill>
                  <a:srgbClr val="FF0000"/>
                </a:solidFill>
              </a:rPr>
              <a:t> ) </a:t>
            </a:r>
          </a:p>
          <a:p>
            <a:pPr marL="400050" lvl="1" indent="0">
              <a:buNone/>
            </a:pPr>
            <a:r>
              <a:rPr lang="en-US" sz="1400" dirty="0"/>
              <a:t> 	</a:t>
            </a:r>
            <a:r>
              <a:rPr lang="en-US" sz="1400" dirty="0">
                <a:solidFill>
                  <a:srgbClr val="FF0000"/>
                </a:solidFill>
              </a:rPr>
              <a:t>function</a:t>
            </a:r>
            <a:r>
              <a:rPr lang="en-US" sz="1400" dirty="0"/>
              <a:t>(</a:t>
            </a:r>
            <a:r>
              <a:rPr lang="en-US" sz="1400" i="1" dirty="0"/>
              <a:t>arguments</a:t>
            </a:r>
            <a:r>
              <a:rPr lang="en-US" sz="1400" dirty="0"/>
              <a:t>)  , </a:t>
            </a:r>
          </a:p>
          <a:p>
            <a:pPr marL="400050" lvl="1" indent="0">
              <a:buNone/>
            </a:pPr>
            <a:r>
              <a:rPr lang="en-US" sz="1400" dirty="0"/>
              <a:t>	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**	 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*, /, //, % 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+, -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&lt;, &lt;=, &gt;, &gt;=, ==, !=, in, not in, … 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and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or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lowest</a:t>
            </a:r>
            <a:r>
              <a:rPr lang="en-US" sz="1400" dirty="0"/>
              <a:t>	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https://</a:t>
            </a:r>
            <a:r>
              <a:rPr lang="en-US" sz="1400" dirty="0" err="1"/>
              <a:t>docs.python.org</a:t>
            </a:r>
            <a:r>
              <a:rPr lang="en-US" sz="1400" dirty="0"/>
              <a:t>/3/reference/</a:t>
            </a:r>
            <a:r>
              <a:rPr lang="en-US" sz="1400" dirty="0" err="1"/>
              <a:t>expressions.html#evaluation-order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26BD16-948B-8948-9721-9012FA379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55914-D1D6-C826-D403-DD9F1D969A6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2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FD36-8763-C744-BA38-719136BA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D751F-9019-5D44-8DBE-A3E06ED91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3*6+4/5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⇔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(3*6)+(4/5)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+ "aca" . replace("a","-") 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⇔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+ ("aca" . replace("a","-"))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 &gt;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x+y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c &lt; 0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⇔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(a &gt; 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x+y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))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(c &lt; 0)</a:t>
            </a:r>
          </a:p>
          <a:p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76B26-B5C3-9845-B719-B2B90BE80E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35F83-78FE-3125-803B-5F1F309F67E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8E7B-E614-5E44-A7FC-706EB043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0166-E693-A64B-8508-F5565249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b="1" dirty="0"/>
          </a:p>
          <a:p>
            <a:pPr marL="400050" lvl="1" indent="0">
              <a:buNone/>
            </a:pPr>
            <a:r>
              <a:rPr lang="en-US" b="1" dirty="0"/>
              <a:t>int</a:t>
            </a:r>
            <a:r>
              <a:rPr lang="en-US" dirty="0"/>
              <a:t>		a subset of the integer numbers (limited by memory size)</a:t>
            </a:r>
          </a:p>
          <a:p>
            <a:pPr marL="400050" lvl="1" indent="0">
              <a:buNone/>
            </a:pPr>
            <a:r>
              <a:rPr lang="en-US" b="1" dirty="0"/>
              <a:t>float</a:t>
            </a:r>
            <a:r>
              <a:rPr lang="en-US" dirty="0"/>
              <a:t>		a subset of the real numbers (IEEE 754 standard)</a:t>
            </a:r>
          </a:p>
          <a:p>
            <a:pPr marL="400050" lvl="1" indent="0">
              <a:buNone/>
            </a:pPr>
            <a:r>
              <a:rPr lang="en-US" b="1" dirty="0"/>
              <a:t>complex</a:t>
            </a:r>
            <a:r>
              <a:rPr lang="en-US" dirty="0"/>
              <a:t>	a complex number</a:t>
            </a:r>
          </a:p>
          <a:p>
            <a:pPr marL="400050" lvl="1" indent="0">
              <a:buNone/>
            </a:pPr>
            <a:r>
              <a:rPr lang="en-US" b="1" dirty="0" err="1"/>
              <a:t>str</a:t>
            </a:r>
            <a:r>
              <a:rPr lang="en-US" dirty="0"/>
              <a:t>		a string of characters</a:t>
            </a:r>
          </a:p>
          <a:p>
            <a:pPr marL="400050" lvl="1" indent="0">
              <a:buNone/>
            </a:pPr>
            <a:r>
              <a:rPr lang="en-US" b="1" dirty="0"/>
              <a:t>bool</a:t>
            </a:r>
            <a:r>
              <a:rPr lang="en-US" dirty="0"/>
              <a:t>		{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True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False</a:t>
            </a:r>
            <a:r>
              <a:rPr lang="en-US" dirty="0"/>
              <a:t>}</a:t>
            </a:r>
          </a:p>
          <a:p>
            <a:pPr marL="400050" lvl="1" indent="0">
              <a:buNone/>
            </a:pPr>
            <a:r>
              <a:rPr lang="en-US" b="1" dirty="0" err="1"/>
              <a:t>NoneType</a:t>
            </a:r>
            <a:r>
              <a:rPr lang="en-US" dirty="0"/>
              <a:t>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None</a:t>
            </a:r>
            <a:r>
              <a:rPr lang="en-US" dirty="0"/>
              <a:t> (value that represent "nothing")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3E359-3C54-D149-8DEE-65B0340DD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9A4F-6918-C092-8F67-C5BD97F3FE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9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type: </a:t>
            </a:r>
            <a:r>
              <a:rPr lang="en-US" dirty="0" err="1"/>
              <a:t>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173"/>
            <a:ext cx="8508380" cy="335574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Represents the integer numbers</a:t>
            </a:r>
          </a:p>
          <a:p>
            <a:pPr marL="0" lvl="0" indent="0">
              <a:buNone/>
            </a:pPr>
            <a:r>
              <a:rPr lang="en-US" dirty="0"/>
              <a:t>possible values: any integer provided its representation fits in the computer memory</a:t>
            </a:r>
          </a:p>
          <a:p>
            <a:pPr marL="0" lvl="0" indent="0">
              <a:buNone/>
            </a:pPr>
            <a:r>
              <a:rPr lang="en-US" dirty="0"/>
              <a:t>operations: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+, -, *, /, % (modulo), &lt;, &gt;, &lt;=, &gt;=, ==, max, min,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etc.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arithmetic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 + 2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	</a:t>
            </a: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⟹ 9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 * 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	</a:t>
            </a: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⟹ 14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 / 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	</a:t>
            </a: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⟹ 3.5 	float division – result is always a float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 // 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	</a:t>
            </a: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⟹ 3 	integer division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7 % 2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 	</a:t>
            </a: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⟹ 1	remainder of the division</a:t>
            </a:r>
          </a:p>
          <a:p>
            <a:pPr marL="400050" lvl="1" indent="0">
              <a:buNone/>
            </a:pPr>
            <a:endParaRPr lang="en-US" dirty="0">
              <a:solidFill>
                <a:srgbClr val="0080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400050" lvl="1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2E8F6-6D92-272C-72A1-F1C6E18407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86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type: float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Represent a subset of the real numbers  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range: -1.7976931348623157 x 10</a:t>
            </a:r>
            <a:r>
              <a:rPr lang="en-US" baseline="30000" dirty="0"/>
              <a:t>308 </a:t>
            </a:r>
            <a:r>
              <a:rPr lang="en-US" dirty="0"/>
              <a:t>… 1.7976931348623157 x 10</a:t>
            </a:r>
            <a:r>
              <a:rPr lang="en-US" baseline="30000" dirty="0"/>
              <a:t>308</a:t>
            </a:r>
            <a:r>
              <a:rPr lang="en-US" dirty="0"/>
              <a:t> </a:t>
            </a:r>
          </a:p>
          <a:p>
            <a:r>
              <a:rPr lang="en-US" dirty="0"/>
              <a:t>precision: approx. 18 significant digits </a:t>
            </a:r>
          </a:p>
          <a:p>
            <a:r>
              <a:rPr lang="en-US" dirty="0"/>
              <a:t>special values : </a:t>
            </a:r>
            <a:r>
              <a:rPr lang="en-US" dirty="0">
                <a:latin typeface="LM Mono 10" pitchFamily="49" charset="77"/>
              </a:rPr>
              <a:t>-</a:t>
            </a:r>
            <a:r>
              <a:rPr lang="en-US" dirty="0" err="1">
                <a:latin typeface="LM Mono 10" pitchFamily="49" charset="77"/>
              </a:rPr>
              <a:t>math.inf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 err="1">
                <a:latin typeface="LM Mono 10" pitchFamily="49" charset="77"/>
              </a:rPr>
              <a:t>math.inf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 err="1">
                <a:latin typeface="LM Mono 10" pitchFamily="49" charset="77"/>
              </a:rPr>
              <a:t>math.nan</a:t>
            </a:r>
            <a:r>
              <a:rPr lang="en-US" dirty="0"/>
              <a:t> (not a number)</a:t>
            </a:r>
          </a:p>
          <a:p>
            <a:r>
              <a:rPr lang="en-US" dirty="0"/>
              <a:t>literal values must contain a decimal part or an exponent</a:t>
            </a:r>
          </a:p>
          <a:p>
            <a:pPr marL="0" lvl="0" indent="0" algn="ctr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34.98   -0.5    654.0    1e3    1.2e-2</a:t>
            </a:r>
          </a:p>
          <a:p>
            <a:pPr lvl="0"/>
            <a:endParaRPr lang="en-US" dirty="0"/>
          </a:p>
          <a:p>
            <a:r>
              <a:rPr lang="en-US" dirty="0"/>
              <a:t>operations: 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+, -, *, /,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math.ceil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math.floor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, round, ==,!=, ...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8D9F1-FC7B-FFCF-AD1D-CEEE38151D9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53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type: str (character strings)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values:  any finite (possibly empty) string of characters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literal strings are written as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'…'</a:t>
            </a:r>
            <a:r>
              <a:rPr lang="en-US" dirty="0"/>
              <a:t> 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"…"</a:t>
            </a:r>
            <a:r>
              <a:rPr lang="en-US" dirty="0"/>
              <a:t> 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""" … """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'hello'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"let's go !"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"""a longer text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spans several lines and has "double" and 'single'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quotes."""</a:t>
            </a:r>
          </a:p>
          <a:p>
            <a:pPr lvl="0"/>
            <a:endParaRPr lang="en-US" dirty="0"/>
          </a:p>
          <a:p>
            <a:pPr marL="0" indent="0">
              <a:buNone/>
            </a:pPr>
            <a:r>
              <a:rPr lang="en-US" dirty="0"/>
              <a:t>Technically, strings are sequences of numbers that represent the characters according to the UNICODE standard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60874-7FAF-317E-8765-122A87DB71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55CA-8C3A-32FC-11B4-E7EB34FF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⚠️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96312-6609-406A-E952-B1EF96387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>
                <a:solidFill>
                  <a:srgbClr val="0070C0"/>
                </a:solidFill>
              </a:rPr>
              <a:t>hello</a:t>
            </a:r>
            <a:r>
              <a:rPr lang="en-US" dirty="0"/>
              <a:t> is a variable name</a:t>
            </a:r>
          </a:p>
          <a:p>
            <a:pPr marL="0" lvl="0" indent="0">
              <a:buNone/>
            </a:pPr>
            <a:r>
              <a:rPr lang="en-US" dirty="0"/>
              <a:t>		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0070C0"/>
                </a:solidFill>
              </a:rPr>
              <a:t>"hello"</a:t>
            </a:r>
            <a:r>
              <a:rPr lang="en-US" dirty="0"/>
              <a:t> is a string  </a:t>
            </a: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70C0"/>
                </a:solidFill>
              </a:rPr>
              <a:t>934</a:t>
            </a:r>
            <a:r>
              <a:rPr lang="en-US" dirty="0"/>
              <a:t> is an integer number</a:t>
            </a: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70C0"/>
                </a:solidFill>
              </a:rPr>
              <a:t>"934"</a:t>
            </a:r>
            <a:r>
              <a:rPr lang="en-US" dirty="0"/>
              <a:t> is a string</a:t>
            </a:r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8BB1C-21B3-A36A-5B31-9DCB69211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64E2-2B4F-66B5-9719-07B9DB64F66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4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B7D8-EBAE-AE45-AB0A-285A2616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typical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DF61D-5C67-044D-AEDC-961ACD2E5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'good' + 'evening'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goodevening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/>
              <a:t>	string concatenation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goodevenening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'[3]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'd'</a:t>
            </a:r>
            <a:r>
              <a:rPr lang="en-GB" dirty="0"/>
              <a:t>		character at position </a:t>
            </a:r>
            <a:r>
              <a:rPr lang="en-GB" dirty="0">
                <a:solidFill>
                  <a:srgbClr val="00B0F0"/>
                </a:solidFill>
              </a:rPr>
              <a:t>3</a:t>
            </a:r>
            <a:r>
              <a:rPr lang="en-GB" dirty="0"/>
              <a:t> (first is 0)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goodevenening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'[3:8]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deven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GB" dirty="0"/>
              <a:t>slicing</a:t>
            </a:r>
          </a:p>
          <a:p>
            <a:endParaRPr lang="en-GB" dirty="0"/>
          </a:p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len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'good morning')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12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</a:t>
            </a:r>
            <a:r>
              <a:rPr lang="en-GB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string length</a:t>
            </a:r>
          </a:p>
          <a:p>
            <a:endParaRPr lang="en-GB" dirty="0">
              <a:solidFill>
                <a:schemeClr val="accent5">
                  <a:lumMod val="7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'Bar' &lt; 'Club'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True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</a:t>
            </a:r>
            <a:r>
              <a:rPr lang="en-GB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comparison based on the lexical order</a:t>
            </a:r>
            <a:endParaRPr lang="en-GB" dirty="0">
              <a:solidFill>
                <a:schemeClr val="accent5">
                  <a:lumMod val="75000"/>
                </a:schemeClr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'bar' &lt; 'Club'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	</a:t>
            </a:r>
            <a:r>
              <a:rPr lang="en-GB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False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</a:t>
            </a:r>
            <a:r>
              <a:rPr lang="en-GB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of the character codes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					'B' ⇒ 66, 'C' ⇒ 67, 'b' ⇒ 98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87BCC-C092-3949-A75B-5DB3E105EC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59028-F88A-800B-7971-073AD68CA1E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4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type: Boolean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Boolean</a:t>
            </a:r>
          </a:p>
          <a:p>
            <a:pPr lvl="0"/>
            <a:r>
              <a:rPr lang="en-US" dirty="0"/>
              <a:t>values: </a:t>
            </a:r>
            <a:r>
              <a:rPr lang="en-US" dirty="0">
                <a:solidFill>
                  <a:srgbClr val="0070C0"/>
                </a:solidFill>
              </a:rPr>
              <a:t>True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False</a:t>
            </a:r>
          </a:p>
          <a:p>
            <a:pPr lvl="0"/>
            <a:r>
              <a:rPr lang="en-US" dirty="0"/>
              <a:t>operations: 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not, and, or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Operations on other types that produce a </a:t>
            </a:r>
            <a:r>
              <a:rPr lang="en-US" dirty="0" err="1"/>
              <a:t>boolean</a:t>
            </a:r>
            <a:r>
              <a:rPr lang="en-US" dirty="0"/>
              <a:t> result:</a:t>
            </a:r>
          </a:p>
          <a:p>
            <a:pPr lvl="0"/>
            <a:r>
              <a:rPr lang="en-US" dirty="0"/>
              <a:t>equality test: 		x == y </a:t>
            </a:r>
            <a:endParaRPr lang="en-US" dirty="0">
              <a:solidFill>
                <a:srgbClr val="0080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lvl="0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inequality test: 	x != y </a:t>
            </a:r>
          </a:p>
          <a:p>
            <a:pPr lvl="0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comparisons: 		x &lt; y, x &lt;= y, x &gt; y, x &gt;= y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91027-F58F-16CB-08AE-1BCDD0C8F4F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56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Assignment statements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173"/>
            <a:ext cx="6380018" cy="335574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Create variable ↔︎ object bindings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i="1" dirty="0"/>
              <a:t>variable  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i="1" dirty="0"/>
              <a:t>expression</a:t>
            </a: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computes the value of expression</a:t>
            </a:r>
          </a:p>
          <a:p>
            <a:pPr>
              <a:buFont typeface="+mj-lt"/>
              <a:buAutoNum type="arabicPeriod"/>
            </a:pPr>
            <a:r>
              <a:rPr lang="en-US" dirty="0"/>
              <a:t>associates it to the variable name</a:t>
            </a:r>
          </a:p>
          <a:p>
            <a:pPr>
              <a:buFont typeface="+mj-lt"/>
              <a:buAutoNum type="arabicPeriod"/>
            </a:pPr>
            <a:endParaRPr lang="en-US" i="1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15997-E3D8-C5D1-1133-210213C0624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programming language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⟹ a formal language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⟹</a:t>
            </a:r>
          </a:p>
          <a:p>
            <a:pPr marL="800100" lvl="2" indent="0">
              <a:buNone/>
            </a:pPr>
            <a:r>
              <a:rPr lang="en-US" dirty="0"/>
              <a:t>a formal </a:t>
            </a:r>
            <a:r>
              <a:rPr lang="en-US" dirty="0">
                <a:solidFill>
                  <a:srgbClr val="FF0000"/>
                </a:solidFill>
              </a:rPr>
              <a:t>syntax</a:t>
            </a:r>
            <a:r>
              <a:rPr lang="en-US" dirty="0"/>
              <a:t> (defined by grammar rules)</a:t>
            </a:r>
          </a:p>
          <a:p>
            <a:pPr marL="800100" lvl="2" indent="0">
              <a:buNone/>
            </a:pPr>
            <a:r>
              <a:rPr lang="en-US" dirty="0"/>
              <a:t>a formal </a:t>
            </a:r>
            <a:r>
              <a:rPr lang="en-US" dirty="0">
                <a:solidFill>
                  <a:srgbClr val="FF0000"/>
                </a:solidFill>
              </a:rPr>
              <a:t>semantics</a:t>
            </a:r>
            <a:r>
              <a:rPr lang="en-US" dirty="0"/>
              <a:t> (fixed unambiguous meaning for each program text)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132E-1D62-C5DA-DA51-FD575901393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54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Statements are executed sequentially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173"/>
            <a:ext cx="8001000" cy="3355744"/>
          </a:xfrm>
        </p:spPr>
        <p:txBody>
          <a:bodyPr/>
          <a:lstStyle/>
          <a:p>
            <a:r>
              <a:rPr lang="en-US" dirty="0"/>
              <a:t>The order of execution is given by the program text</a:t>
            </a:r>
          </a:p>
          <a:p>
            <a:r>
              <a:rPr lang="en-US" dirty="0"/>
              <a:t>A variable must be defined (bound to a value) before its use in expressions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length = 5.6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width = 3.2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area = length * width   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print(area)</a:t>
            </a:r>
          </a:p>
          <a:p>
            <a:pPr marL="400050" lvl="1" indent="0">
              <a:buNone/>
            </a:pPr>
            <a:endParaRPr lang="en-US" sz="14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⇒ 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rgbClr val="00B05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17.92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D221B-4C7C-C0A3-338A-2869C0D88FE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9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length = 5.6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area = length * </a:t>
            </a:r>
            <a:r>
              <a:rPr lang="en-US" sz="14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width</a:t>
            </a: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width = 3.2</a:t>
            </a:r>
          </a:p>
          <a:p>
            <a:pPr marL="400050" lvl="1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print(area)</a:t>
            </a:r>
          </a:p>
          <a:p>
            <a:pPr marL="0" lvl="0" indent="0">
              <a:buNone/>
            </a:pPr>
            <a:endParaRPr lang="en-US" sz="14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1ADBECD2-3050-A145-9A52-0CDB6CF2A357}"/>
              </a:ext>
            </a:extLst>
          </p:cNvPr>
          <p:cNvSpPr/>
          <p:nvPr/>
        </p:nvSpPr>
        <p:spPr bwMode="auto">
          <a:xfrm>
            <a:off x="4922362" y="2292144"/>
            <a:ext cx="3764438" cy="2026663"/>
          </a:xfrm>
          <a:prstGeom prst="snip1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latin typeface="Lucida Grande"/>
                <a:cs typeface="Lucida Grande"/>
              </a:rPr>
              <a:t>reference to an undefined variable</a:t>
            </a:r>
          </a:p>
          <a:p>
            <a:pPr algn="l"/>
            <a:endParaRPr lang="en-US" sz="1400" dirty="0">
              <a:latin typeface="Lucida Grande"/>
              <a:cs typeface="Lucida Grande"/>
            </a:endParaRPr>
          </a:p>
          <a:p>
            <a:pPr algn="l"/>
            <a:r>
              <a:rPr lang="en-US" sz="1400" dirty="0">
                <a:latin typeface="Lucida Grande"/>
                <a:cs typeface="Lucida Grande"/>
              </a:rPr>
              <a:t>⇒ Execution error:</a:t>
            </a:r>
          </a:p>
          <a:p>
            <a:pPr algn="l"/>
            <a:endParaRPr lang="en-US" sz="1400" dirty="0">
              <a:latin typeface="Lucida Grande"/>
              <a:cs typeface="Lucida Grande"/>
            </a:endParaRPr>
          </a:p>
          <a:p>
            <a:pPr algn="l"/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Lucida Grande"/>
                <a:cs typeface="Lucida Grande"/>
              </a:rPr>
              <a:t>NameError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Lucida Grande"/>
                <a:cs typeface="Lucida Grande"/>
              </a:rPr>
              <a:t>: name 'width' is not defined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ECBD57-D60E-8447-A066-176F40A1A179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 flipV="1">
            <a:off x="2753360" y="2571750"/>
            <a:ext cx="2169002" cy="733726"/>
          </a:xfrm>
          <a:prstGeom prst="straightConnector1">
            <a:avLst/>
          </a:prstGeom>
          <a:solidFill>
            <a:schemeClr val="accent2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AB5AB-DA16-B1F2-9940-7418F8F4D7B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5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9653-FF5D-D540-B6B4-3E1541D7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bindings may change over time (re-assignment)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68BF-AFB7-E044-8E6E-4AFC97D0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42173"/>
            <a:ext cx="2380269" cy="3355744"/>
          </a:xfrm>
        </p:spPr>
        <p:txBody>
          <a:bodyPr/>
          <a:lstStyle/>
          <a:p>
            <a:pPr marL="0" lvl="0" indent="0">
              <a:buNone/>
            </a:pPr>
            <a:endParaRPr lang="en-US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endParaRPr lang="en-US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= 1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w = 3 * n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= 2       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= 3 * n   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= n + 2       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y = 3 * n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F77BD-6D15-5D41-9C7A-35497027A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212634C-B257-4479-6292-50ACA556899D}"/>
              </a:ext>
            </a:extLst>
          </p:cNvPr>
          <p:cNvSpPr txBox="1">
            <a:spLocks/>
          </p:cNvSpPr>
          <p:nvPr/>
        </p:nvSpPr>
        <p:spPr bwMode="auto">
          <a:xfrm>
            <a:off x="3381865" y="1227015"/>
            <a:ext cx="2380269" cy="270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charset="2"/>
              <a:buChar char="§"/>
              <a:defRPr sz="1800" kern="1200" spc="-10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EE00"/>
              </a:buClr>
              <a:buSzPct val="75000"/>
              <a:buFont typeface="Wingdings" charset="2"/>
              <a:buChar char="§"/>
              <a:defRPr sz="1800" kern="1200" spc="-10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§"/>
              <a:defRPr sz="1800" kern="1200" spc="-10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12" charset="2"/>
              <a:buChar char="¨"/>
              <a:defRPr sz="1800" kern="1200" spc="-10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-112" charset="2"/>
              <a:buChar char="§"/>
              <a:defRPr sz="1800" kern="1200" spc="-100">
                <a:solidFill>
                  <a:schemeClr val="tx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buFont typeface="Wingdings" charset="2"/>
              <a:buNone/>
            </a:pPr>
            <a:endParaRPr lang="en-US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Font typeface="Wingdings" charset="2"/>
              <a:buNone/>
            </a:pP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n  w  x  y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1  -  -  -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1  3  -  -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2  3  -  -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2  3  6  -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4  3  6  -</a:t>
            </a:r>
          </a:p>
          <a:p>
            <a:pPr marL="0" indent="0">
              <a:buFont typeface="Wingdings" charset="2"/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4  3  6 12</a:t>
            </a:r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2E4A2D-0E9F-3EBE-E5F7-AD20E6B50973}"/>
              </a:ext>
            </a:extLst>
          </p:cNvPr>
          <p:cNvSpPr txBox="1"/>
          <p:nvPr/>
        </p:nvSpPr>
        <p:spPr bwMode="auto">
          <a:xfrm>
            <a:off x="3648173" y="4057760"/>
            <a:ext cx="10070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CH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Bindings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8EBE8-C1FA-E413-0C27-4651E360DCC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19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9653-FF5D-D540-B6B4-3E1541D7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! Assignments are not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68BF-AFB7-E044-8E6E-4AFC97D08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2173"/>
            <a:ext cx="3807005" cy="335574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</a:p>
          <a:p>
            <a:pPr marL="0" lvl="0" indent="0">
              <a:buNone/>
            </a:pP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= n + 2        </a:t>
            </a:r>
          </a:p>
          <a:p>
            <a:pPr marL="0" lv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dirty="0"/>
              <a:t>means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compute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 + 2</a:t>
            </a:r>
          </a:p>
          <a:p>
            <a:pPr lvl="0">
              <a:buFont typeface="+mj-lt"/>
              <a:buAutoNum type="arabicPeriod"/>
            </a:pPr>
            <a:r>
              <a:rPr lang="en-US" dirty="0"/>
              <a:t>assign the result to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</a:t>
            </a:r>
            <a:br>
              <a:rPr lang="en-US" dirty="0"/>
            </a:br>
            <a:r>
              <a:rPr lang="en-US" dirty="0"/>
              <a:t>⇒ change the binding (value) of 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F77BD-6D15-5D41-9C7A-35497027A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358D2-8A84-E88F-1240-704B5043382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60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8CC7-09B9-984D-A1AD-04A2F221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8872-B6AD-3C48-A2AD-FD8EC4988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58235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What are the type and value of theses Python expressions?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(100 / 8) * 8 + 100 % 8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4 +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("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")</a:t>
            </a:r>
          </a:p>
          <a:p>
            <a:pPr lvl="1"/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("4" + "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abc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")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("a" + "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xby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")[2]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"a" + "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xby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"[2]</a:t>
            </a:r>
          </a:p>
          <a:p>
            <a:pPr lvl="1"/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math.sqrt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(4)/4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22/11 &gt; 8 and  "5.75" &gt; "2001"		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&gt; 6 and x &lt; 6</a:t>
            </a:r>
          </a:p>
          <a:p>
            <a:pPr lvl="1"/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b or not b</a:t>
            </a:r>
            <a:r>
              <a:rPr lang="en-US" dirty="0"/>
              <a:t>	</a:t>
            </a:r>
          </a:p>
          <a:p>
            <a:pPr>
              <a:buFont typeface="+mj-lt"/>
              <a:buAutoNum type="arabicPeriod"/>
            </a:pPr>
            <a:r>
              <a:rPr lang="en-US" dirty="0"/>
              <a:t>Check your results by writing a python program or using the python console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E6485-4A6B-DD46-9C0E-47198F138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54948-6E7A-743E-1130-DE619ED4823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37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E5BA-CEDC-C24A-B24E-9B396A07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5A5B6-4298-6442-9767-8A4D9DCE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x and y are int variables in </a:t>
            </a:r>
            <a:r>
              <a:rPr lang="en-US"/>
              <a:t>a python </a:t>
            </a:r>
            <a:r>
              <a:rPr lang="en-US" dirty="0"/>
              <a:t>program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write instructions to exchange the values of x and y (assign the value of x to y and the value of y to x) </a:t>
            </a:r>
          </a:p>
          <a:p>
            <a:pPr lvl="1"/>
            <a:r>
              <a:rPr lang="en-US" dirty="0"/>
              <a:t>Hint. Use an auxiliary variable</a:t>
            </a:r>
          </a:p>
          <a:p>
            <a:pPr>
              <a:buFont typeface="+mj-lt"/>
              <a:buAutoNum type="arabicPeriod"/>
            </a:pPr>
            <a:r>
              <a:rPr lang="en-US" dirty="0"/>
              <a:t>same question but this time without any auxiliary variable  </a:t>
            </a:r>
          </a:p>
          <a:p>
            <a:pPr lvl="1"/>
            <a:r>
              <a:rPr lang="en-US" dirty="0"/>
              <a:t>Hint. Use + and -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0C2B9-FDDF-6549-A020-4C7BE38A70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69556-A72C-6F3E-BDA3-FE1725B086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 “sentence” of the language is made of tokens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2174"/>
            <a:ext cx="8229600" cy="2493656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Tokens may be numbers, names, quoted strings, symbols, etc.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in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print( "result" [2 : </a:t>
            </a:r>
            <a:r>
              <a:rPr lang="en-US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lng</a:t>
            </a:r>
            <a:r>
              <a:rPr lang="en-US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 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tokens are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endParaRPr lang="en-US" dirty="0">
              <a:solidFill>
                <a:srgbClr val="31859C"/>
              </a:solidFill>
              <a:latin typeface="Monaco"/>
              <a:cs typeface="Monac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342900"/>
          </a:xfrm>
        </p:spPr>
        <p:txBody>
          <a:bodyPr/>
          <a:lstStyle/>
          <a:p>
            <a:fld id="{91DF45ED-AECF-344E-A11D-5D70D4F6D7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EFCB3C-47A5-184D-9625-B46BE24F5A3E}"/>
              </a:ext>
            </a:extLst>
          </p:cNvPr>
          <p:cNvSpPr/>
          <p:nvPr/>
        </p:nvSpPr>
        <p:spPr bwMode="auto">
          <a:xfrm>
            <a:off x="1447801" y="3182478"/>
            <a:ext cx="762000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CB5BAD4-9C92-D141-99F1-42A5067A6C3B}"/>
              </a:ext>
            </a:extLst>
          </p:cNvPr>
          <p:cNvSpPr/>
          <p:nvPr/>
        </p:nvSpPr>
        <p:spPr bwMode="auto">
          <a:xfrm>
            <a:off x="2514599" y="3164689"/>
            <a:ext cx="424544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61F9F2-D38C-D441-AD20-A3B40133CD2F}"/>
              </a:ext>
            </a:extLst>
          </p:cNvPr>
          <p:cNvSpPr/>
          <p:nvPr/>
        </p:nvSpPr>
        <p:spPr bwMode="auto">
          <a:xfrm>
            <a:off x="3243941" y="3182478"/>
            <a:ext cx="903515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"result"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B10FD3B-7CEA-5341-8FDE-6FD4B40DCBA8}"/>
              </a:ext>
            </a:extLst>
          </p:cNvPr>
          <p:cNvSpPr/>
          <p:nvPr/>
        </p:nvSpPr>
        <p:spPr bwMode="auto">
          <a:xfrm>
            <a:off x="5181597" y="3182478"/>
            <a:ext cx="391888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B1E4627-2814-334B-8055-371083F2D9AB}"/>
              </a:ext>
            </a:extLst>
          </p:cNvPr>
          <p:cNvSpPr/>
          <p:nvPr/>
        </p:nvSpPr>
        <p:spPr bwMode="auto">
          <a:xfrm>
            <a:off x="4452254" y="3164689"/>
            <a:ext cx="424544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[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419A048-AB44-0A49-9B3D-42F635E89346}"/>
              </a:ext>
            </a:extLst>
          </p:cNvPr>
          <p:cNvSpPr/>
          <p:nvPr/>
        </p:nvSpPr>
        <p:spPr bwMode="auto">
          <a:xfrm>
            <a:off x="2192798" y="3722781"/>
            <a:ext cx="424544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F9FD329-F0FE-374A-A593-92AC38FE7F72}"/>
              </a:ext>
            </a:extLst>
          </p:cNvPr>
          <p:cNvSpPr/>
          <p:nvPr/>
        </p:nvSpPr>
        <p:spPr bwMode="auto">
          <a:xfrm>
            <a:off x="2922140" y="3722781"/>
            <a:ext cx="544288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err="1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lng</a:t>
            </a:r>
            <a:endParaRPr lang="en-US" sz="1400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FB902D3-D01D-184B-A2C4-6848F1D6AD1A}"/>
              </a:ext>
            </a:extLst>
          </p:cNvPr>
          <p:cNvSpPr/>
          <p:nvPr/>
        </p:nvSpPr>
        <p:spPr bwMode="auto">
          <a:xfrm>
            <a:off x="3771226" y="3722781"/>
            <a:ext cx="391888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]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703206A-283F-9747-92E2-167C1334D5F9}"/>
              </a:ext>
            </a:extLst>
          </p:cNvPr>
          <p:cNvSpPr/>
          <p:nvPr/>
        </p:nvSpPr>
        <p:spPr bwMode="auto">
          <a:xfrm>
            <a:off x="4467909" y="3723711"/>
            <a:ext cx="391888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01629-098A-2B4A-B6EC-F461CB4CC02C}"/>
              </a:ext>
            </a:extLst>
          </p:cNvPr>
          <p:cNvSpPr txBox="1"/>
          <p:nvPr/>
        </p:nvSpPr>
        <p:spPr bwMode="auto">
          <a:xfrm>
            <a:off x="1331258" y="4316968"/>
            <a:ext cx="6237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white spaces are not tokens – except at the beginning of a line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100DA01F-0163-8342-A7C0-233198FA9359}"/>
              </a:ext>
            </a:extLst>
          </p:cNvPr>
          <p:cNvSpPr/>
          <p:nvPr/>
        </p:nvSpPr>
        <p:spPr bwMode="auto">
          <a:xfrm>
            <a:off x="5197251" y="3722781"/>
            <a:ext cx="1248814" cy="315686"/>
          </a:xfrm>
          <a:prstGeom prst="roundRect">
            <a:avLst/>
          </a:prstGeom>
          <a:solidFill>
            <a:schemeClr val="bg1">
              <a:alpha val="78038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&lt;end-of-line&gt;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EC9B5-FFF8-857D-8D1E-0ADB62EB451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7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173"/>
            <a:ext cx="8229600" cy="25821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statements is a sequence of tokens that is syntactically 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instructs the processor to do something</a:t>
            </a:r>
          </a:p>
          <a:p>
            <a:pPr marL="8001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BD46A-AFEB-EE4D-A53C-8F9D78D3DE4E}"/>
              </a:ext>
            </a:extLst>
          </p:cNvPr>
          <p:cNvSpPr txBox="1"/>
          <p:nvPr/>
        </p:nvSpPr>
        <p:spPr bwMode="auto">
          <a:xfrm>
            <a:off x="5200062" y="2520160"/>
            <a:ext cx="3236784" cy="120648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marL="400050" lvl="1" algn="l">
              <a:spcBef>
                <a:spcPct val="20000"/>
              </a:spcBef>
              <a:buClr>
                <a:srgbClr val="00EE00"/>
              </a:buClr>
              <a:buSzPct val="75000"/>
            </a:pPr>
            <a:endParaRPr lang="en-US" sz="1600" spc="-100" dirty="0">
              <a:solidFill>
                <a:prstClr val="black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indent="-57150" algn="l">
              <a:spcBef>
                <a:spcPct val="20000"/>
              </a:spcBef>
              <a:buClr>
                <a:srgbClr val="00EE00"/>
              </a:buClr>
              <a:buSzPct val="75000"/>
            </a:pPr>
            <a:r>
              <a:rPr lang="en-US" sz="1600" spc="-1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 am happy.</a:t>
            </a:r>
          </a:p>
          <a:p>
            <a:pPr indent="-57150" algn="l">
              <a:spcBef>
                <a:spcPct val="20000"/>
              </a:spcBef>
              <a:buClr>
                <a:srgbClr val="00EE00"/>
              </a:buClr>
              <a:buSzPct val="75000"/>
            </a:pPr>
            <a:r>
              <a:rPr lang="en-US" sz="1600" spc="-1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 a short sentence</a:t>
            </a:r>
          </a:p>
          <a:p>
            <a:pPr algn="l"/>
            <a:endParaRPr lang="en-US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B9C8BA-19CB-F847-AADD-1DBAA0257242}"/>
              </a:ext>
            </a:extLst>
          </p:cNvPr>
          <p:cNvSpPr txBox="1"/>
          <p:nvPr/>
        </p:nvSpPr>
        <p:spPr bwMode="auto">
          <a:xfrm>
            <a:off x="675687" y="2516374"/>
            <a:ext cx="2832827" cy="1237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lvl="0" algn="l">
              <a:spcBef>
                <a:spcPct val="20000"/>
              </a:spcBef>
              <a:buClr>
                <a:srgbClr val="FF0000"/>
              </a:buClr>
              <a:buSzPct val="75000"/>
            </a:pPr>
            <a:endParaRPr lang="en-US" sz="1800" spc="-100" dirty="0">
              <a:solidFill>
                <a:prstClr val="black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pPr indent="-57150" algn="l">
              <a:spcBef>
                <a:spcPct val="20000"/>
              </a:spcBef>
              <a:buClr>
                <a:srgbClr val="00EE00"/>
              </a:buClr>
              <a:buSzPct val="75000"/>
            </a:pPr>
            <a:r>
              <a:rPr lang="en-US" sz="1600" spc="-1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print("I am happy.")</a:t>
            </a:r>
          </a:p>
          <a:p>
            <a:pPr indent="-57150" algn="l">
              <a:spcBef>
                <a:spcPct val="20000"/>
              </a:spcBef>
              <a:buClr>
                <a:srgbClr val="00EE00"/>
              </a:buClr>
              <a:buSzPct val="75000"/>
            </a:pPr>
            <a:r>
              <a:rPr lang="en-US" sz="1600" spc="-1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print("is a short sentence")</a:t>
            </a:r>
          </a:p>
          <a:p>
            <a:pPr algn="l"/>
            <a:endParaRPr lang="en-US" sz="18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D00977-771E-ED48-B612-95B4D43CED0A}"/>
              </a:ext>
            </a:extLst>
          </p:cNvPr>
          <p:cNvSpPr txBox="1"/>
          <p:nvPr/>
        </p:nvSpPr>
        <p:spPr bwMode="auto">
          <a:xfrm>
            <a:off x="651642" y="3766216"/>
            <a:ext cx="28568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spc="-100" dirty="0">
                <a:solidFill>
                  <a:prstClr val="black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Sequence of Python statements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E122DB-BE10-8F46-9F9C-7D2A4747A378}"/>
              </a:ext>
            </a:extLst>
          </p:cNvPr>
          <p:cNvSpPr txBox="1"/>
          <p:nvPr/>
        </p:nvSpPr>
        <p:spPr bwMode="auto">
          <a:xfrm>
            <a:off x="4964306" y="3713274"/>
            <a:ext cx="3722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spc="-100" dirty="0">
                <a:solidFill>
                  <a:prstClr val="black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Produced output: text displayed on screen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155C1-1A05-689E-3188-3ACBF4386FC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6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7696362-C7E9-A147-AE9D-E5BA7DBC2E4B}"/>
              </a:ext>
            </a:extLst>
          </p:cNvPr>
          <p:cNvSpPr/>
          <p:nvPr/>
        </p:nvSpPr>
        <p:spPr bwMode="auto">
          <a:xfrm>
            <a:off x="5358384" y="1042416"/>
            <a:ext cx="3593592" cy="2578608"/>
          </a:xfrm>
          <a:prstGeom prst="rect">
            <a:avLst/>
          </a:prstGeom>
          <a:solidFill>
            <a:schemeClr val="accent1">
              <a:alpha val="7803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>
            <a:prstTxWarp prst="textNoShape">
              <a:avLst/>
            </a:prstTxWarp>
          </a:bodyPr>
          <a:lstStyle/>
          <a:p>
            <a:pPr algn="ctr"/>
            <a:endParaRPr lang="en-US" sz="1400" dirty="0">
              <a:latin typeface="Lucida Grande"/>
              <a:cs typeface="Lucida Grand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173"/>
            <a:ext cx="4468074" cy="346640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programs manipulate objects that are stored in the computer memory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an object has</a:t>
            </a:r>
          </a:p>
          <a:p>
            <a:pPr lvl="1"/>
            <a:r>
              <a:rPr lang="en-US" dirty="0"/>
              <a:t>an identity ( ≅ its address in memory)</a:t>
            </a:r>
          </a:p>
          <a:p>
            <a:pPr lvl="1"/>
            <a:r>
              <a:rPr lang="en-US" dirty="0"/>
              <a:t>a value (content)</a:t>
            </a:r>
          </a:p>
          <a:p>
            <a:pPr lvl="1"/>
            <a:r>
              <a:rPr lang="en-US" dirty="0"/>
              <a:t>a type</a:t>
            </a:r>
          </a:p>
          <a:p>
            <a:pPr marL="857250" lvl="2" indent="0">
              <a:buNone/>
            </a:pPr>
            <a:r>
              <a:rPr lang="en-US" dirty="0"/>
              <a:t>⇒ a set of applicable operations 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B749C-CEFF-9A45-823A-6624586AC859}"/>
              </a:ext>
            </a:extLst>
          </p:cNvPr>
          <p:cNvSpPr txBox="1"/>
          <p:nvPr/>
        </p:nvSpPr>
        <p:spPr bwMode="auto">
          <a:xfrm>
            <a:off x="6708149" y="1269230"/>
            <a:ext cx="38985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45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3F4F3-FF5A-2D40-A678-E7FD3FCDECA0}"/>
              </a:ext>
            </a:extLst>
          </p:cNvPr>
          <p:cNvSpPr txBox="1"/>
          <p:nvPr/>
        </p:nvSpPr>
        <p:spPr bwMode="auto">
          <a:xfrm>
            <a:off x="6684264" y="1956816"/>
            <a:ext cx="801823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"bang"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9B0F3-8104-C64C-B6C2-2927A97EDFD2}"/>
              </a:ext>
            </a:extLst>
          </p:cNvPr>
          <p:cNvSpPr txBox="1"/>
          <p:nvPr/>
        </p:nvSpPr>
        <p:spPr bwMode="auto">
          <a:xfrm>
            <a:off x="6062472" y="2560320"/>
            <a:ext cx="52610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AE1704-EE20-3D44-8057-D441CC8B79DE}"/>
              </a:ext>
            </a:extLst>
          </p:cNvPr>
          <p:cNvSpPr txBox="1"/>
          <p:nvPr/>
        </p:nvSpPr>
        <p:spPr bwMode="auto">
          <a:xfrm>
            <a:off x="7599607" y="2470487"/>
            <a:ext cx="38985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A7B428-8A7A-7C4C-A107-5DB25D833C76}"/>
              </a:ext>
            </a:extLst>
          </p:cNvPr>
          <p:cNvSpPr txBox="1"/>
          <p:nvPr/>
        </p:nvSpPr>
        <p:spPr bwMode="auto">
          <a:xfrm>
            <a:off x="8129016" y="1591056"/>
            <a:ext cx="38985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56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F9021D-49DA-4446-A161-0CB62B3E779A}"/>
              </a:ext>
            </a:extLst>
          </p:cNvPr>
          <p:cNvSpPr txBox="1"/>
          <p:nvPr/>
        </p:nvSpPr>
        <p:spPr bwMode="auto">
          <a:xfrm>
            <a:off x="5782289" y="1772150"/>
            <a:ext cx="61908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-3.49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E1C27-21D4-6C49-87A8-44560E118433}"/>
              </a:ext>
            </a:extLst>
          </p:cNvPr>
          <p:cNvSpPr txBox="1"/>
          <p:nvPr/>
        </p:nvSpPr>
        <p:spPr bwMode="auto">
          <a:xfrm>
            <a:off x="6803136" y="3178647"/>
            <a:ext cx="971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Memory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0D98027-0A19-ED61-3AFE-53497D8D411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0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70AE6-37CD-4D4D-BC5D-7F8DDC598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0114-6E09-BB4B-A1D6-C494613D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value: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45</a:t>
            </a:r>
          </a:p>
          <a:p>
            <a:pPr marL="0" lv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type: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endParaRPr lang="en-US" dirty="0">
              <a:solidFill>
                <a:srgbClr val="00800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operations:</a:t>
            </a:r>
            <a:r>
              <a:rPr lang="en-US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dirty="0"/>
              <a:t>abs, add, and, bool, ceil, class, </a:t>
            </a:r>
            <a:r>
              <a:rPr lang="en-US" dirty="0" err="1"/>
              <a:t>delattr</a:t>
            </a:r>
            <a:r>
              <a:rPr lang="en-US" dirty="0"/>
              <a:t>, </a:t>
            </a:r>
            <a:r>
              <a:rPr lang="en-US" dirty="0" err="1"/>
              <a:t>dir</a:t>
            </a:r>
            <a:r>
              <a:rPr lang="en-US" dirty="0"/>
              <a:t>, </a:t>
            </a:r>
            <a:r>
              <a:rPr lang="en-US" dirty="0" err="1"/>
              <a:t>divmod</a:t>
            </a:r>
            <a:r>
              <a:rPr lang="en-US" dirty="0"/>
              <a:t>, doc, eq, float, floor, </a:t>
            </a:r>
            <a:r>
              <a:rPr lang="en-US" dirty="0" err="1"/>
              <a:t>floordiv</a:t>
            </a:r>
            <a:r>
              <a:rPr lang="en-US" dirty="0"/>
              <a:t>, format, </a:t>
            </a:r>
            <a:r>
              <a:rPr lang="en-US" dirty="0" err="1"/>
              <a:t>ge</a:t>
            </a:r>
            <a:r>
              <a:rPr lang="en-US" dirty="0"/>
              <a:t>, </a:t>
            </a:r>
            <a:r>
              <a:rPr lang="en-US" dirty="0" err="1"/>
              <a:t>getattribute</a:t>
            </a:r>
            <a:r>
              <a:rPr lang="en-US" dirty="0"/>
              <a:t>, </a:t>
            </a:r>
            <a:r>
              <a:rPr lang="en-US" dirty="0" err="1"/>
              <a:t>getnewargs</a:t>
            </a:r>
            <a:r>
              <a:rPr lang="en-US" dirty="0"/>
              <a:t>, </a:t>
            </a:r>
            <a:r>
              <a:rPr lang="en-US" dirty="0" err="1"/>
              <a:t>gt</a:t>
            </a:r>
            <a:r>
              <a:rPr lang="en-US" dirty="0"/>
              <a:t>, hash, index, </a:t>
            </a:r>
            <a:r>
              <a:rPr lang="en-US" dirty="0" err="1"/>
              <a:t>init</a:t>
            </a:r>
            <a:r>
              <a:rPr lang="en-US" dirty="0"/>
              <a:t>, </a:t>
            </a:r>
            <a:r>
              <a:rPr lang="en-US" dirty="0" err="1"/>
              <a:t>init_subclass</a:t>
            </a:r>
            <a:r>
              <a:rPr lang="en-US" dirty="0"/>
              <a:t>, int, invert, le, </a:t>
            </a:r>
            <a:r>
              <a:rPr lang="en-US" dirty="0" err="1"/>
              <a:t>lshift</a:t>
            </a:r>
            <a:r>
              <a:rPr lang="en-US" dirty="0"/>
              <a:t>, </a:t>
            </a:r>
            <a:r>
              <a:rPr lang="en-US" dirty="0" err="1"/>
              <a:t>lt</a:t>
            </a:r>
            <a:r>
              <a:rPr lang="en-US" dirty="0"/>
              <a:t>, mod, </a:t>
            </a:r>
            <a:r>
              <a:rPr lang="en-US" dirty="0" err="1"/>
              <a:t>mul</a:t>
            </a:r>
            <a:r>
              <a:rPr lang="en-US" dirty="0"/>
              <a:t>, ne, neg, new, or, pos, pow, </a:t>
            </a:r>
            <a:r>
              <a:rPr lang="en-US" dirty="0" err="1"/>
              <a:t>radd</a:t>
            </a:r>
            <a:r>
              <a:rPr lang="en-US" dirty="0"/>
              <a:t>, rand, </a:t>
            </a:r>
            <a:r>
              <a:rPr lang="en-US" dirty="0" err="1"/>
              <a:t>rdivmod</a:t>
            </a:r>
            <a:r>
              <a:rPr lang="en-US" dirty="0"/>
              <a:t>, reduce, </a:t>
            </a:r>
            <a:r>
              <a:rPr lang="en-US" dirty="0" err="1"/>
              <a:t>reduce_ex</a:t>
            </a:r>
            <a:r>
              <a:rPr lang="en-US" dirty="0"/>
              <a:t>, </a:t>
            </a:r>
            <a:r>
              <a:rPr lang="en-US" dirty="0" err="1"/>
              <a:t>repr</a:t>
            </a:r>
            <a:r>
              <a:rPr lang="en-US" dirty="0"/>
              <a:t>, </a:t>
            </a:r>
            <a:r>
              <a:rPr lang="en-US" dirty="0" err="1"/>
              <a:t>rfloordiv</a:t>
            </a:r>
            <a:r>
              <a:rPr lang="en-US" dirty="0"/>
              <a:t>, </a:t>
            </a:r>
            <a:r>
              <a:rPr lang="en-US" dirty="0" err="1"/>
              <a:t>rlshift</a:t>
            </a:r>
            <a:r>
              <a:rPr lang="en-US" dirty="0"/>
              <a:t>, </a:t>
            </a:r>
            <a:r>
              <a:rPr lang="en-US" dirty="0" err="1"/>
              <a:t>rmod</a:t>
            </a:r>
            <a:r>
              <a:rPr lang="en-US" dirty="0"/>
              <a:t>, </a:t>
            </a:r>
            <a:r>
              <a:rPr lang="en-US" dirty="0" err="1"/>
              <a:t>rmul</a:t>
            </a:r>
            <a:r>
              <a:rPr lang="en-US" dirty="0"/>
              <a:t>, </a:t>
            </a:r>
            <a:r>
              <a:rPr lang="en-US" dirty="0" err="1"/>
              <a:t>ror</a:t>
            </a:r>
            <a:r>
              <a:rPr lang="en-US" dirty="0"/>
              <a:t>, round, </a:t>
            </a:r>
            <a:r>
              <a:rPr lang="en-US" dirty="0" err="1"/>
              <a:t>rpow</a:t>
            </a:r>
            <a:r>
              <a:rPr lang="en-US" dirty="0"/>
              <a:t>, </a:t>
            </a:r>
            <a:r>
              <a:rPr lang="en-US" dirty="0" err="1"/>
              <a:t>rrshift</a:t>
            </a:r>
            <a:r>
              <a:rPr lang="en-US" dirty="0"/>
              <a:t>, </a:t>
            </a:r>
            <a:r>
              <a:rPr lang="en-US" dirty="0" err="1"/>
              <a:t>rshift</a:t>
            </a:r>
            <a:r>
              <a:rPr lang="en-US" dirty="0"/>
              <a:t>, </a:t>
            </a:r>
            <a:r>
              <a:rPr lang="en-US" dirty="0" err="1"/>
              <a:t>rsub</a:t>
            </a:r>
            <a:r>
              <a:rPr lang="en-US" dirty="0"/>
              <a:t>, </a:t>
            </a:r>
            <a:r>
              <a:rPr lang="en-US" dirty="0" err="1"/>
              <a:t>rtruediv</a:t>
            </a:r>
            <a:r>
              <a:rPr lang="en-US" dirty="0"/>
              <a:t>, </a:t>
            </a:r>
            <a:r>
              <a:rPr lang="en-US" dirty="0" err="1"/>
              <a:t>rxor</a:t>
            </a:r>
            <a:r>
              <a:rPr lang="en-US" dirty="0"/>
              <a:t>, </a:t>
            </a:r>
            <a:r>
              <a:rPr lang="en-US" dirty="0" err="1"/>
              <a:t>setattr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, str, sub, </a:t>
            </a:r>
            <a:r>
              <a:rPr lang="en-US" dirty="0" err="1"/>
              <a:t>subclasshook</a:t>
            </a:r>
            <a:r>
              <a:rPr lang="en-US" dirty="0"/>
              <a:t>, </a:t>
            </a:r>
            <a:r>
              <a:rPr lang="en-US" dirty="0" err="1"/>
              <a:t>truediv</a:t>
            </a:r>
            <a:r>
              <a:rPr lang="en-US" dirty="0"/>
              <a:t>, </a:t>
            </a:r>
            <a:r>
              <a:rPr lang="en-US" dirty="0" err="1"/>
              <a:t>trunc</a:t>
            </a:r>
            <a:r>
              <a:rPr lang="en-US" dirty="0"/>
              <a:t>, </a:t>
            </a:r>
            <a:r>
              <a:rPr lang="en-US" dirty="0" err="1"/>
              <a:t>xor</a:t>
            </a:r>
            <a:r>
              <a:rPr lang="en-US" dirty="0"/>
              <a:t>, </a:t>
            </a:r>
            <a:r>
              <a:rPr lang="en-US" dirty="0" err="1"/>
              <a:t>bit_length</a:t>
            </a:r>
            <a:r>
              <a:rPr lang="en-US" dirty="0"/>
              <a:t>, 'conjugate', 'denominator', '</a:t>
            </a:r>
            <a:r>
              <a:rPr lang="en-US" dirty="0" err="1"/>
              <a:t>from_bytes</a:t>
            </a:r>
            <a:r>
              <a:rPr lang="en-US" dirty="0"/>
              <a:t>', '</a:t>
            </a:r>
            <a:r>
              <a:rPr lang="en-US" dirty="0" err="1"/>
              <a:t>imag</a:t>
            </a:r>
            <a:r>
              <a:rPr lang="en-US" dirty="0"/>
              <a:t>', 'numerator', 'real', '</a:t>
            </a:r>
            <a:r>
              <a:rPr lang="en-US" dirty="0" err="1"/>
              <a:t>to_bytes</a:t>
            </a:r>
            <a:r>
              <a:rPr lang="en-US" dirty="0"/>
              <a:t>'</a:t>
            </a:r>
          </a:p>
          <a:p>
            <a:pPr marL="0" lvl="0" indent="0">
              <a:buNone/>
            </a:pPr>
            <a:endParaRPr lang="en-US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21723-5F48-9A4D-B4B7-D2ECCF0DD1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FC0B8-EB69-499D-EBE6-02CABA6C28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5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An </a:t>
            </a:r>
            <a:r>
              <a:rPr lang="en-US" b="1" dirty="0"/>
              <a:t>expression</a:t>
            </a:r>
            <a:r>
              <a:rPr lang="en-US" dirty="0"/>
              <a:t> is a part of a statement that computes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It is constructed by applying </a:t>
            </a:r>
            <a:r>
              <a:rPr lang="en-US" dirty="0">
                <a:solidFill>
                  <a:srgbClr val="FF0000"/>
                </a:solidFill>
              </a:rPr>
              <a:t>operations</a:t>
            </a:r>
            <a:r>
              <a:rPr lang="en-US" dirty="0"/>
              <a:t> on objects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sz="14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</a:t>
            </a:r>
            <a:r>
              <a:rPr lang="en-US" sz="1600" b="1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Expression            Value        Type</a:t>
            </a:r>
          </a:p>
          <a:p>
            <a:pPr marL="0" lv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10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2.2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float</a:t>
            </a: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//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10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int</a:t>
            </a: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78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12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90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"ban"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ana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"banana"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str</a:t>
            </a: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 err="1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("ban")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3          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US" sz="1600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int</a:t>
            </a: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lvl="0" indent="0">
              <a:buNone/>
            </a:pP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888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23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==&gt; </a:t>
            </a:r>
            <a:r>
              <a:rPr lang="en-US" sz="1600" dirty="0">
                <a:solidFill>
                  <a:srgbClr val="0070C0"/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False</a:t>
            </a:r>
            <a:r>
              <a:rPr lang="en-US" sz="1600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bool</a:t>
            </a:r>
          </a:p>
          <a:p>
            <a:pPr marL="0" lvl="0" indent="0">
              <a:buNone/>
            </a:pPr>
            <a:endParaRPr lang="en-US" sz="1600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4126E-5834-8A84-1C44-E3C5A86586E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FED7-15AA-EA4D-AD69-47921380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building blocks :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C395D-871D-6648-B57D-46F2634B1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an expression an object can be designated by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literal value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56.3422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"NSF"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True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21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a variable name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x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y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x1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y36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area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maxVolume</a:t>
            </a:r>
            <a:r>
              <a:rPr lang="en-US" dirty="0">
                <a:latin typeface="LM Mono 10" pitchFamily="49" charset="77"/>
              </a:rPr>
              <a:t>,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ageOfTheCaptain</a:t>
            </a:r>
            <a:r>
              <a:rPr lang="en-US" dirty="0">
                <a:latin typeface="LM Mono 10" pitchFamily="49" charset="77"/>
              </a:rPr>
              <a:t>,</a:t>
            </a:r>
            <a:r>
              <a:rPr lang="en-US" dirty="0"/>
              <a:t> …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a sub-expression within parenthesis</a:t>
            </a:r>
          </a:p>
          <a:p>
            <a:pPr marL="914400" lvl="2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(x + 91)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B6F9C-200D-3F40-BCE7-93D53D728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8C49B-22F4-B1DD-389D-EA0AD280574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6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FED7-15AA-EA4D-AD69-47921380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 building blocks: applying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C395D-871D-6648-B57D-46F2634B1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/>
              <a:t>object </a:t>
            </a:r>
            <a:r>
              <a:rPr lang="en-US" dirty="0">
                <a:solidFill>
                  <a:srgbClr val="FF0000"/>
                </a:solidFill>
              </a:rPr>
              <a:t>operation</a:t>
            </a:r>
            <a:r>
              <a:rPr lang="en-US" dirty="0"/>
              <a:t> object …</a:t>
            </a:r>
          </a:p>
          <a:p>
            <a:pPr marL="11430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6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+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5</a:t>
            </a:r>
          </a:p>
          <a:p>
            <a:pPr marL="11430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1</a:t>
            </a:r>
          </a:p>
          <a:p>
            <a:pPr marL="57150" indent="0">
              <a:buNone/>
            </a:pPr>
            <a:r>
              <a:rPr lang="en-US" dirty="0">
                <a:solidFill>
                  <a:srgbClr val="FF0000"/>
                </a:solidFill>
              </a:rPr>
              <a:t>operation</a:t>
            </a:r>
            <a:r>
              <a:rPr lang="en-US" dirty="0"/>
              <a:t> ( object , …)</a:t>
            </a:r>
          </a:p>
          <a:p>
            <a:pPr marL="114300" indent="0" algn="ctr">
              <a:buNone/>
            </a:pP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len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(z)</a:t>
            </a:r>
          </a:p>
          <a:p>
            <a:pPr marL="114300" indent="0" algn="ctr">
              <a:buNone/>
            </a:pP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math.cos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(0.5)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dirty="0"/>
              <a:t>object </a:t>
            </a:r>
            <a:r>
              <a:rPr lang="en-US" dirty="0">
                <a:solidFill>
                  <a:srgbClr val="FF0000"/>
                </a:solidFill>
              </a:rPr>
              <a:t>. operation</a:t>
            </a:r>
            <a:r>
              <a:rPr lang="en-US" dirty="0"/>
              <a:t> (object, …)</a:t>
            </a:r>
          </a:p>
          <a:p>
            <a:pPr marL="11430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hola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 .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islower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()</a:t>
            </a:r>
          </a:p>
          <a:p>
            <a:pPr marL="114300" indent="0" algn="ctr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"xxx and xxx" .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replace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("xxx", "black")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B6F9C-200D-3F40-BCE7-93D53D728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AB589D-2E44-BC4C-9BE1-87D9D218BC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23DEF-F914-4D09-4C3D-F9C7132A118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CH"/>
              <a:t>G. Falquet - UNIGE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0108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alpha val="78038"/>
          </a:schemeClr>
        </a:solidFill>
        <a:ln w="9525">
          <a:solidFill>
            <a:schemeClr val="tx1"/>
          </a:solidFill>
          <a:miter lim="800000"/>
          <a:headEnd/>
          <a:tailEnd/>
        </a:ln>
      </a:spPr>
      <a:bodyPr wrap="none" rtlCol="0" anchor="ctr">
        <a:prstTxWarp prst="textNoShape">
          <a:avLst/>
        </a:prstTxWarp>
      </a:bodyPr>
      <a:lstStyle>
        <a:defPPr algn="ctr">
          <a:defRPr sz="1400" dirty="0" smtClean="0">
            <a:latin typeface="Lucida Grande"/>
            <a:cs typeface="Lucida Grande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prstTxWarp prst="textNoShape">
          <a:avLst/>
        </a:prstTxWarp>
        <a:spAutoFit/>
      </a:bodyPr>
      <a:lstStyle>
        <a:defPPr algn="l">
          <a:defRPr sz="1800" dirty="0" smtClean="0"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X:Modèles:Présentations:Modèles:Pixel</Template>
  <TotalTime>44744</TotalTime>
  <Words>1715</Words>
  <Application>Microsoft Macintosh PowerPoint</Application>
  <PresentationFormat>On-screen Show (16:9)</PresentationFormat>
  <Paragraphs>321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CMU Concrete Roman</vt:lpstr>
      <vt:lpstr>CMU SANS SERIF</vt:lpstr>
      <vt:lpstr>CMU SANS SERIF</vt:lpstr>
      <vt:lpstr>CMU Typewriter Text</vt:lpstr>
      <vt:lpstr>Helvetica</vt:lpstr>
      <vt:lpstr>LM Mono 10</vt:lpstr>
      <vt:lpstr>Lucida Grande</vt:lpstr>
      <vt:lpstr>Lucida Grande CY</vt:lpstr>
      <vt:lpstr>Monaco</vt:lpstr>
      <vt:lpstr>Times</vt:lpstr>
      <vt:lpstr>Times New Roman</vt:lpstr>
      <vt:lpstr>Wingdings</vt:lpstr>
      <vt:lpstr>Pixel</vt:lpstr>
      <vt:lpstr>Introduction to the Python programming language: Statements, Expressions, Types, Variables</vt:lpstr>
      <vt:lpstr>Python programming language</vt:lpstr>
      <vt:lpstr>A “sentence” of the language is made of tokens </vt:lpstr>
      <vt:lpstr>Statements</vt:lpstr>
      <vt:lpstr>Objects</vt:lpstr>
      <vt:lpstr>Example</vt:lpstr>
      <vt:lpstr>An expression is a part of a statement that computes a value</vt:lpstr>
      <vt:lpstr>Expression building blocks : objects</vt:lpstr>
      <vt:lpstr>Expression building blocks: applying operations</vt:lpstr>
      <vt:lpstr>Precedence of Operators</vt:lpstr>
      <vt:lpstr>PowerPoint Presentation</vt:lpstr>
      <vt:lpstr>Basic data types</vt:lpstr>
      <vt:lpstr>type: int</vt:lpstr>
      <vt:lpstr>type: float</vt:lpstr>
      <vt:lpstr>type: str (character strings)</vt:lpstr>
      <vt:lpstr>⚠️</vt:lpstr>
      <vt:lpstr>typical operations</vt:lpstr>
      <vt:lpstr>type: Boolean</vt:lpstr>
      <vt:lpstr>Assignment statements </vt:lpstr>
      <vt:lpstr>Statements are executed sequentially</vt:lpstr>
      <vt:lpstr>PowerPoint Presentation</vt:lpstr>
      <vt:lpstr>Variable bindings may change over time (re-assignment)</vt:lpstr>
      <vt:lpstr>! Assignments are not equations</vt:lpstr>
      <vt:lpstr>Quiz</vt:lpstr>
      <vt:lpstr>Quiz (cont.)</vt:lpstr>
    </vt:vector>
  </TitlesOfParts>
  <Company>UG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aux Bases de Données</dc:title>
  <dc:creator>G F</dc:creator>
  <cp:lastModifiedBy>Gilles Falquet</cp:lastModifiedBy>
  <cp:revision>429</cp:revision>
  <cp:lastPrinted>2010-01-19T09:05:44Z</cp:lastPrinted>
  <dcterms:created xsi:type="dcterms:W3CDTF">2010-01-19T08:45:47Z</dcterms:created>
  <dcterms:modified xsi:type="dcterms:W3CDTF">2023-06-20T09:05:01Z</dcterms:modified>
</cp:coreProperties>
</file>