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1" r:id="rId1"/>
  </p:sldMasterIdLst>
  <p:notesMasterIdLst>
    <p:notesMasterId r:id="rId45"/>
  </p:notesMasterIdLst>
  <p:handoutMasterIdLst>
    <p:handoutMasterId r:id="rId46"/>
  </p:handoutMasterIdLst>
  <p:sldIdLst>
    <p:sldId id="256" r:id="rId2"/>
    <p:sldId id="296" r:id="rId3"/>
    <p:sldId id="275" r:id="rId4"/>
    <p:sldId id="276" r:id="rId5"/>
    <p:sldId id="297" r:id="rId6"/>
    <p:sldId id="277" r:id="rId7"/>
    <p:sldId id="299" r:id="rId8"/>
    <p:sldId id="258" r:id="rId9"/>
    <p:sldId id="259" r:id="rId10"/>
    <p:sldId id="263" r:id="rId11"/>
    <p:sldId id="260" r:id="rId12"/>
    <p:sldId id="261" r:id="rId13"/>
    <p:sldId id="262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8" r:id="rId24"/>
    <p:sldId id="292" r:id="rId25"/>
    <p:sldId id="327" r:id="rId26"/>
    <p:sldId id="300" r:id="rId27"/>
    <p:sldId id="294" r:id="rId28"/>
    <p:sldId id="301" r:id="rId29"/>
    <p:sldId id="303" r:id="rId30"/>
    <p:sldId id="280" r:id="rId31"/>
    <p:sldId id="304" r:id="rId32"/>
    <p:sldId id="309" r:id="rId33"/>
    <p:sldId id="305" r:id="rId34"/>
    <p:sldId id="317" r:id="rId35"/>
    <p:sldId id="310" r:id="rId36"/>
    <p:sldId id="311" r:id="rId37"/>
    <p:sldId id="312" r:id="rId38"/>
    <p:sldId id="315" r:id="rId39"/>
    <p:sldId id="316" r:id="rId40"/>
    <p:sldId id="328" r:id="rId41"/>
    <p:sldId id="329" r:id="rId42"/>
    <p:sldId id="286" r:id="rId43"/>
    <p:sldId id="289" r:id="rId44"/>
  </p:sldIdLst>
  <p:sldSz cx="9144000" cy="5715000" type="screen16x10"/>
  <p:notesSz cx="6858000" cy="9199563"/>
  <p:defaultTextStyle>
    <a:defPPr>
      <a:defRPr lang="fr-FR"/>
    </a:defPPr>
    <a:lvl1pPr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20000"/>
      </a:spcBef>
      <a:spcAft>
        <a:spcPct val="0"/>
      </a:spcAft>
      <a:buClr>
        <a:schemeClr val="hlink"/>
      </a:buClr>
      <a:buFont typeface="Times" charset="0"/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rgbClr val="000000"/>
        </a:solidFill>
        <a:latin typeface="Trebuchet M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524A97FC-DCD3-F741-80DC-2051B3137066}">
          <p14:sldIdLst>
            <p14:sldId id="256"/>
            <p14:sldId id="296"/>
            <p14:sldId id="275"/>
            <p14:sldId id="276"/>
            <p14:sldId id="297"/>
            <p14:sldId id="277"/>
            <p14:sldId id="299"/>
            <p14:sldId id="258"/>
            <p14:sldId id="259"/>
            <p14:sldId id="263"/>
            <p14:sldId id="260"/>
            <p14:sldId id="261"/>
            <p14:sldId id="262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8"/>
            <p14:sldId id="292"/>
            <p14:sldId id="327"/>
            <p14:sldId id="300"/>
            <p14:sldId id="294"/>
            <p14:sldId id="301"/>
            <p14:sldId id="303"/>
            <p14:sldId id="280"/>
            <p14:sldId id="304"/>
            <p14:sldId id="309"/>
            <p14:sldId id="305"/>
            <p14:sldId id="317"/>
            <p14:sldId id="310"/>
            <p14:sldId id="311"/>
            <p14:sldId id="312"/>
            <p14:sldId id="315"/>
            <p14:sldId id="316"/>
            <p14:sldId id="328"/>
            <p14:sldId id="329"/>
            <p14:sldId id="286"/>
            <p14:sldId id="289"/>
          </p14:sldIdLst>
        </p14:section>
        <p14:section name="Histoire et Formalisation de la Notion d'Algorithme" id="{AEA48B5B-3309-0640-8FD5-6459D751EB5D}">
          <p14:sldIdLst/>
        </p14:section>
        <p14:section name="Langages de haut niveau" id="{7AD63849-AAA7-7445-B111-3C3F99FD6A9F}">
          <p14:sldIdLst/>
        </p14:section>
        <p14:section name="Algorithmique" id="{D911F26F-0E9D-0F4F-B7D0-059622E1487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D78"/>
    <a:srgbClr val="2D2D2D"/>
    <a:srgbClr val="5A5A5A"/>
    <a:srgbClr val="000000"/>
    <a:srgbClr val="4EC3F7"/>
    <a:srgbClr val="74F775"/>
    <a:srgbClr val="C3FFC7"/>
    <a:srgbClr val="C6F7ED"/>
    <a:srgbClr val="FEEC8B"/>
    <a:srgbClr val="C32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80" autoAdjust="0"/>
    <p:restoredTop sz="96785" autoAdjust="0"/>
  </p:normalViewPr>
  <p:slideViewPr>
    <p:cSldViewPr snapToGrid="0" snapToObjects="1">
      <p:cViewPr varScale="1">
        <p:scale>
          <a:sx n="149" d="100"/>
          <a:sy n="149" d="100"/>
        </p:scale>
        <p:origin x="1144" y="16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160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200"/>
    </p:cViewPr>
  </p:sorterViewPr>
  <p:notesViewPr>
    <p:cSldViewPr snapToGrid="0" snapToObjects="1">
      <p:cViewPr varScale="1">
        <p:scale>
          <a:sx n="55" d="100"/>
          <a:sy n="55" d="100"/>
        </p:scale>
        <p:origin x="-1734" y="-72"/>
      </p:cViewPr>
      <p:guideLst>
        <p:guide orient="horz" pos="289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fld id="{E942C9DB-F69D-4445-8184-689C3AF6DBC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206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690563"/>
            <a:ext cx="5519737" cy="3451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fld id="{B978A324-D87C-AD45-9582-E70C82C7207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584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14400" y="996169"/>
            <a:ext cx="7772400" cy="1048053"/>
          </a:xfrm>
        </p:spPr>
        <p:txBody>
          <a:bodyPr/>
          <a:lstStyle>
            <a:lvl1pPr>
              <a:defRPr sz="4400">
                <a:solidFill>
                  <a:srgbClr val="0000FF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47411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758283"/>
            <a:ext cx="6400800" cy="1460500"/>
          </a:xfrm>
        </p:spPr>
        <p:txBody>
          <a:bodyPr/>
          <a:lstStyle>
            <a:lvl1pPr marL="0" indent="0">
              <a:defRPr sz="2700">
                <a:solidFill>
                  <a:srgbClr val="0000FF"/>
                </a:solidFill>
              </a:defRPr>
            </a:lvl1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5207000"/>
            <a:ext cx="1905000" cy="3810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CH"/>
              <a:t>© UNIGE - G. Falquet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207000"/>
            <a:ext cx="2895600" cy="381000"/>
          </a:xfrm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/>
              <a:t>Graphs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207000"/>
            <a:ext cx="1905000" cy="3810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</a:lstStyle>
          <a:p>
            <a:fld id="{F79DC556-E922-2F4D-B5A5-2F71A369DC3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10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Graphs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1F87A-54FD-D244-9367-BD6B3C0301DC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01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30913" y="42333"/>
            <a:ext cx="1928812" cy="4953000"/>
          </a:xfrm>
        </p:spPr>
        <p:txBody>
          <a:bodyPr vert="eaVert"/>
          <a:lstStyle/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9713" y="42333"/>
            <a:ext cx="5638800" cy="4953000"/>
          </a:xfrm>
        </p:spPr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Graphs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B5022-EC8D-DD44-8254-96B461DA246B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15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525" y="390013"/>
            <a:ext cx="7488237" cy="508000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fr-CH" dirty="0" err="1"/>
              <a:t>Click</a:t>
            </a:r>
            <a:r>
              <a:rPr lang="fr-CH" dirty="0"/>
              <a:t>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525" y="1194099"/>
            <a:ext cx="7315200" cy="3801236"/>
          </a:xfrm>
        </p:spPr>
        <p:txBody>
          <a:bodyPr/>
          <a:lstStyle>
            <a:lvl1pPr>
              <a:defRPr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1pPr>
            <a:lvl2pPr>
              <a:defRPr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2pPr>
            <a:lvl3pPr>
              <a:defRPr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3pPr>
            <a:lvl4pPr>
              <a:defRPr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4pPr>
            <a:lvl5pPr>
              <a:defRPr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defRPr>
            </a:lvl5pPr>
          </a:lstStyle>
          <a:p>
            <a:pPr lvl="0"/>
            <a:r>
              <a:rPr lang="fr-CH" dirty="0" err="1"/>
              <a:t>Click</a:t>
            </a:r>
            <a:r>
              <a:rPr lang="fr-CH" dirty="0"/>
              <a:t>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text</a:t>
            </a:r>
            <a:r>
              <a:rPr lang="fr-CH" dirty="0"/>
              <a:t> styles</a:t>
            </a:r>
          </a:p>
          <a:p>
            <a:pPr lvl="1"/>
            <a:r>
              <a:rPr lang="fr-CH" dirty="0"/>
              <a:t>Second </a:t>
            </a:r>
            <a:r>
              <a:rPr lang="fr-CH" dirty="0" err="1"/>
              <a:t>level</a:t>
            </a:r>
            <a:endParaRPr lang="fr-CH" dirty="0"/>
          </a:p>
          <a:p>
            <a:pPr lvl="2"/>
            <a:r>
              <a:rPr lang="fr-CH" dirty="0" err="1"/>
              <a:t>Third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  <a:p>
            <a:pPr lvl="3"/>
            <a:r>
              <a:rPr lang="fr-CH" dirty="0" err="1"/>
              <a:t>Fourth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H" dirty="0"/>
          </a:p>
          <a:p>
            <a:pPr lvl="4"/>
            <a:r>
              <a:rPr lang="fr-CH" dirty="0" err="1"/>
              <a:t>Fifth</a:t>
            </a:r>
            <a:r>
              <a:rPr lang="fr-CH" dirty="0"/>
              <a:t> </a:t>
            </a:r>
            <a:r>
              <a:rPr lang="fr-CH" dirty="0" err="1"/>
              <a:t>level</a:t>
            </a:r>
            <a:endParaRPr lang="fr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Graphs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365CE-E03E-D242-B5F2-831295D49D98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61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r-CH" dirty="0"/>
              <a:t>Click to edit Master title style</a:t>
            </a:r>
            <a:endParaRPr lang="fr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Graphs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B373A-7DB5-2240-A9EC-3CE30F91264B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4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4525" y="1053042"/>
            <a:ext cx="3581400" cy="39422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8325" y="1053042"/>
            <a:ext cx="3581400" cy="39422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Graphs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9D970-6787-7348-9D88-6DB0E6976FE2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26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Graphs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D6A07-06D0-7141-B4E7-796088A3E3A8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64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Graphs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6BBAC-81C0-5F40-BCDA-1F4EA758B5F9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69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Graphs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1868B-E061-B84E-8153-0965F95A7594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68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Graphs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B6740-BCBA-AB46-87C1-0370E0890DFD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07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Graphs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DBF62-01A3-AB4E-94CC-317A55B77411}" type="slidenum">
              <a:rPr lang="fr-FR"/>
              <a:pPr/>
              <a:t>‹#›</a:t>
            </a:fld>
            <a:endParaRPr lang="fr-FR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22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4525" y="1004836"/>
            <a:ext cx="7315200" cy="3990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/>
              <a:t>Cliquez pour 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47309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2600" y="5397181"/>
            <a:ext cx="3149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rgbClr val="000090"/>
                </a:solidFill>
                <a:latin typeface="Tahoma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Graphs</a:t>
            </a:r>
            <a:endParaRPr lang="fr-FR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44528" y="182797"/>
            <a:ext cx="74882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/>
              <a:t>Cliquez et modifiez le titre</a:t>
            </a:r>
          </a:p>
        </p:txBody>
      </p:sp>
      <p:sp>
        <p:nvSpPr>
          <p:cNvPr id="47309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5439514"/>
            <a:ext cx="2971800" cy="24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solidFill>
                  <a:srgbClr val="000090"/>
                </a:solidFill>
                <a:latin typeface="Tahoma" charset="0"/>
              </a:defRPr>
            </a:lvl1pPr>
          </a:lstStyle>
          <a:p>
            <a:r>
              <a:rPr lang="de-CH"/>
              <a:t>© UNIGE - G. Falquet</a:t>
            </a:r>
            <a:endParaRPr lang="fr-FR" sz="1400" dirty="0"/>
          </a:p>
        </p:txBody>
      </p:sp>
      <p:sp>
        <p:nvSpPr>
          <p:cNvPr id="4730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100" y="5291421"/>
            <a:ext cx="2051400" cy="423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2000">
                <a:solidFill>
                  <a:srgbClr val="0070C0"/>
                </a:solidFill>
              </a:defRPr>
            </a:lvl1pPr>
          </a:lstStyle>
          <a:p>
            <a:fld id="{5178A1D9-FE01-9845-AD20-835F6F8A7B7B}" type="slidenum">
              <a:rPr lang="fr-FR" smtClean="0"/>
              <a:pPr/>
              <a:t>‹#›</a:t>
            </a:fld>
            <a:endParaRPr lang="fr-FR" sz="2800" dirty="0"/>
          </a:p>
        </p:txBody>
      </p:sp>
      <p:sp>
        <p:nvSpPr>
          <p:cNvPr id="473098" name="Rectangle 10"/>
          <p:cNvSpPr>
            <a:spLocks noChangeArrowheads="1"/>
          </p:cNvSpPr>
          <p:nvPr/>
        </p:nvSpPr>
        <p:spPr bwMode="auto">
          <a:xfrm>
            <a:off x="5153025" y="214314"/>
            <a:ext cx="30368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l">
              <a:spcBef>
                <a:spcPct val="0"/>
              </a:spcBef>
              <a:buClrTx/>
              <a:buFontTx/>
              <a:buNone/>
              <a:defRPr/>
            </a:pPr>
            <a:endParaRPr lang="fr-CA" sz="2800" b="1">
              <a:solidFill>
                <a:schemeClr val="bg1"/>
              </a:solidFill>
              <a:latin typeface="Trebuchet MS" pitchFamily="-111" charset="0"/>
              <a:ea typeface="+mn-ea"/>
              <a:cs typeface="+mn-cs"/>
            </a:endParaRPr>
          </a:p>
        </p:txBody>
      </p:sp>
      <p:sp>
        <p:nvSpPr>
          <p:cNvPr id="473099" name="Text Box 11"/>
          <p:cNvSpPr txBox="1">
            <a:spLocks noChangeArrowheads="1"/>
          </p:cNvSpPr>
          <p:nvPr/>
        </p:nvSpPr>
        <p:spPr bwMode="auto">
          <a:xfrm>
            <a:off x="7008813" y="19828"/>
            <a:ext cx="1847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Times" pitchFamily="-111" charset="0"/>
              <a:buNone/>
              <a:defRPr/>
            </a:pPr>
            <a:endParaRPr lang="fr-CA">
              <a:latin typeface="Trebuchet MS" pitchFamily="-111" charset="0"/>
              <a:ea typeface="+mn-ea"/>
              <a:cs typeface="+mn-cs"/>
            </a:endParaRPr>
          </a:p>
        </p:txBody>
      </p:sp>
      <p:sp>
        <p:nvSpPr>
          <p:cNvPr id="473101" name="Text Box 13"/>
          <p:cNvSpPr txBox="1">
            <a:spLocks noChangeArrowheads="1"/>
          </p:cNvSpPr>
          <p:nvPr userDrawn="1"/>
        </p:nvSpPr>
        <p:spPr bwMode="auto">
          <a:xfrm>
            <a:off x="7048500" y="14258"/>
            <a:ext cx="1847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Times" pitchFamily="-111" charset="0"/>
              <a:buNone/>
              <a:defRPr/>
            </a:pPr>
            <a:endParaRPr lang="fr-CA">
              <a:latin typeface="Trebuchet MS" pitchFamily="-111" charset="0"/>
              <a:ea typeface="+mn-ea"/>
              <a:cs typeface="+mn-cs"/>
            </a:endParaRPr>
          </a:p>
        </p:txBody>
      </p:sp>
      <p:sp>
        <p:nvSpPr>
          <p:cNvPr id="473104" name="Line 16"/>
          <p:cNvSpPr>
            <a:spLocks noChangeShapeType="1"/>
          </p:cNvSpPr>
          <p:nvPr userDrawn="1"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 typeface="Times" pitchFamily="-111" charset="0"/>
              <a:buNone/>
              <a:defRPr/>
            </a:pPr>
            <a:endParaRPr lang="fr-CA">
              <a:latin typeface="Trebuchet MS" pitchFamily="-111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>
          <a:solidFill>
            <a:srgbClr val="0070C0"/>
          </a:solidFill>
          <a:latin typeface="CMU Sans Serif" panose="02000603000000000000" pitchFamily="2" charset="0"/>
          <a:ea typeface="CMU Sans Serif" panose="02000603000000000000" pitchFamily="2" charset="0"/>
          <a:cs typeface="CMU Sans Serif" panose="02000603000000000000" pitchFamily="2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rebuchet MS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" charset="2"/>
        <a:buChar char="§"/>
        <a:defRPr sz="1800">
          <a:solidFill>
            <a:srgbClr val="000000"/>
          </a:solidFill>
          <a:latin typeface="CMU Sans Serif" panose="02000603000000000000" pitchFamily="2" charset="0"/>
          <a:ea typeface="CMU Sans Serif" panose="02000603000000000000" pitchFamily="2" charset="0"/>
          <a:cs typeface="CMU Sans Serif" panose="02000603000000000000" pitchFamily="2" charset="0"/>
        </a:defRPr>
      </a:lvl1pPr>
      <a:lvl2pPr marL="622300" indent="-263525" algn="l" rtl="0" eaLnBrk="0" fontAlgn="base" hangingPunct="0">
        <a:spcBef>
          <a:spcPct val="20000"/>
        </a:spcBef>
        <a:spcAft>
          <a:spcPct val="0"/>
        </a:spcAft>
        <a:buClr>
          <a:srgbClr val="4EC3F7"/>
        </a:buClr>
        <a:buSzPct val="74000"/>
        <a:buFont typeface="Wingdings" charset="2"/>
        <a:buChar char="§"/>
        <a:defRPr sz="1800">
          <a:solidFill>
            <a:srgbClr val="000000"/>
          </a:solidFill>
          <a:latin typeface="CMU Sans Serif" panose="02000603000000000000" pitchFamily="2" charset="0"/>
          <a:ea typeface="CMU Sans Serif" panose="02000603000000000000" pitchFamily="2" charset="0"/>
          <a:cs typeface="CMU Sans Serif" panose="02000603000000000000" pitchFamily="2" charset="0"/>
        </a:defRPr>
      </a:lvl2pPr>
      <a:lvl3pPr marL="895350" indent="-228600" algn="l" rtl="0" eaLnBrk="0" fontAlgn="base" hangingPunct="0">
        <a:spcBef>
          <a:spcPct val="20000"/>
        </a:spcBef>
        <a:spcAft>
          <a:spcPct val="0"/>
        </a:spcAft>
        <a:buClr>
          <a:srgbClr val="74F775"/>
        </a:buClr>
        <a:buFont typeface="Times" charset="0"/>
        <a:buChar char="•"/>
        <a:defRPr sz="1800">
          <a:solidFill>
            <a:srgbClr val="000000"/>
          </a:solidFill>
          <a:latin typeface="CMU Sans Serif" panose="02000603000000000000" pitchFamily="2" charset="0"/>
          <a:ea typeface="CMU Sans Serif" panose="02000603000000000000" pitchFamily="2" charset="0"/>
          <a:cs typeface="CMU Sans Serif" panose="02000603000000000000" pitchFamily="2" charset="0"/>
        </a:defRPr>
      </a:lvl3pPr>
      <a:lvl4pPr marL="131445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1800">
          <a:solidFill>
            <a:srgbClr val="000000"/>
          </a:solidFill>
          <a:latin typeface="CMU Sans Serif" panose="02000603000000000000" pitchFamily="2" charset="0"/>
          <a:ea typeface="CMU Sans Serif" panose="02000603000000000000" pitchFamily="2" charset="0"/>
          <a:cs typeface="CMU Sans Serif" panose="02000603000000000000" pitchFamily="2" charset="0"/>
        </a:defRPr>
      </a:lvl4pPr>
      <a:lvl5pPr marL="17335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Times" charset="0"/>
        <a:buChar char="•"/>
        <a:defRPr sz="1800">
          <a:solidFill>
            <a:srgbClr val="000000"/>
          </a:solidFill>
          <a:latin typeface="CMU Sans Serif" panose="02000603000000000000" pitchFamily="2" charset="0"/>
          <a:ea typeface="CMU Sans Serif" panose="02000603000000000000" pitchFamily="2" charset="0"/>
          <a:cs typeface="CMU Sans Serif" panose="02000603000000000000" pitchFamily="2" charset="0"/>
        </a:defRPr>
      </a:lvl5pPr>
      <a:lvl6pPr marL="219075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Times" pitchFamily="-111" charset="0"/>
        <a:buChar char="•"/>
        <a:defRPr>
          <a:solidFill>
            <a:srgbClr val="000000"/>
          </a:solidFill>
          <a:latin typeface="+mn-lt"/>
          <a:ea typeface="ＭＳ Ｐゴシック" pitchFamily="-111" charset="-128"/>
        </a:defRPr>
      </a:lvl6pPr>
      <a:lvl7pPr marL="264795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Times" pitchFamily="-111" charset="0"/>
        <a:buChar char="•"/>
        <a:defRPr>
          <a:solidFill>
            <a:srgbClr val="000000"/>
          </a:solidFill>
          <a:latin typeface="+mn-lt"/>
          <a:ea typeface="ＭＳ Ｐゴシック" pitchFamily="-111" charset="-128"/>
        </a:defRPr>
      </a:lvl7pPr>
      <a:lvl8pPr marL="310515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Times" pitchFamily="-111" charset="0"/>
        <a:buChar char="•"/>
        <a:defRPr>
          <a:solidFill>
            <a:srgbClr val="000000"/>
          </a:solidFill>
          <a:latin typeface="+mn-lt"/>
          <a:ea typeface="ＭＳ Ｐゴシック" pitchFamily="-111" charset="-128"/>
        </a:defRPr>
      </a:lvl8pPr>
      <a:lvl9pPr marL="356235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Times" pitchFamily="-111" charset="0"/>
        <a:buChar char="•"/>
        <a:defRPr>
          <a:solidFill>
            <a:srgbClr val="000000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6169"/>
            <a:ext cx="7772400" cy="1644335"/>
          </a:xfrm>
        </p:spPr>
        <p:txBody>
          <a:bodyPr/>
          <a:lstStyle/>
          <a:p>
            <a:pPr eaLnBrk="1" hangingPunct="1"/>
            <a:r>
              <a:rPr lang="fr-CA" b="0" noProof="0" dirty="0" err="1">
                <a:solidFill>
                  <a:srgbClr val="0070C0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Algorithms</a:t>
            </a:r>
            <a:r>
              <a:rPr lang="fr-CA" b="0" noProof="0" dirty="0">
                <a:solidFill>
                  <a:srgbClr val="0070C0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 on Graphs</a:t>
            </a:r>
            <a:br>
              <a:rPr lang="fr-CA" b="0" noProof="0" dirty="0">
                <a:solidFill>
                  <a:srgbClr val="0070C0"/>
                </a:solidFill>
                <a:latin typeface="Trebuchet MS" charset="0"/>
                <a:ea typeface="ＭＳ Ｐゴシック" charset="0"/>
                <a:cs typeface="ＭＳ Ｐゴシック" charset="0"/>
              </a:rPr>
            </a:br>
            <a:r>
              <a:rPr lang="fr-CA" dirty="0">
                <a:solidFill>
                  <a:srgbClr val="0070C0"/>
                </a:solidFill>
                <a:latin typeface="Trebuchet MS" charset="0"/>
                <a:ea typeface="ＭＳ Ｐゴシック" charset="0"/>
                <a:cs typeface="ＭＳ Ｐゴシック" charset="0"/>
              </a:rPr>
              <a:t>II</a:t>
            </a:r>
            <a:endParaRPr lang="fr-CA" sz="3600" b="0" noProof="0" dirty="0">
              <a:solidFill>
                <a:srgbClr val="0070C0"/>
              </a:solidFill>
              <a:latin typeface="Trebuchet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ln>
            <a:noFill/>
          </a:ln>
        </p:spPr>
        <p:txBody>
          <a:bodyPr/>
          <a:lstStyle/>
          <a:p>
            <a:pPr marL="0" indent="0" eaLnBrk="1" hangingPunct="1">
              <a:buNone/>
            </a:pPr>
            <a:endParaRPr lang="fr-CA" sz="1700" noProof="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r>
              <a:rPr lang="fr-CA" sz="1700" noProof="0" dirty="0">
                <a:solidFill>
                  <a:schemeClr val="accent5">
                    <a:lumMod val="25000"/>
                  </a:schemeClr>
                </a:solidFill>
                <a:latin typeface="Trebuchet MS" charset="0"/>
                <a:ea typeface="ＭＳ Ｐゴシック" charset="0"/>
                <a:cs typeface="ＭＳ Ｐゴシック" charset="0"/>
              </a:rPr>
              <a:t>Gilles Falquet</a:t>
            </a:r>
          </a:p>
          <a:p>
            <a:pPr marL="0" indent="0" eaLnBrk="1" hangingPunct="1">
              <a:buNone/>
            </a:pPr>
            <a:endParaRPr lang="fr-CA" sz="1700" noProof="0" dirty="0">
              <a:solidFill>
                <a:schemeClr val="accent5">
                  <a:lumMod val="25000"/>
                </a:schemeClr>
              </a:solidFill>
              <a:latin typeface="Trebuchet MS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endParaRPr lang="fr-CA" sz="1700" noProof="0" dirty="0">
              <a:solidFill>
                <a:schemeClr val="accent5">
                  <a:lumMod val="25000"/>
                </a:schemeClr>
              </a:solidFill>
              <a:latin typeface="Trebuchet MS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r>
              <a:rPr lang="fr-CA" sz="1700" noProof="0" dirty="0">
                <a:solidFill>
                  <a:schemeClr val="accent5">
                    <a:lumMod val="25000"/>
                  </a:schemeClr>
                </a:solidFill>
                <a:latin typeface="Trebuchet MS" charset="0"/>
                <a:ea typeface="ＭＳ Ｐゴシック" charset="0"/>
                <a:cs typeface="ＭＳ Ｐゴシック" charset="0"/>
              </a:rPr>
              <a:t>Université de Genève/GSEM </a:t>
            </a:r>
            <a:r>
              <a:rPr lang="fr-CA" sz="1700" noProof="0" dirty="0" err="1">
                <a:solidFill>
                  <a:schemeClr val="accent5">
                    <a:lumMod val="25000"/>
                  </a:schemeClr>
                </a:solidFill>
                <a:latin typeface="Trebuchet MS" charset="0"/>
                <a:ea typeface="ＭＳ Ｐゴシック" charset="0"/>
                <a:cs typeface="ＭＳ Ｐゴシック" charset="0"/>
              </a:rPr>
              <a:t>MSc</a:t>
            </a:r>
            <a:r>
              <a:rPr lang="fr-CA" sz="1700" noProof="0" dirty="0">
                <a:solidFill>
                  <a:schemeClr val="accent5">
                    <a:lumMod val="25000"/>
                  </a:schemeClr>
                </a:solidFill>
                <a:latin typeface="Trebuchet MS" charset="0"/>
                <a:ea typeface="ＭＳ Ｐゴシック" charset="0"/>
                <a:cs typeface="ＭＳ Ｐゴシック" charset="0"/>
              </a:rPr>
              <a:t>. Business </a:t>
            </a:r>
            <a:r>
              <a:rPr lang="fr-CA" sz="1700" noProof="0" dirty="0" err="1">
                <a:solidFill>
                  <a:schemeClr val="accent5">
                    <a:lumMod val="25000"/>
                  </a:schemeClr>
                </a:solidFill>
                <a:latin typeface="Trebuchet MS" charset="0"/>
                <a:ea typeface="ＭＳ Ｐゴシック" charset="0"/>
                <a:cs typeface="ＭＳ Ｐゴシック" charset="0"/>
              </a:rPr>
              <a:t>Analytics</a:t>
            </a:r>
            <a:endParaRPr lang="fr-CA" sz="1700" noProof="0" dirty="0">
              <a:solidFill>
                <a:schemeClr val="accent5">
                  <a:lumMod val="25000"/>
                </a:schemeClr>
              </a:solidFill>
              <a:latin typeface="Trebuchet MS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endParaRPr lang="fr-CA" sz="1700" noProof="0" dirty="0">
              <a:latin typeface="Trebuchet MS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/>
            <a:endParaRPr lang="fr-CA" sz="1700" noProof="0" dirty="0">
              <a:latin typeface="Trebuchet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10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4381416" y="101123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7018789" y="101123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f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7018789" y="3297794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4379929" y="343249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1928234" y="343249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h</a:t>
            </a: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25527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1548650" y="101123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4393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latin typeface="Lucida Grande"/>
                <a:cs typeface="Lucida Grande"/>
              </a:rPr>
              <a:t>i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3396186" y="4541049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j</a:t>
            </a:r>
          </a:p>
        </p:txBody>
      </p:sp>
      <p:cxnSp>
        <p:nvCxnSpPr>
          <p:cNvPr id="18" name="AutoShape 12"/>
          <p:cNvCxnSpPr>
            <a:cxnSpLocks noChangeShapeType="1"/>
            <a:stCxn id="8" idx="3"/>
            <a:endCxn id="14" idx="7"/>
          </p:cNvCxnSpPr>
          <p:nvPr/>
        </p:nvCxnSpPr>
        <p:spPr bwMode="auto">
          <a:xfrm flipH="1">
            <a:off x="2877905" y="1336442"/>
            <a:ext cx="1559307" cy="1020574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3"/>
          <p:cNvCxnSpPr>
            <a:cxnSpLocks noChangeShapeType="1"/>
            <a:stCxn id="8" idx="4"/>
            <a:endCxn id="12" idx="0"/>
          </p:cNvCxnSpPr>
          <p:nvPr/>
        </p:nvCxnSpPr>
        <p:spPr bwMode="auto">
          <a:xfrm flipH="1">
            <a:off x="4570429" y="1392238"/>
            <a:ext cx="1487" cy="204026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4"/>
          <p:cNvCxnSpPr>
            <a:cxnSpLocks noChangeShapeType="1"/>
            <a:stCxn id="11" idx="0"/>
            <a:endCxn id="9" idx="4"/>
          </p:cNvCxnSpPr>
          <p:nvPr/>
        </p:nvCxnSpPr>
        <p:spPr bwMode="auto">
          <a:xfrm flipV="1">
            <a:off x="7209289" y="1392238"/>
            <a:ext cx="0" cy="1905556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5"/>
          <p:cNvCxnSpPr>
            <a:cxnSpLocks noChangeShapeType="1"/>
            <a:stCxn id="9" idx="2"/>
            <a:endCxn id="8" idx="6"/>
          </p:cNvCxnSpPr>
          <p:nvPr/>
        </p:nvCxnSpPr>
        <p:spPr bwMode="auto">
          <a:xfrm flipH="1">
            <a:off x="4762416" y="1201738"/>
            <a:ext cx="2256373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6"/>
          <p:cNvCxnSpPr>
            <a:cxnSpLocks noChangeShapeType="1"/>
            <a:stCxn id="8" idx="5"/>
            <a:endCxn id="11" idx="1"/>
          </p:cNvCxnSpPr>
          <p:nvPr/>
        </p:nvCxnSpPr>
        <p:spPr bwMode="auto">
          <a:xfrm>
            <a:off x="4706620" y="1336442"/>
            <a:ext cx="2367965" cy="2017148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17"/>
          <p:cNvCxnSpPr>
            <a:cxnSpLocks noChangeShapeType="1"/>
            <a:stCxn id="11" idx="3"/>
            <a:endCxn id="12" idx="6"/>
          </p:cNvCxnSpPr>
          <p:nvPr/>
        </p:nvCxnSpPr>
        <p:spPr bwMode="auto">
          <a:xfrm flipH="1">
            <a:off x="4760929" y="3622998"/>
            <a:ext cx="231365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8"/>
          <p:cNvCxnSpPr>
            <a:cxnSpLocks noChangeShapeType="1"/>
            <a:stCxn id="12" idx="1"/>
            <a:endCxn id="14" idx="5"/>
          </p:cNvCxnSpPr>
          <p:nvPr/>
        </p:nvCxnSpPr>
        <p:spPr bwMode="auto">
          <a:xfrm flipH="1" flipV="1">
            <a:off x="2877905" y="2626424"/>
            <a:ext cx="1557820" cy="86187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20"/>
          <p:cNvCxnSpPr>
            <a:cxnSpLocks noChangeShapeType="1"/>
            <a:stCxn id="17" idx="1"/>
            <a:endCxn id="13" idx="5"/>
          </p:cNvCxnSpPr>
          <p:nvPr/>
        </p:nvCxnSpPr>
        <p:spPr bwMode="auto">
          <a:xfrm flipH="1" flipV="1">
            <a:off x="2253438" y="3757702"/>
            <a:ext cx="1198544" cy="839143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22"/>
          <p:cNvCxnSpPr>
            <a:cxnSpLocks noChangeShapeType="1"/>
            <a:stCxn id="13" idx="1"/>
            <a:endCxn id="16" idx="5"/>
          </p:cNvCxnSpPr>
          <p:nvPr/>
        </p:nvCxnSpPr>
        <p:spPr bwMode="auto">
          <a:xfrm flipH="1" flipV="1">
            <a:off x="764505" y="2626424"/>
            <a:ext cx="1219525" cy="861870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23"/>
          <p:cNvCxnSpPr>
            <a:cxnSpLocks noChangeShapeType="1"/>
            <a:stCxn id="16" idx="6"/>
            <a:endCxn id="14" idx="2"/>
          </p:cNvCxnSpPr>
          <p:nvPr/>
        </p:nvCxnSpPr>
        <p:spPr bwMode="auto">
          <a:xfrm>
            <a:off x="820301" y="2491720"/>
            <a:ext cx="1732400" cy="0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25"/>
          <p:cNvCxnSpPr>
            <a:cxnSpLocks noChangeShapeType="1"/>
            <a:stCxn id="15" idx="6"/>
            <a:endCxn id="8" idx="2"/>
          </p:cNvCxnSpPr>
          <p:nvPr/>
        </p:nvCxnSpPr>
        <p:spPr bwMode="auto">
          <a:xfrm>
            <a:off x="1929650" y="1201738"/>
            <a:ext cx="245176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27"/>
          <p:cNvCxnSpPr>
            <a:cxnSpLocks noChangeShapeType="1"/>
            <a:stCxn id="13" idx="6"/>
            <a:endCxn id="12" idx="2"/>
          </p:cNvCxnSpPr>
          <p:nvPr/>
        </p:nvCxnSpPr>
        <p:spPr bwMode="auto">
          <a:xfrm>
            <a:off x="2309234" y="3622998"/>
            <a:ext cx="207069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5811696" y="205552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3539944" y="27056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5428271" y="32822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3131787" y="157695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1618149" y="212805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2622200" y="326213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2711099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6918834" y="199136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1411173" y="283431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5488565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4281461" y="2186648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2842063" y="405812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9</a:t>
            </a:r>
          </a:p>
        </p:txBody>
      </p:sp>
      <p:sp>
        <p:nvSpPr>
          <p:cNvPr id="47" name="Text Box 35"/>
          <p:cNvSpPr txBox="1">
            <a:spLocks noChangeArrowheads="1"/>
          </p:cNvSpPr>
          <p:nvPr/>
        </p:nvSpPr>
        <p:spPr bwMode="auto">
          <a:xfrm>
            <a:off x="2582759" y="19878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1965756" y="311003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52" name="Text Box 35">
            <a:extLst>
              <a:ext uri="{FF2B5EF4-FFF2-40B4-BE49-F238E27FC236}">
                <a16:creationId xmlns:a16="http://schemas.microsoft.com/office/drawing/2014/main" id="{7A04A00A-66D1-0A42-AE37-20ACD8302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055" y="670503"/>
            <a:ext cx="38694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3" name="Text Box 35">
            <a:extLst>
              <a:ext uri="{FF2B5EF4-FFF2-40B4-BE49-F238E27FC236}">
                <a16:creationId xmlns:a16="http://schemas.microsoft.com/office/drawing/2014/main" id="{CC048438-F0F3-2147-BB69-A61E63EB6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668" y="3096997"/>
            <a:ext cx="38694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4" name="Text Box 35">
            <a:extLst>
              <a:ext uri="{FF2B5EF4-FFF2-40B4-BE49-F238E27FC236}">
                <a16:creationId xmlns:a16="http://schemas.microsoft.com/office/drawing/2014/main" id="{0031D658-5596-0347-B17D-C97E16E0C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683" y="670503"/>
            <a:ext cx="386942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5" name="Text Box 35">
            <a:extLst>
              <a:ext uri="{FF2B5EF4-FFF2-40B4-BE49-F238E27FC236}">
                <a16:creationId xmlns:a16="http://schemas.microsoft.com/office/drawing/2014/main" id="{8246D25D-77EE-7244-8915-E7D7BBB5D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06" y="670503"/>
            <a:ext cx="386942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6" name="Text Box 38">
            <a:extLst>
              <a:ext uri="{FF2B5EF4-FFF2-40B4-BE49-F238E27FC236}">
                <a16:creationId xmlns:a16="http://schemas.microsoft.com/office/drawing/2014/main" id="{B3522B36-18CA-4B40-A5FF-BAB6AE0A9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6318" y="2976307"/>
            <a:ext cx="386942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7" name="Text Box 35">
            <a:extLst>
              <a:ext uri="{FF2B5EF4-FFF2-40B4-BE49-F238E27FC236}">
                <a16:creationId xmlns:a16="http://schemas.microsoft.com/office/drawing/2014/main" id="{95245FFC-5AF5-044F-B096-6569EA98C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376" y="4248958"/>
            <a:ext cx="38694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A0144C-3D15-2F65-C84C-B252DFA673D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E4F362-518E-BDA8-2E8C-33B812C00C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1012342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11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4381416" y="101123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7018789" y="101123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f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7018789" y="3297794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4379929" y="343249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1928234" y="343249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h</a:t>
            </a: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25527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1548650" y="101123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4393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latin typeface="Lucida Grande"/>
                <a:cs typeface="Lucida Grande"/>
              </a:rPr>
              <a:t>i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3396186" y="4541049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j</a:t>
            </a:r>
          </a:p>
        </p:txBody>
      </p:sp>
      <p:cxnSp>
        <p:nvCxnSpPr>
          <p:cNvPr id="18" name="AutoShape 12"/>
          <p:cNvCxnSpPr>
            <a:cxnSpLocks noChangeShapeType="1"/>
            <a:stCxn id="8" idx="3"/>
            <a:endCxn id="14" idx="7"/>
          </p:cNvCxnSpPr>
          <p:nvPr/>
        </p:nvCxnSpPr>
        <p:spPr bwMode="auto">
          <a:xfrm flipH="1">
            <a:off x="2877905" y="1336442"/>
            <a:ext cx="1559307" cy="1020574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3"/>
          <p:cNvCxnSpPr>
            <a:cxnSpLocks noChangeShapeType="1"/>
            <a:stCxn id="8" idx="4"/>
            <a:endCxn id="12" idx="0"/>
          </p:cNvCxnSpPr>
          <p:nvPr/>
        </p:nvCxnSpPr>
        <p:spPr bwMode="auto">
          <a:xfrm flipH="1">
            <a:off x="4570429" y="1392238"/>
            <a:ext cx="1487" cy="204026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4"/>
          <p:cNvCxnSpPr>
            <a:cxnSpLocks noChangeShapeType="1"/>
            <a:stCxn id="11" idx="0"/>
            <a:endCxn id="9" idx="4"/>
          </p:cNvCxnSpPr>
          <p:nvPr/>
        </p:nvCxnSpPr>
        <p:spPr bwMode="auto">
          <a:xfrm flipV="1">
            <a:off x="7209289" y="1392238"/>
            <a:ext cx="0" cy="1905556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5"/>
          <p:cNvCxnSpPr>
            <a:cxnSpLocks noChangeShapeType="1"/>
            <a:stCxn id="9" idx="2"/>
            <a:endCxn id="8" idx="6"/>
          </p:cNvCxnSpPr>
          <p:nvPr/>
        </p:nvCxnSpPr>
        <p:spPr bwMode="auto">
          <a:xfrm flipH="1">
            <a:off x="4762416" y="1201738"/>
            <a:ext cx="2256373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6"/>
          <p:cNvCxnSpPr>
            <a:cxnSpLocks noChangeShapeType="1"/>
            <a:stCxn id="8" idx="5"/>
            <a:endCxn id="11" idx="1"/>
          </p:cNvCxnSpPr>
          <p:nvPr/>
        </p:nvCxnSpPr>
        <p:spPr bwMode="auto">
          <a:xfrm>
            <a:off x="4706620" y="1336442"/>
            <a:ext cx="2367965" cy="2017148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17"/>
          <p:cNvCxnSpPr>
            <a:cxnSpLocks noChangeShapeType="1"/>
            <a:stCxn id="11" idx="3"/>
            <a:endCxn id="12" idx="6"/>
          </p:cNvCxnSpPr>
          <p:nvPr/>
        </p:nvCxnSpPr>
        <p:spPr bwMode="auto">
          <a:xfrm flipH="1">
            <a:off x="4760929" y="3622998"/>
            <a:ext cx="231365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8"/>
          <p:cNvCxnSpPr>
            <a:cxnSpLocks noChangeShapeType="1"/>
            <a:stCxn id="12" idx="1"/>
            <a:endCxn id="14" idx="5"/>
          </p:cNvCxnSpPr>
          <p:nvPr/>
        </p:nvCxnSpPr>
        <p:spPr bwMode="auto">
          <a:xfrm flipH="1" flipV="1">
            <a:off x="2877905" y="2626424"/>
            <a:ext cx="1557820" cy="86187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20"/>
          <p:cNvCxnSpPr>
            <a:cxnSpLocks noChangeShapeType="1"/>
            <a:stCxn id="17" idx="1"/>
            <a:endCxn id="13" idx="5"/>
          </p:cNvCxnSpPr>
          <p:nvPr/>
        </p:nvCxnSpPr>
        <p:spPr bwMode="auto">
          <a:xfrm flipH="1" flipV="1">
            <a:off x="2253438" y="3757702"/>
            <a:ext cx="1198544" cy="839143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22"/>
          <p:cNvCxnSpPr>
            <a:cxnSpLocks noChangeShapeType="1"/>
            <a:stCxn id="13" idx="1"/>
            <a:endCxn id="16" idx="5"/>
          </p:cNvCxnSpPr>
          <p:nvPr/>
        </p:nvCxnSpPr>
        <p:spPr bwMode="auto">
          <a:xfrm flipH="1" flipV="1">
            <a:off x="764505" y="2626424"/>
            <a:ext cx="1219525" cy="861870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23"/>
          <p:cNvCxnSpPr>
            <a:cxnSpLocks noChangeShapeType="1"/>
            <a:stCxn id="16" idx="6"/>
            <a:endCxn id="14" idx="2"/>
          </p:cNvCxnSpPr>
          <p:nvPr/>
        </p:nvCxnSpPr>
        <p:spPr bwMode="auto">
          <a:xfrm>
            <a:off x="820301" y="2491720"/>
            <a:ext cx="1732400" cy="0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arrow"/>
            <a:tailEnd type="none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25"/>
          <p:cNvCxnSpPr>
            <a:cxnSpLocks noChangeShapeType="1"/>
            <a:stCxn id="15" idx="6"/>
            <a:endCxn id="8" idx="2"/>
          </p:cNvCxnSpPr>
          <p:nvPr/>
        </p:nvCxnSpPr>
        <p:spPr bwMode="auto">
          <a:xfrm>
            <a:off x="1929650" y="1201738"/>
            <a:ext cx="245176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27"/>
          <p:cNvCxnSpPr>
            <a:cxnSpLocks noChangeShapeType="1"/>
            <a:stCxn id="13" idx="6"/>
            <a:endCxn id="12" idx="2"/>
          </p:cNvCxnSpPr>
          <p:nvPr/>
        </p:nvCxnSpPr>
        <p:spPr bwMode="auto">
          <a:xfrm>
            <a:off x="2309234" y="3622998"/>
            <a:ext cx="207069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5811696" y="205552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3539944" y="27056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5428271" y="32822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3131787" y="157695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1618149" y="212805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2622200" y="326213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2711099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6918834" y="199136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1411173" y="283431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5488565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4281461" y="2186648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2842063" y="405812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9</a:t>
            </a:r>
          </a:p>
        </p:txBody>
      </p:sp>
      <p:sp>
        <p:nvSpPr>
          <p:cNvPr id="47" name="Text Box 35"/>
          <p:cNvSpPr txBox="1">
            <a:spLocks noChangeArrowheads="1"/>
          </p:cNvSpPr>
          <p:nvPr/>
        </p:nvSpPr>
        <p:spPr bwMode="auto">
          <a:xfrm>
            <a:off x="2582759" y="19878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1965756" y="311003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53FEB447-E382-5346-9D7B-3FF345A8AEED}"/>
              </a:ext>
            </a:extLst>
          </p:cNvPr>
          <p:cNvSpPr/>
          <p:nvPr/>
        </p:nvSpPr>
        <p:spPr bwMode="auto">
          <a:xfrm>
            <a:off x="109217" y="2013857"/>
            <a:ext cx="3454621" cy="1079663"/>
          </a:xfrm>
          <a:custGeom>
            <a:avLst/>
            <a:gdLst>
              <a:gd name="connsiteX0" fmla="*/ 1567183 w 3454621"/>
              <a:gd name="connsiteY0" fmla="*/ 0 h 1079663"/>
              <a:gd name="connsiteX1" fmla="*/ 3287126 w 3454621"/>
              <a:gd name="connsiteY1" fmla="*/ 76200 h 1079663"/>
              <a:gd name="connsiteX2" fmla="*/ 3123840 w 3454621"/>
              <a:gd name="connsiteY2" fmla="*/ 903514 h 1079663"/>
              <a:gd name="connsiteX3" fmla="*/ 946697 w 3454621"/>
              <a:gd name="connsiteY3" fmla="*/ 1077686 h 1079663"/>
              <a:gd name="connsiteX4" fmla="*/ 184697 w 3454621"/>
              <a:gd name="connsiteY4" fmla="*/ 849086 h 1079663"/>
              <a:gd name="connsiteX5" fmla="*/ 119383 w 3454621"/>
              <a:gd name="connsiteY5" fmla="*/ 195943 h 1079663"/>
              <a:gd name="connsiteX6" fmla="*/ 1567183 w 3454621"/>
              <a:gd name="connsiteY6" fmla="*/ 0 h 1079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4621" h="1079663">
                <a:moveTo>
                  <a:pt x="1567183" y="0"/>
                </a:moveTo>
                <a:lnTo>
                  <a:pt x="3287126" y="76200"/>
                </a:lnTo>
                <a:cubicBezTo>
                  <a:pt x="3546569" y="226786"/>
                  <a:pt x="3513912" y="736600"/>
                  <a:pt x="3123840" y="903514"/>
                </a:cubicBezTo>
                <a:cubicBezTo>
                  <a:pt x="2733769" y="1070428"/>
                  <a:pt x="1436554" y="1086757"/>
                  <a:pt x="946697" y="1077686"/>
                </a:cubicBezTo>
                <a:cubicBezTo>
                  <a:pt x="456840" y="1068615"/>
                  <a:pt x="322583" y="996043"/>
                  <a:pt x="184697" y="849086"/>
                </a:cubicBezTo>
                <a:cubicBezTo>
                  <a:pt x="46811" y="702129"/>
                  <a:pt x="-116474" y="339272"/>
                  <a:pt x="119383" y="195943"/>
                </a:cubicBezTo>
                <a:cubicBezTo>
                  <a:pt x="355240" y="52614"/>
                  <a:pt x="1039226" y="19957"/>
                  <a:pt x="1567183" y="0"/>
                </a:cubicBezTo>
                <a:close/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50" name="Text Box 35">
            <a:extLst>
              <a:ext uri="{FF2B5EF4-FFF2-40B4-BE49-F238E27FC236}">
                <a16:creationId xmlns:a16="http://schemas.microsoft.com/office/drawing/2014/main" id="{B1E0CB96-5DF7-8D42-98A8-C6A4E090C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055" y="670503"/>
            <a:ext cx="38694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1" name="Text Box 35">
            <a:extLst>
              <a:ext uri="{FF2B5EF4-FFF2-40B4-BE49-F238E27FC236}">
                <a16:creationId xmlns:a16="http://schemas.microsoft.com/office/drawing/2014/main" id="{37B262A0-8DD3-E04A-88BA-AC37D029B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668" y="3096997"/>
            <a:ext cx="38694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2" name="Text Box 35">
            <a:extLst>
              <a:ext uri="{FF2B5EF4-FFF2-40B4-BE49-F238E27FC236}">
                <a16:creationId xmlns:a16="http://schemas.microsoft.com/office/drawing/2014/main" id="{C2CF1737-79DE-7E43-872C-21BC9999A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683" y="670503"/>
            <a:ext cx="386942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3" name="Text Box 35">
            <a:extLst>
              <a:ext uri="{FF2B5EF4-FFF2-40B4-BE49-F238E27FC236}">
                <a16:creationId xmlns:a16="http://schemas.microsoft.com/office/drawing/2014/main" id="{81367AFD-9932-3842-AF16-0CB0DFAB2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06" y="670503"/>
            <a:ext cx="386942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4" name="Text Box 38">
            <a:extLst>
              <a:ext uri="{FF2B5EF4-FFF2-40B4-BE49-F238E27FC236}">
                <a16:creationId xmlns:a16="http://schemas.microsoft.com/office/drawing/2014/main" id="{D4293644-9432-D246-B2FF-E891202F7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6318" y="2976307"/>
            <a:ext cx="386942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5" name="Text Box 35">
            <a:extLst>
              <a:ext uri="{FF2B5EF4-FFF2-40B4-BE49-F238E27FC236}">
                <a16:creationId xmlns:a16="http://schemas.microsoft.com/office/drawing/2014/main" id="{725AE369-2345-DB4F-9B36-E5FF29358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376" y="4248958"/>
            <a:ext cx="38694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0CFDA7-849C-BBD2-34C9-8586713F0D8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1D609F-C2D9-8A67-AD50-103F95894A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2972860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12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4381416" y="101123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7018789" y="101123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f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7018789" y="3297794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4379929" y="343249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1928234" y="343249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h</a:t>
            </a: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25527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1548650" y="101123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4393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latin typeface="Lucida Grande"/>
                <a:cs typeface="Lucida Grande"/>
              </a:rPr>
              <a:t>i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3396186" y="4541049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j</a:t>
            </a:r>
          </a:p>
        </p:txBody>
      </p:sp>
      <p:cxnSp>
        <p:nvCxnSpPr>
          <p:cNvPr id="18" name="AutoShape 12"/>
          <p:cNvCxnSpPr>
            <a:cxnSpLocks noChangeShapeType="1"/>
            <a:stCxn id="8" idx="3"/>
            <a:endCxn id="14" idx="7"/>
          </p:cNvCxnSpPr>
          <p:nvPr/>
        </p:nvCxnSpPr>
        <p:spPr bwMode="auto">
          <a:xfrm flipH="1">
            <a:off x="2877905" y="1336442"/>
            <a:ext cx="1559307" cy="1020574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3"/>
          <p:cNvCxnSpPr>
            <a:cxnSpLocks noChangeShapeType="1"/>
            <a:stCxn id="8" idx="4"/>
            <a:endCxn id="12" idx="0"/>
          </p:cNvCxnSpPr>
          <p:nvPr/>
        </p:nvCxnSpPr>
        <p:spPr bwMode="auto">
          <a:xfrm flipH="1">
            <a:off x="4570429" y="1392238"/>
            <a:ext cx="1487" cy="204026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4"/>
          <p:cNvCxnSpPr>
            <a:cxnSpLocks noChangeShapeType="1"/>
            <a:stCxn id="11" idx="0"/>
            <a:endCxn id="9" idx="4"/>
          </p:cNvCxnSpPr>
          <p:nvPr/>
        </p:nvCxnSpPr>
        <p:spPr bwMode="auto">
          <a:xfrm flipV="1">
            <a:off x="7209289" y="1392238"/>
            <a:ext cx="0" cy="1905556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5"/>
          <p:cNvCxnSpPr>
            <a:cxnSpLocks noChangeShapeType="1"/>
            <a:stCxn id="9" idx="2"/>
            <a:endCxn id="8" idx="6"/>
          </p:cNvCxnSpPr>
          <p:nvPr/>
        </p:nvCxnSpPr>
        <p:spPr bwMode="auto">
          <a:xfrm flipH="1">
            <a:off x="4762416" y="1201738"/>
            <a:ext cx="2256373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6"/>
          <p:cNvCxnSpPr>
            <a:cxnSpLocks noChangeShapeType="1"/>
            <a:stCxn id="8" idx="5"/>
            <a:endCxn id="11" idx="1"/>
          </p:cNvCxnSpPr>
          <p:nvPr/>
        </p:nvCxnSpPr>
        <p:spPr bwMode="auto">
          <a:xfrm>
            <a:off x="4706620" y="1336442"/>
            <a:ext cx="2367965" cy="2017148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17"/>
          <p:cNvCxnSpPr>
            <a:cxnSpLocks noChangeShapeType="1"/>
            <a:stCxn id="11" idx="3"/>
            <a:endCxn id="12" idx="6"/>
          </p:cNvCxnSpPr>
          <p:nvPr/>
        </p:nvCxnSpPr>
        <p:spPr bwMode="auto">
          <a:xfrm flipH="1">
            <a:off x="4760929" y="3622998"/>
            <a:ext cx="231365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8"/>
          <p:cNvCxnSpPr>
            <a:cxnSpLocks noChangeShapeType="1"/>
            <a:stCxn id="12" idx="1"/>
            <a:endCxn id="14" idx="5"/>
          </p:cNvCxnSpPr>
          <p:nvPr/>
        </p:nvCxnSpPr>
        <p:spPr bwMode="auto">
          <a:xfrm flipH="1" flipV="1">
            <a:off x="2877905" y="2626424"/>
            <a:ext cx="1557820" cy="861870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20"/>
          <p:cNvCxnSpPr>
            <a:cxnSpLocks noChangeShapeType="1"/>
            <a:stCxn id="17" idx="1"/>
            <a:endCxn id="13" idx="5"/>
          </p:cNvCxnSpPr>
          <p:nvPr/>
        </p:nvCxnSpPr>
        <p:spPr bwMode="auto">
          <a:xfrm flipH="1" flipV="1">
            <a:off x="2253438" y="3757702"/>
            <a:ext cx="1198544" cy="839143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22"/>
          <p:cNvCxnSpPr>
            <a:cxnSpLocks noChangeShapeType="1"/>
            <a:stCxn id="13" idx="1"/>
            <a:endCxn id="16" idx="5"/>
          </p:cNvCxnSpPr>
          <p:nvPr/>
        </p:nvCxnSpPr>
        <p:spPr bwMode="auto">
          <a:xfrm flipH="1" flipV="1">
            <a:off x="764505" y="2626424"/>
            <a:ext cx="1219525" cy="861870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23"/>
          <p:cNvCxnSpPr>
            <a:cxnSpLocks noChangeShapeType="1"/>
            <a:stCxn id="16" idx="6"/>
            <a:endCxn id="14" idx="2"/>
          </p:cNvCxnSpPr>
          <p:nvPr/>
        </p:nvCxnSpPr>
        <p:spPr bwMode="auto">
          <a:xfrm>
            <a:off x="820301" y="2491720"/>
            <a:ext cx="1732400" cy="0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prstDash val="solid"/>
            <a:miter lim="800000"/>
            <a:headEnd type="arrow"/>
            <a:tailEnd type="none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25"/>
          <p:cNvCxnSpPr>
            <a:cxnSpLocks noChangeShapeType="1"/>
            <a:stCxn id="15" idx="6"/>
            <a:endCxn id="8" idx="2"/>
          </p:cNvCxnSpPr>
          <p:nvPr/>
        </p:nvCxnSpPr>
        <p:spPr bwMode="auto">
          <a:xfrm>
            <a:off x="1929650" y="1201738"/>
            <a:ext cx="245176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27"/>
          <p:cNvCxnSpPr>
            <a:cxnSpLocks noChangeShapeType="1"/>
            <a:stCxn id="13" idx="6"/>
            <a:endCxn id="12" idx="2"/>
          </p:cNvCxnSpPr>
          <p:nvPr/>
        </p:nvCxnSpPr>
        <p:spPr bwMode="auto">
          <a:xfrm>
            <a:off x="2309234" y="3622998"/>
            <a:ext cx="207069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5811696" y="205552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3539944" y="27056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5428271" y="32822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3131787" y="157695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1618149" y="212805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2622200" y="326213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2711099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6918834" y="199136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1411173" y="283431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5488565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4281461" y="2186648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2842063" y="405812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9</a:t>
            </a:r>
          </a:p>
        </p:txBody>
      </p:sp>
      <p:sp>
        <p:nvSpPr>
          <p:cNvPr id="47" name="Text Box 35"/>
          <p:cNvSpPr txBox="1">
            <a:spLocks noChangeArrowheads="1"/>
          </p:cNvSpPr>
          <p:nvPr/>
        </p:nvSpPr>
        <p:spPr bwMode="auto">
          <a:xfrm>
            <a:off x="2582759" y="19878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1965756" y="311003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50" name="Text Box 35"/>
          <p:cNvSpPr txBox="1">
            <a:spLocks noChangeArrowheads="1"/>
          </p:cNvSpPr>
          <p:nvPr/>
        </p:nvSpPr>
        <p:spPr bwMode="auto">
          <a:xfrm>
            <a:off x="4418776" y="6705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6</a:t>
            </a:r>
          </a:p>
        </p:txBody>
      </p:sp>
      <p:sp>
        <p:nvSpPr>
          <p:cNvPr id="51" name="Text Box 35"/>
          <p:cNvSpPr txBox="1">
            <a:spLocks noChangeArrowheads="1"/>
          </p:cNvSpPr>
          <p:nvPr/>
        </p:nvSpPr>
        <p:spPr bwMode="auto">
          <a:xfrm>
            <a:off x="4565389" y="3096997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39E965A6-2C80-0844-BB4F-8D4011F8F933}"/>
              </a:ext>
            </a:extLst>
          </p:cNvPr>
          <p:cNvSpPr/>
          <p:nvPr/>
        </p:nvSpPr>
        <p:spPr bwMode="auto">
          <a:xfrm>
            <a:off x="109217" y="2013857"/>
            <a:ext cx="3454621" cy="1079663"/>
          </a:xfrm>
          <a:custGeom>
            <a:avLst/>
            <a:gdLst>
              <a:gd name="connsiteX0" fmla="*/ 1567183 w 3454621"/>
              <a:gd name="connsiteY0" fmla="*/ 0 h 1079663"/>
              <a:gd name="connsiteX1" fmla="*/ 3287126 w 3454621"/>
              <a:gd name="connsiteY1" fmla="*/ 76200 h 1079663"/>
              <a:gd name="connsiteX2" fmla="*/ 3123840 w 3454621"/>
              <a:gd name="connsiteY2" fmla="*/ 903514 h 1079663"/>
              <a:gd name="connsiteX3" fmla="*/ 946697 w 3454621"/>
              <a:gd name="connsiteY3" fmla="*/ 1077686 h 1079663"/>
              <a:gd name="connsiteX4" fmla="*/ 184697 w 3454621"/>
              <a:gd name="connsiteY4" fmla="*/ 849086 h 1079663"/>
              <a:gd name="connsiteX5" fmla="*/ 119383 w 3454621"/>
              <a:gd name="connsiteY5" fmla="*/ 195943 h 1079663"/>
              <a:gd name="connsiteX6" fmla="*/ 1567183 w 3454621"/>
              <a:gd name="connsiteY6" fmla="*/ 0 h 1079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4621" h="1079663">
                <a:moveTo>
                  <a:pt x="1567183" y="0"/>
                </a:moveTo>
                <a:lnTo>
                  <a:pt x="3287126" y="76200"/>
                </a:lnTo>
                <a:cubicBezTo>
                  <a:pt x="3546569" y="226786"/>
                  <a:pt x="3513912" y="736600"/>
                  <a:pt x="3123840" y="903514"/>
                </a:cubicBezTo>
                <a:cubicBezTo>
                  <a:pt x="2733769" y="1070428"/>
                  <a:pt x="1436554" y="1086757"/>
                  <a:pt x="946697" y="1077686"/>
                </a:cubicBezTo>
                <a:cubicBezTo>
                  <a:pt x="456840" y="1068615"/>
                  <a:pt x="322583" y="996043"/>
                  <a:pt x="184697" y="849086"/>
                </a:cubicBezTo>
                <a:cubicBezTo>
                  <a:pt x="46811" y="702129"/>
                  <a:pt x="-116474" y="339272"/>
                  <a:pt x="119383" y="195943"/>
                </a:cubicBezTo>
                <a:cubicBezTo>
                  <a:pt x="355240" y="52614"/>
                  <a:pt x="1039226" y="19957"/>
                  <a:pt x="1567183" y="0"/>
                </a:cubicBezTo>
                <a:close/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55" name="Text Box 35">
            <a:extLst>
              <a:ext uri="{FF2B5EF4-FFF2-40B4-BE49-F238E27FC236}">
                <a16:creationId xmlns:a16="http://schemas.microsoft.com/office/drawing/2014/main" id="{0DB689F1-CCD9-F54A-8011-640C28650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683" y="670503"/>
            <a:ext cx="386942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6" name="Text Box 35">
            <a:extLst>
              <a:ext uri="{FF2B5EF4-FFF2-40B4-BE49-F238E27FC236}">
                <a16:creationId xmlns:a16="http://schemas.microsoft.com/office/drawing/2014/main" id="{960183E4-EA19-BE42-8040-826200812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06" y="670503"/>
            <a:ext cx="386942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7" name="Text Box 38">
            <a:extLst>
              <a:ext uri="{FF2B5EF4-FFF2-40B4-BE49-F238E27FC236}">
                <a16:creationId xmlns:a16="http://schemas.microsoft.com/office/drawing/2014/main" id="{C48BE8B0-1D7B-C940-9B79-2C6F8B767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6318" y="2976307"/>
            <a:ext cx="386942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8" name="Text Box 35">
            <a:extLst>
              <a:ext uri="{FF2B5EF4-FFF2-40B4-BE49-F238E27FC236}">
                <a16:creationId xmlns:a16="http://schemas.microsoft.com/office/drawing/2014/main" id="{BC05391E-6003-3647-A2E9-760185E39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376" y="4248958"/>
            <a:ext cx="38694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88D46B-8EBB-C5AB-C52B-F90C9A89FE5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BBC31A-6C65-0C5E-2556-BFADA6DB07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1152036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13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4381416" y="101123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7018789" y="101123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f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7018789" y="3297794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4379929" y="343249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1928234" y="343249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h</a:t>
            </a: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25527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1548650" y="101123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4393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latin typeface="Lucida Grande"/>
                <a:cs typeface="Lucida Grande"/>
              </a:rPr>
              <a:t>i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3396186" y="4541049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j</a:t>
            </a:r>
          </a:p>
        </p:txBody>
      </p:sp>
      <p:cxnSp>
        <p:nvCxnSpPr>
          <p:cNvPr id="18" name="AutoShape 12"/>
          <p:cNvCxnSpPr>
            <a:cxnSpLocks noChangeShapeType="1"/>
            <a:stCxn id="14" idx="7"/>
            <a:endCxn id="8" idx="3"/>
          </p:cNvCxnSpPr>
          <p:nvPr/>
        </p:nvCxnSpPr>
        <p:spPr bwMode="auto">
          <a:xfrm flipV="1">
            <a:off x="2877905" y="1336442"/>
            <a:ext cx="1559307" cy="1020574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arrow"/>
            <a:tailEnd type="none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3"/>
          <p:cNvCxnSpPr>
            <a:cxnSpLocks noChangeShapeType="1"/>
            <a:stCxn id="8" idx="4"/>
            <a:endCxn id="12" idx="0"/>
          </p:cNvCxnSpPr>
          <p:nvPr/>
        </p:nvCxnSpPr>
        <p:spPr bwMode="auto">
          <a:xfrm flipH="1">
            <a:off x="4570429" y="1392238"/>
            <a:ext cx="1487" cy="204026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4"/>
          <p:cNvCxnSpPr>
            <a:cxnSpLocks noChangeShapeType="1"/>
            <a:stCxn id="11" idx="0"/>
            <a:endCxn id="9" idx="4"/>
          </p:cNvCxnSpPr>
          <p:nvPr/>
        </p:nvCxnSpPr>
        <p:spPr bwMode="auto">
          <a:xfrm flipV="1">
            <a:off x="7209289" y="1392238"/>
            <a:ext cx="0" cy="1905556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5"/>
          <p:cNvCxnSpPr>
            <a:cxnSpLocks noChangeShapeType="1"/>
            <a:stCxn id="9" idx="2"/>
            <a:endCxn id="8" idx="6"/>
          </p:cNvCxnSpPr>
          <p:nvPr/>
        </p:nvCxnSpPr>
        <p:spPr bwMode="auto">
          <a:xfrm flipH="1">
            <a:off x="4762416" y="1201738"/>
            <a:ext cx="2256373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6"/>
          <p:cNvCxnSpPr>
            <a:cxnSpLocks noChangeShapeType="1"/>
            <a:stCxn id="8" idx="5"/>
            <a:endCxn id="11" idx="1"/>
          </p:cNvCxnSpPr>
          <p:nvPr/>
        </p:nvCxnSpPr>
        <p:spPr bwMode="auto">
          <a:xfrm>
            <a:off x="4706620" y="1336442"/>
            <a:ext cx="2367965" cy="2017148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17"/>
          <p:cNvCxnSpPr>
            <a:cxnSpLocks noChangeShapeType="1"/>
            <a:stCxn id="11" idx="3"/>
            <a:endCxn id="12" idx="6"/>
          </p:cNvCxnSpPr>
          <p:nvPr/>
        </p:nvCxnSpPr>
        <p:spPr bwMode="auto">
          <a:xfrm flipH="1">
            <a:off x="4760929" y="3622998"/>
            <a:ext cx="231365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8"/>
          <p:cNvCxnSpPr>
            <a:cxnSpLocks noChangeShapeType="1"/>
            <a:stCxn id="12" idx="1"/>
            <a:endCxn id="14" idx="5"/>
          </p:cNvCxnSpPr>
          <p:nvPr/>
        </p:nvCxnSpPr>
        <p:spPr bwMode="auto">
          <a:xfrm flipH="1" flipV="1">
            <a:off x="2877905" y="2626424"/>
            <a:ext cx="1557820" cy="861870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20"/>
          <p:cNvCxnSpPr>
            <a:cxnSpLocks noChangeShapeType="1"/>
            <a:stCxn id="17" idx="1"/>
            <a:endCxn id="13" idx="5"/>
          </p:cNvCxnSpPr>
          <p:nvPr/>
        </p:nvCxnSpPr>
        <p:spPr bwMode="auto">
          <a:xfrm flipH="1" flipV="1">
            <a:off x="2253438" y="3757702"/>
            <a:ext cx="1198544" cy="839143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22"/>
          <p:cNvCxnSpPr>
            <a:cxnSpLocks noChangeShapeType="1"/>
            <a:stCxn id="13" idx="1"/>
            <a:endCxn id="16" idx="5"/>
          </p:cNvCxnSpPr>
          <p:nvPr/>
        </p:nvCxnSpPr>
        <p:spPr bwMode="auto">
          <a:xfrm flipH="1" flipV="1">
            <a:off x="764505" y="2626424"/>
            <a:ext cx="1219525" cy="861870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23"/>
          <p:cNvCxnSpPr>
            <a:cxnSpLocks noChangeShapeType="1"/>
            <a:stCxn id="16" idx="6"/>
            <a:endCxn id="14" idx="2"/>
          </p:cNvCxnSpPr>
          <p:nvPr/>
        </p:nvCxnSpPr>
        <p:spPr bwMode="auto">
          <a:xfrm>
            <a:off x="820301" y="2491720"/>
            <a:ext cx="1732400" cy="0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prstDash val="solid"/>
            <a:miter lim="800000"/>
            <a:headEnd type="arrow"/>
            <a:tailEnd type="none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25"/>
          <p:cNvCxnSpPr>
            <a:cxnSpLocks noChangeShapeType="1"/>
            <a:stCxn id="15" idx="6"/>
            <a:endCxn id="8" idx="2"/>
          </p:cNvCxnSpPr>
          <p:nvPr/>
        </p:nvCxnSpPr>
        <p:spPr bwMode="auto">
          <a:xfrm>
            <a:off x="1929650" y="1201738"/>
            <a:ext cx="245176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27"/>
          <p:cNvCxnSpPr>
            <a:cxnSpLocks noChangeShapeType="1"/>
            <a:stCxn id="13" idx="6"/>
            <a:endCxn id="12" idx="2"/>
          </p:cNvCxnSpPr>
          <p:nvPr/>
        </p:nvCxnSpPr>
        <p:spPr bwMode="auto">
          <a:xfrm>
            <a:off x="2309234" y="3622998"/>
            <a:ext cx="207069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5811696" y="205552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3539944" y="27056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5428271" y="32822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3131787" y="157695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1618149" y="212805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2622200" y="326213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2711099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6918834" y="199136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1411173" y="283431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5488565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4281461" y="2186648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2842063" y="405812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9</a:t>
            </a:r>
          </a:p>
        </p:txBody>
      </p:sp>
      <p:sp>
        <p:nvSpPr>
          <p:cNvPr id="47" name="Text Box 35"/>
          <p:cNvSpPr txBox="1">
            <a:spLocks noChangeArrowheads="1"/>
          </p:cNvSpPr>
          <p:nvPr/>
        </p:nvSpPr>
        <p:spPr bwMode="auto">
          <a:xfrm>
            <a:off x="2582759" y="19878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1965756" y="311003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50" name="Text Box 35"/>
          <p:cNvSpPr txBox="1">
            <a:spLocks noChangeArrowheads="1"/>
          </p:cNvSpPr>
          <p:nvPr/>
        </p:nvSpPr>
        <p:spPr bwMode="auto">
          <a:xfrm>
            <a:off x="4418776" y="6705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6</a:t>
            </a:r>
          </a:p>
        </p:txBody>
      </p:sp>
      <p:sp>
        <p:nvSpPr>
          <p:cNvPr id="51" name="Text Box 35"/>
          <p:cNvSpPr txBox="1">
            <a:spLocks noChangeArrowheads="1"/>
          </p:cNvSpPr>
          <p:nvPr/>
        </p:nvSpPr>
        <p:spPr bwMode="auto">
          <a:xfrm>
            <a:off x="4565389" y="3096997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C816A497-2C33-A648-BADE-888C4ACD4DA0}"/>
              </a:ext>
            </a:extLst>
          </p:cNvPr>
          <p:cNvSpPr/>
          <p:nvPr/>
        </p:nvSpPr>
        <p:spPr bwMode="auto">
          <a:xfrm>
            <a:off x="105800" y="633270"/>
            <a:ext cx="5162392" cy="2566594"/>
          </a:xfrm>
          <a:custGeom>
            <a:avLst/>
            <a:gdLst>
              <a:gd name="connsiteX0" fmla="*/ 1951600 w 5162392"/>
              <a:gd name="connsiteY0" fmla="*/ 1239073 h 2566594"/>
              <a:gd name="connsiteX1" fmla="*/ 3334086 w 5162392"/>
              <a:gd name="connsiteY1" fmla="*/ 770987 h 2566594"/>
              <a:gd name="connsiteX2" fmla="*/ 4281143 w 5162392"/>
              <a:gd name="connsiteY2" fmla="*/ 8987 h 2566594"/>
              <a:gd name="connsiteX3" fmla="*/ 5152000 w 5162392"/>
              <a:gd name="connsiteY3" fmla="*/ 477073 h 2566594"/>
              <a:gd name="connsiteX4" fmla="*/ 3671543 w 5162392"/>
              <a:gd name="connsiteY4" fmla="*/ 2207901 h 2566594"/>
              <a:gd name="connsiteX5" fmla="*/ 688857 w 5162392"/>
              <a:gd name="connsiteY5" fmla="*/ 2556244 h 2566594"/>
              <a:gd name="connsiteX6" fmla="*/ 3057 w 5162392"/>
              <a:gd name="connsiteY6" fmla="*/ 2001073 h 2566594"/>
              <a:gd name="connsiteX7" fmla="*/ 503800 w 5162392"/>
              <a:gd name="connsiteY7" fmla="*/ 1337044 h 2566594"/>
              <a:gd name="connsiteX8" fmla="*/ 1951600 w 5162392"/>
              <a:gd name="connsiteY8" fmla="*/ 1239073 h 256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62392" h="2566594">
                <a:moveTo>
                  <a:pt x="1951600" y="1239073"/>
                </a:moveTo>
                <a:cubicBezTo>
                  <a:pt x="2423314" y="1144730"/>
                  <a:pt x="2945829" y="976001"/>
                  <a:pt x="3334086" y="770987"/>
                </a:cubicBezTo>
                <a:cubicBezTo>
                  <a:pt x="3722343" y="565973"/>
                  <a:pt x="3978157" y="57973"/>
                  <a:pt x="4281143" y="8987"/>
                </a:cubicBezTo>
                <a:cubicBezTo>
                  <a:pt x="4584129" y="-39999"/>
                  <a:pt x="5253600" y="110587"/>
                  <a:pt x="5152000" y="477073"/>
                </a:cubicBezTo>
                <a:cubicBezTo>
                  <a:pt x="5050400" y="843559"/>
                  <a:pt x="4415400" y="1861373"/>
                  <a:pt x="3671543" y="2207901"/>
                </a:cubicBezTo>
                <a:cubicBezTo>
                  <a:pt x="2927686" y="2554430"/>
                  <a:pt x="1300271" y="2590715"/>
                  <a:pt x="688857" y="2556244"/>
                </a:cubicBezTo>
                <a:cubicBezTo>
                  <a:pt x="77443" y="2521773"/>
                  <a:pt x="33900" y="2204273"/>
                  <a:pt x="3057" y="2001073"/>
                </a:cubicBezTo>
                <a:cubicBezTo>
                  <a:pt x="-27786" y="1797873"/>
                  <a:pt x="177228" y="1464044"/>
                  <a:pt x="503800" y="1337044"/>
                </a:cubicBezTo>
                <a:cubicBezTo>
                  <a:pt x="830371" y="1210044"/>
                  <a:pt x="1479886" y="1333416"/>
                  <a:pt x="1951600" y="1239073"/>
                </a:cubicBezTo>
                <a:close/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52" name="Text Box 35">
            <a:extLst>
              <a:ext uri="{FF2B5EF4-FFF2-40B4-BE49-F238E27FC236}">
                <a16:creationId xmlns:a16="http://schemas.microsoft.com/office/drawing/2014/main" id="{AA53B19D-E01A-E649-B10B-23515C99E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683" y="670503"/>
            <a:ext cx="386942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3" name="Text Box 35">
            <a:extLst>
              <a:ext uri="{FF2B5EF4-FFF2-40B4-BE49-F238E27FC236}">
                <a16:creationId xmlns:a16="http://schemas.microsoft.com/office/drawing/2014/main" id="{8FB3AE00-0660-CE44-AEE4-03CD14E01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06" y="670503"/>
            <a:ext cx="386942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4" name="Text Box 38">
            <a:extLst>
              <a:ext uri="{FF2B5EF4-FFF2-40B4-BE49-F238E27FC236}">
                <a16:creationId xmlns:a16="http://schemas.microsoft.com/office/drawing/2014/main" id="{864D52D8-71AE-E14B-92C8-97B919960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6318" y="2976307"/>
            <a:ext cx="386942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5" name="Text Box 35">
            <a:extLst>
              <a:ext uri="{FF2B5EF4-FFF2-40B4-BE49-F238E27FC236}">
                <a16:creationId xmlns:a16="http://schemas.microsoft.com/office/drawing/2014/main" id="{66AE969C-0F8D-4247-8DEF-73506AE24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376" y="4248958"/>
            <a:ext cx="38694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04B8A-629B-286D-FB35-9197C655535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849C41-6006-0377-6349-25305E9F8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1106420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14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4381416" y="101123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7018789" y="101123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f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7018789" y="3297794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4379929" y="343249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1928234" y="343249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h</a:t>
            </a: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25527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1548650" y="101123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4393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latin typeface="Lucida Grande"/>
                <a:cs typeface="Lucida Grande"/>
              </a:rPr>
              <a:t>i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3396186" y="4541049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j</a:t>
            </a:r>
          </a:p>
        </p:txBody>
      </p:sp>
      <p:cxnSp>
        <p:nvCxnSpPr>
          <p:cNvPr id="18" name="AutoShape 12"/>
          <p:cNvCxnSpPr>
            <a:cxnSpLocks noChangeShapeType="1"/>
            <a:stCxn id="8" idx="3"/>
            <a:endCxn id="14" idx="7"/>
          </p:cNvCxnSpPr>
          <p:nvPr/>
        </p:nvCxnSpPr>
        <p:spPr bwMode="auto">
          <a:xfrm flipH="1">
            <a:off x="2877905" y="1336442"/>
            <a:ext cx="1559307" cy="1020574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3"/>
          <p:cNvCxnSpPr>
            <a:cxnSpLocks noChangeShapeType="1"/>
            <a:stCxn id="8" idx="4"/>
            <a:endCxn id="12" idx="0"/>
          </p:cNvCxnSpPr>
          <p:nvPr/>
        </p:nvCxnSpPr>
        <p:spPr bwMode="auto">
          <a:xfrm flipH="1">
            <a:off x="4570429" y="1392238"/>
            <a:ext cx="1487" cy="204026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4"/>
          <p:cNvCxnSpPr>
            <a:cxnSpLocks noChangeShapeType="1"/>
            <a:stCxn id="11" idx="0"/>
            <a:endCxn id="9" idx="4"/>
          </p:cNvCxnSpPr>
          <p:nvPr/>
        </p:nvCxnSpPr>
        <p:spPr bwMode="auto">
          <a:xfrm flipV="1">
            <a:off x="7209289" y="1392238"/>
            <a:ext cx="0" cy="1905556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5"/>
          <p:cNvCxnSpPr>
            <a:cxnSpLocks noChangeShapeType="1"/>
            <a:stCxn id="9" idx="2"/>
            <a:endCxn id="8" idx="6"/>
          </p:cNvCxnSpPr>
          <p:nvPr/>
        </p:nvCxnSpPr>
        <p:spPr bwMode="auto">
          <a:xfrm flipH="1">
            <a:off x="4762416" y="1201738"/>
            <a:ext cx="2256373" cy="0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6"/>
          <p:cNvCxnSpPr>
            <a:cxnSpLocks noChangeShapeType="1"/>
            <a:stCxn id="8" idx="5"/>
            <a:endCxn id="11" idx="1"/>
          </p:cNvCxnSpPr>
          <p:nvPr/>
        </p:nvCxnSpPr>
        <p:spPr bwMode="auto">
          <a:xfrm>
            <a:off x="4706620" y="1336442"/>
            <a:ext cx="2367965" cy="2017148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17"/>
          <p:cNvCxnSpPr>
            <a:cxnSpLocks noChangeShapeType="1"/>
            <a:stCxn id="11" idx="3"/>
            <a:endCxn id="12" idx="6"/>
          </p:cNvCxnSpPr>
          <p:nvPr/>
        </p:nvCxnSpPr>
        <p:spPr bwMode="auto">
          <a:xfrm flipH="1">
            <a:off x="4760929" y="3622998"/>
            <a:ext cx="231365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8"/>
          <p:cNvCxnSpPr>
            <a:cxnSpLocks noChangeShapeType="1"/>
            <a:stCxn id="12" idx="1"/>
            <a:endCxn id="14" idx="5"/>
          </p:cNvCxnSpPr>
          <p:nvPr/>
        </p:nvCxnSpPr>
        <p:spPr bwMode="auto">
          <a:xfrm flipH="1" flipV="1">
            <a:off x="2877905" y="2626424"/>
            <a:ext cx="1557820" cy="861870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20"/>
          <p:cNvCxnSpPr>
            <a:cxnSpLocks noChangeShapeType="1"/>
            <a:stCxn id="17" idx="1"/>
            <a:endCxn id="13" idx="5"/>
          </p:cNvCxnSpPr>
          <p:nvPr/>
        </p:nvCxnSpPr>
        <p:spPr bwMode="auto">
          <a:xfrm flipH="1" flipV="1">
            <a:off x="2253438" y="3757702"/>
            <a:ext cx="1198544" cy="839143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22"/>
          <p:cNvCxnSpPr>
            <a:cxnSpLocks noChangeShapeType="1"/>
            <a:stCxn id="13" idx="1"/>
            <a:endCxn id="16" idx="5"/>
          </p:cNvCxnSpPr>
          <p:nvPr/>
        </p:nvCxnSpPr>
        <p:spPr bwMode="auto">
          <a:xfrm flipH="1" flipV="1">
            <a:off x="764505" y="2626424"/>
            <a:ext cx="1219525" cy="861870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23"/>
          <p:cNvCxnSpPr>
            <a:cxnSpLocks noChangeShapeType="1"/>
            <a:stCxn id="16" idx="6"/>
            <a:endCxn id="14" idx="2"/>
          </p:cNvCxnSpPr>
          <p:nvPr/>
        </p:nvCxnSpPr>
        <p:spPr bwMode="auto">
          <a:xfrm>
            <a:off x="820301" y="2491720"/>
            <a:ext cx="1732400" cy="0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prstDash val="solid"/>
            <a:miter lim="800000"/>
            <a:headEnd type="arrow"/>
            <a:tailEnd type="none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25"/>
          <p:cNvCxnSpPr>
            <a:cxnSpLocks noChangeShapeType="1"/>
            <a:stCxn id="15" idx="6"/>
            <a:endCxn id="8" idx="2"/>
          </p:cNvCxnSpPr>
          <p:nvPr/>
        </p:nvCxnSpPr>
        <p:spPr bwMode="auto">
          <a:xfrm>
            <a:off x="1929650" y="1201738"/>
            <a:ext cx="2451766" cy="0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27"/>
          <p:cNvCxnSpPr>
            <a:cxnSpLocks noChangeShapeType="1"/>
            <a:stCxn id="13" idx="6"/>
            <a:endCxn id="12" idx="2"/>
          </p:cNvCxnSpPr>
          <p:nvPr/>
        </p:nvCxnSpPr>
        <p:spPr bwMode="auto">
          <a:xfrm>
            <a:off x="2309234" y="3622998"/>
            <a:ext cx="207069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5811696" y="205552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3539944" y="27056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5428271" y="32822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3131787" y="157695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1618149" y="212805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2622200" y="326213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2711099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6918834" y="199136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1411173" y="283431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5488565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4281461" y="2186648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2842063" y="405812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9</a:t>
            </a:r>
          </a:p>
        </p:txBody>
      </p:sp>
      <p:sp>
        <p:nvSpPr>
          <p:cNvPr id="47" name="Text Box 35"/>
          <p:cNvSpPr txBox="1">
            <a:spLocks noChangeArrowheads="1"/>
          </p:cNvSpPr>
          <p:nvPr/>
        </p:nvSpPr>
        <p:spPr bwMode="auto">
          <a:xfrm>
            <a:off x="2582759" y="19878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1965756" y="311003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50" name="Text Box 35"/>
          <p:cNvSpPr txBox="1">
            <a:spLocks noChangeArrowheads="1"/>
          </p:cNvSpPr>
          <p:nvPr/>
        </p:nvSpPr>
        <p:spPr bwMode="auto">
          <a:xfrm>
            <a:off x="4418776" y="6705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6</a:t>
            </a:r>
          </a:p>
        </p:txBody>
      </p:sp>
      <p:sp>
        <p:nvSpPr>
          <p:cNvPr id="51" name="Text Box 35"/>
          <p:cNvSpPr txBox="1">
            <a:spLocks noChangeArrowheads="1"/>
          </p:cNvSpPr>
          <p:nvPr/>
        </p:nvSpPr>
        <p:spPr bwMode="auto">
          <a:xfrm>
            <a:off x="4565389" y="3096997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52" name="Text Box 35"/>
          <p:cNvSpPr txBox="1">
            <a:spLocks noChangeArrowheads="1"/>
          </p:cNvSpPr>
          <p:nvPr/>
        </p:nvSpPr>
        <p:spPr bwMode="auto">
          <a:xfrm>
            <a:off x="1631404" y="6705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53" name="Text Box 35"/>
          <p:cNvSpPr txBox="1">
            <a:spLocks noChangeArrowheads="1"/>
          </p:cNvSpPr>
          <p:nvPr/>
        </p:nvSpPr>
        <p:spPr bwMode="auto">
          <a:xfrm>
            <a:off x="7060955" y="670503"/>
            <a:ext cx="441244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11</a:t>
            </a: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7179167" y="2976307"/>
            <a:ext cx="441244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10</a:t>
            </a:r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2384CD96-2185-654E-985F-04A461D95CBB}"/>
              </a:ext>
            </a:extLst>
          </p:cNvPr>
          <p:cNvSpPr/>
          <p:nvPr/>
        </p:nvSpPr>
        <p:spPr bwMode="auto">
          <a:xfrm>
            <a:off x="105800" y="633270"/>
            <a:ext cx="5162392" cy="2566594"/>
          </a:xfrm>
          <a:custGeom>
            <a:avLst/>
            <a:gdLst>
              <a:gd name="connsiteX0" fmla="*/ 1951600 w 5162392"/>
              <a:gd name="connsiteY0" fmla="*/ 1239073 h 2566594"/>
              <a:gd name="connsiteX1" fmla="*/ 3334086 w 5162392"/>
              <a:gd name="connsiteY1" fmla="*/ 770987 h 2566594"/>
              <a:gd name="connsiteX2" fmla="*/ 4281143 w 5162392"/>
              <a:gd name="connsiteY2" fmla="*/ 8987 h 2566594"/>
              <a:gd name="connsiteX3" fmla="*/ 5152000 w 5162392"/>
              <a:gd name="connsiteY3" fmla="*/ 477073 h 2566594"/>
              <a:gd name="connsiteX4" fmla="*/ 3671543 w 5162392"/>
              <a:gd name="connsiteY4" fmla="*/ 2207901 h 2566594"/>
              <a:gd name="connsiteX5" fmla="*/ 688857 w 5162392"/>
              <a:gd name="connsiteY5" fmla="*/ 2556244 h 2566594"/>
              <a:gd name="connsiteX6" fmla="*/ 3057 w 5162392"/>
              <a:gd name="connsiteY6" fmla="*/ 2001073 h 2566594"/>
              <a:gd name="connsiteX7" fmla="*/ 503800 w 5162392"/>
              <a:gd name="connsiteY7" fmla="*/ 1337044 h 2566594"/>
              <a:gd name="connsiteX8" fmla="*/ 1951600 w 5162392"/>
              <a:gd name="connsiteY8" fmla="*/ 1239073 h 256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62392" h="2566594">
                <a:moveTo>
                  <a:pt x="1951600" y="1239073"/>
                </a:moveTo>
                <a:cubicBezTo>
                  <a:pt x="2423314" y="1144730"/>
                  <a:pt x="2945829" y="976001"/>
                  <a:pt x="3334086" y="770987"/>
                </a:cubicBezTo>
                <a:cubicBezTo>
                  <a:pt x="3722343" y="565973"/>
                  <a:pt x="3978157" y="57973"/>
                  <a:pt x="4281143" y="8987"/>
                </a:cubicBezTo>
                <a:cubicBezTo>
                  <a:pt x="4584129" y="-39999"/>
                  <a:pt x="5253600" y="110587"/>
                  <a:pt x="5152000" y="477073"/>
                </a:cubicBezTo>
                <a:cubicBezTo>
                  <a:pt x="5050400" y="843559"/>
                  <a:pt x="4415400" y="1861373"/>
                  <a:pt x="3671543" y="2207901"/>
                </a:cubicBezTo>
                <a:cubicBezTo>
                  <a:pt x="2927686" y="2554430"/>
                  <a:pt x="1300271" y="2590715"/>
                  <a:pt x="688857" y="2556244"/>
                </a:cubicBezTo>
                <a:cubicBezTo>
                  <a:pt x="77443" y="2521773"/>
                  <a:pt x="33900" y="2204273"/>
                  <a:pt x="3057" y="2001073"/>
                </a:cubicBezTo>
                <a:cubicBezTo>
                  <a:pt x="-27786" y="1797873"/>
                  <a:pt x="177228" y="1464044"/>
                  <a:pt x="503800" y="1337044"/>
                </a:cubicBezTo>
                <a:cubicBezTo>
                  <a:pt x="830371" y="1210044"/>
                  <a:pt x="1479886" y="1333416"/>
                  <a:pt x="1951600" y="1239073"/>
                </a:cubicBezTo>
                <a:close/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56" name="Text Box 35">
            <a:extLst>
              <a:ext uri="{FF2B5EF4-FFF2-40B4-BE49-F238E27FC236}">
                <a16:creationId xmlns:a16="http://schemas.microsoft.com/office/drawing/2014/main" id="{17FB182A-4CD1-AB45-99AF-92CC7D3E7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376" y="4248958"/>
            <a:ext cx="38694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942428-57FA-E1C3-AD3E-C8CF4071DD1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5ED0C9-B7B2-C780-487C-D6ACF882DF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3646172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15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4381416" y="101123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7018789" y="101123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f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7018789" y="3297794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4379929" y="343249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1928234" y="343249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h</a:t>
            </a: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25527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1548650" y="101123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4393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latin typeface="Lucida Grande"/>
                <a:cs typeface="Lucida Grande"/>
              </a:rPr>
              <a:t>i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3396186" y="4541049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j</a:t>
            </a:r>
          </a:p>
        </p:txBody>
      </p:sp>
      <p:cxnSp>
        <p:nvCxnSpPr>
          <p:cNvPr id="18" name="AutoShape 12"/>
          <p:cNvCxnSpPr>
            <a:cxnSpLocks noChangeShapeType="1"/>
            <a:stCxn id="8" idx="3"/>
            <a:endCxn id="14" idx="7"/>
          </p:cNvCxnSpPr>
          <p:nvPr/>
        </p:nvCxnSpPr>
        <p:spPr bwMode="auto">
          <a:xfrm flipH="1">
            <a:off x="2877905" y="1336442"/>
            <a:ext cx="1559307" cy="1020574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3"/>
          <p:cNvCxnSpPr>
            <a:cxnSpLocks noChangeShapeType="1"/>
            <a:stCxn id="8" idx="4"/>
            <a:endCxn id="12" idx="0"/>
          </p:cNvCxnSpPr>
          <p:nvPr/>
        </p:nvCxnSpPr>
        <p:spPr bwMode="auto">
          <a:xfrm flipH="1">
            <a:off x="4570429" y="1392238"/>
            <a:ext cx="1487" cy="204026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4"/>
          <p:cNvCxnSpPr>
            <a:cxnSpLocks noChangeShapeType="1"/>
            <a:stCxn id="11" idx="0"/>
            <a:endCxn id="9" idx="4"/>
          </p:cNvCxnSpPr>
          <p:nvPr/>
        </p:nvCxnSpPr>
        <p:spPr bwMode="auto">
          <a:xfrm flipV="1">
            <a:off x="7209289" y="1392238"/>
            <a:ext cx="0" cy="1905556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5"/>
          <p:cNvCxnSpPr>
            <a:cxnSpLocks noChangeShapeType="1"/>
            <a:stCxn id="9" idx="2"/>
            <a:endCxn id="8" idx="6"/>
          </p:cNvCxnSpPr>
          <p:nvPr/>
        </p:nvCxnSpPr>
        <p:spPr bwMode="auto">
          <a:xfrm flipH="1">
            <a:off x="4762416" y="1201738"/>
            <a:ext cx="2256373" cy="0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6"/>
          <p:cNvCxnSpPr>
            <a:cxnSpLocks noChangeShapeType="1"/>
            <a:stCxn id="8" idx="5"/>
            <a:endCxn id="11" idx="1"/>
          </p:cNvCxnSpPr>
          <p:nvPr/>
        </p:nvCxnSpPr>
        <p:spPr bwMode="auto">
          <a:xfrm>
            <a:off x="4706620" y="1336442"/>
            <a:ext cx="2367965" cy="2017148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17"/>
          <p:cNvCxnSpPr>
            <a:cxnSpLocks noChangeShapeType="1"/>
            <a:stCxn id="11" idx="3"/>
            <a:endCxn id="12" idx="6"/>
          </p:cNvCxnSpPr>
          <p:nvPr/>
        </p:nvCxnSpPr>
        <p:spPr bwMode="auto">
          <a:xfrm flipH="1">
            <a:off x="4760929" y="3622998"/>
            <a:ext cx="231365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8"/>
          <p:cNvCxnSpPr>
            <a:cxnSpLocks noChangeShapeType="1"/>
            <a:stCxn id="12" idx="1"/>
            <a:endCxn id="14" idx="5"/>
          </p:cNvCxnSpPr>
          <p:nvPr/>
        </p:nvCxnSpPr>
        <p:spPr bwMode="auto">
          <a:xfrm flipH="1" flipV="1">
            <a:off x="2877905" y="2626424"/>
            <a:ext cx="1557820" cy="861870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20"/>
          <p:cNvCxnSpPr>
            <a:cxnSpLocks noChangeShapeType="1"/>
            <a:stCxn id="17" idx="1"/>
            <a:endCxn id="13" idx="5"/>
          </p:cNvCxnSpPr>
          <p:nvPr/>
        </p:nvCxnSpPr>
        <p:spPr bwMode="auto">
          <a:xfrm flipH="1" flipV="1">
            <a:off x="2253438" y="3757702"/>
            <a:ext cx="1198544" cy="839143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22"/>
          <p:cNvCxnSpPr>
            <a:cxnSpLocks noChangeShapeType="1"/>
            <a:stCxn id="13" idx="1"/>
            <a:endCxn id="16" idx="5"/>
          </p:cNvCxnSpPr>
          <p:nvPr/>
        </p:nvCxnSpPr>
        <p:spPr bwMode="auto">
          <a:xfrm flipH="1" flipV="1">
            <a:off x="764505" y="2626424"/>
            <a:ext cx="1219525" cy="861870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23"/>
          <p:cNvCxnSpPr>
            <a:cxnSpLocks noChangeShapeType="1"/>
            <a:stCxn id="16" idx="6"/>
            <a:endCxn id="14" idx="2"/>
          </p:cNvCxnSpPr>
          <p:nvPr/>
        </p:nvCxnSpPr>
        <p:spPr bwMode="auto">
          <a:xfrm>
            <a:off x="820301" y="2491720"/>
            <a:ext cx="1732400" cy="0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prstDash val="solid"/>
            <a:miter lim="800000"/>
            <a:headEnd type="arrow"/>
            <a:tailEnd type="none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25"/>
          <p:cNvCxnSpPr>
            <a:cxnSpLocks noChangeShapeType="1"/>
            <a:stCxn id="15" idx="6"/>
            <a:endCxn id="8" idx="2"/>
          </p:cNvCxnSpPr>
          <p:nvPr/>
        </p:nvCxnSpPr>
        <p:spPr bwMode="auto">
          <a:xfrm>
            <a:off x="1929650" y="1201738"/>
            <a:ext cx="2451766" cy="0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miter lim="800000"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27"/>
          <p:cNvCxnSpPr>
            <a:cxnSpLocks noChangeShapeType="1"/>
            <a:stCxn id="13" idx="6"/>
            <a:endCxn id="12" idx="2"/>
          </p:cNvCxnSpPr>
          <p:nvPr/>
        </p:nvCxnSpPr>
        <p:spPr bwMode="auto">
          <a:xfrm>
            <a:off x="2309234" y="3622998"/>
            <a:ext cx="207069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5811696" y="205552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3539944" y="27056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5428271" y="32822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3131787" y="157695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1618149" y="212805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2622200" y="326213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2711099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6918834" y="199136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1411173" y="283431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5488565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4281461" y="2186648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2842063" y="405812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9</a:t>
            </a:r>
          </a:p>
        </p:txBody>
      </p:sp>
      <p:sp>
        <p:nvSpPr>
          <p:cNvPr id="47" name="Text Box 35"/>
          <p:cNvSpPr txBox="1">
            <a:spLocks noChangeArrowheads="1"/>
          </p:cNvSpPr>
          <p:nvPr/>
        </p:nvSpPr>
        <p:spPr bwMode="auto">
          <a:xfrm>
            <a:off x="2582759" y="19878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1965756" y="311003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50" name="Text Box 35"/>
          <p:cNvSpPr txBox="1">
            <a:spLocks noChangeArrowheads="1"/>
          </p:cNvSpPr>
          <p:nvPr/>
        </p:nvSpPr>
        <p:spPr bwMode="auto">
          <a:xfrm>
            <a:off x="4418776" y="6705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6</a:t>
            </a:r>
          </a:p>
        </p:txBody>
      </p:sp>
      <p:sp>
        <p:nvSpPr>
          <p:cNvPr id="51" name="Text Box 35"/>
          <p:cNvSpPr txBox="1">
            <a:spLocks noChangeArrowheads="1"/>
          </p:cNvSpPr>
          <p:nvPr/>
        </p:nvSpPr>
        <p:spPr bwMode="auto">
          <a:xfrm>
            <a:off x="4565389" y="3096997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52" name="Text Box 35"/>
          <p:cNvSpPr txBox="1">
            <a:spLocks noChangeArrowheads="1"/>
          </p:cNvSpPr>
          <p:nvPr/>
        </p:nvSpPr>
        <p:spPr bwMode="auto">
          <a:xfrm>
            <a:off x="1631404" y="6705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53" name="Text Box 35"/>
          <p:cNvSpPr txBox="1">
            <a:spLocks noChangeArrowheads="1"/>
          </p:cNvSpPr>
          <p:nvPr/>
        </p:nvSpPr>
        <p:spPr bwMode="auto">
          <a:xfrm>
            <a:off x="7060955" y="670503"/>
            <a:ext cx="441244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11</a:t>
            </a: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7179167" y="2976307"/>
            <a:ext cx="441244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10</a:t>
            </a: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9E752B72-AB73-3D40-B0BE-9ACAA68B0B13}"/>
              </a:ext>
            </a:extLst>
          </p:cNvPr>
          <p:cNvSpPr/>
          <p:nvPr/>
        </p:nvSpPr>
        <p:spPr bwMode="auto">
          <a:xfrm>
            <a:off x="-40124" y="643252"/>
            <a:ext cx="5513560" cy="2556282"/>
          </a:xfrm>
          <a:custGeom>
            <a:avLst/>
            <a:gdLst>
              <a:gd name="connsiteX0" fmla="*/ 3284067 w 5513560"/>
              <a:gd name="connsiteY0" fmla="*/ 118748 h 2556282"/>
              <a:gd name="connsiteX1" fmla="*/ 5450324 w 5513560"/>
              <a:gd name="connsiteY1" fmla="*/ 118748 h 2556282"/>
              <a:gd name="connsiteX2" fmla="*/ 4688324 w 5513560"/>
              <a:gd name="connsiteY2" fmla="*/ 1642748 h 2556282"/>
              <a:gd name="connsiteX3" fmla="*/ 2184610 w 5513560"/>
              <a:gd name="connsiteY3" fmla="*/ 2480948 h 2556282"/>
              <a:gd name="connsiteX4" fmla="*/ 170753 w 5513560"/>
              <a:gd name="connsiteY4" fmla="*/ 2372091 h 2556282"/>
              <a:gd name="connsiteX5" fmla="*/ 214295 w 5513560"/>
              <a:gd name="connsiteY5" fmla="*/ 1207319 h 2556282"/>
              <a:gd name="connsiteX6" fmla="*/ 1085153 w 5513560"/>
              <a:gd name="connsiteY6" fmla="*/ 271148 h 2556282"/>
              <a:gd name="connsiteX7" fmla="*/ 3284067 w 5513560"/>
              <a:gd name="connsiteY7" fmla="*/ 118748 h 2556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13560" h="2556282">
                <a:moveTo>
                  <a:pt x="3284067" y="118748"/>
                </a:moveTo>
                <a:cubicBezTo>
                  <a:pt x="4011596" y="93348"/>
                  <a:pt x="5216281" y="-135252"/>
                  <a:pt x="5450324" y="118748"/>
                </a:cubicBezTo>
                <a:cubicBezTo>
                  <a:pt x="5684367" y="372748"/>
                  <a:pt x="5232610" y="1249048"/>
                  <a:pt x="4688324" y="1642748"/>
                </a:cubicBezTo>
                <a:cubicBezTo>
                  <a:pt x="4144038" y="2036448"/>
                  <a:pt x="2937538" y="2359391"/>
                  <a:pt x="2184610" y="2480948"/>
                </a:cubicBezTo>
                <a:cubicBezTo>
                  <a:pt x="1431682" y="2602505"/>
                  <a:pt x="499139" y="2584363"/>
                  <a:pt x="170753" y="2372091"/>
                </a:cubicBezTo>
                <a:cubicBezTo>
                  <a:pt x="-157633" y="2159819"/>
                  <a:pt x="61895" y="1557476"/>
                  <a:pt x="214295" y="1207319"/>
                </a:cubicBezTo>
                <a:cubicBezTo>
                  <a:pt x="366695" y="857162"/>
                  <a:pt x="575339" y="454391"/>
                  <a:pt x="1085153" y="271148"/>
                </a:cubicBezTo>
                <a:cubicBezTo>
                  <a:pt x="1594967" y="87905"/>
                  <a:pt x="2556538" y="144148"/>
                  <a:pt x="3284067" y="118748"/>
                </a:cubicBezTo>
                <a:close/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55" name="Text Box 35">
            <a:extLst>
              <a:ext uri="{FF2B5EF4-FFF2-40B4-BE49-F238E27FC236}">
                <a16:creationId xmlns:a16="http://schemas.microsoft.com/office/drawing/2014/main" id="{4FF0571C-D2D3-2147-8526-BFB4E0F14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376" y="4248958"/>
            <a:ext cx="38694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07A68F-FA9D-6C44-B1A6-E3E67065496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56FF38-ADC4-6325-87AF-7FCB9D5B6B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3928448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16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4381416" y="101123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7018789" y="101123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f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7018789" y="3297794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4379929" y="343249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1928234" y="343249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h</a:t>
            </a: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25527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1548650" y="101123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4393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latin typeface="Lucida Grande"/>
                <a:cs typeface="Lucida Grande"/>
              </a:rPr>
              <a:t>i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3396186" y="4541049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j</a:t>
            </a:r>
          </a:p>
        </p:txBody>
      </p:sp>
      <p:cxnSp>
        <p:nvCxnSpPr>
          <p:cNvPr id="18" name="AutoShape 12"/>
          <p:cNvCxnSpPr>
            <a:cxnSpLocks noChangeShapeType="1"/>
            <a:stCxn id="8" idx="3"/>
            <a:endCxn id="14" idx="7"/>
          </p:cNvCxnSpPr>
          <p:nvPr/>
        </p:nvCxnSpPr>
        <p:spPr bwMode="auto">
          <a:xfrm flipH="1">
            <a:off x="2877905" y="1336442"/>
            <a:ext cx="1559307" cy="1020574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arrow"/>
            <a:tailEnd type="none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3"/>
          <p:cNvCxnSpPr>
            <a:cxnSpLocks noChangeShapeType="1"/>
            <a:stCxn id="8" idx="4"/>
            <a:endCxn id="12" idx="0"/>
          </p:cNvCxnSpPr>
          <p:nvPr/>
        </p:nvCxnSpPr>
        <p:spPr bwMode="auto">
          <a:xfrm flipH="1">
            <a:off x="4570429" y="1392238"/>
            <a:ext cx="1487" cy="204026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4"/>
          <p:cNvCxnSpPr>
            <a:cxnSpLocks noChangeShapeType="1"/>
            <a:stCxn id="11" idx="0"/>
            <a:endCxn id="9" idx="4"/>
          </p:cNvCxnSpPr>
          <p:nvPr/>
        </p:nvCxnSpPr>
        <p:spPr bwMode="auto">
          <a:xfrm flipV="1">
            <a:off x="7209289" y="1392238"/>
            <a:ext cx="0" cy="1905556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5"/>
          <p:cNvCxnSpPr>
            <a:cxnSpLocks noChangeShapeType="1"/>
            <a:stCxn id="9" idx="2"/>
            <a:endCxn id="8" idx="6"/>
          </p:cNvCxnSpPr>
          <p:nvPr/>
        </p:nvCxnSpPr>
        <p:spPr bwMode="auto">
          <a:xfrm flipH="1">
            <a:off x="4762416" y="1201738"/>
            <a:ext cx="2256373" cy="0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6"/>
          <p:cNvCxnSpPr>
            <a:cxnSpLocks noChangeShapeType="1"/>
            <a:stCxn id="8" idx="5"/>
            <a:endCxn id="11" idx="1"/>
          </p:cNvCxnSpPr>
          <p:nvPr/>
        </p:nvCxnSpPr>
        <p:spPr bwMode="auto">
          <a:xfrm>
            <a:off x="4706620" y="1336442"/>
            <a:ext cx="2367965" cy="2017148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17"/>
          <p:cNvCxnSpPr>
            <a:cxnSpLocks noChangeShapeType="1"/>
            <a:stCxn id="11" idx="3"/>
            <a:endCxn id="12" idx="6"/>
          </p:cNvCxnSpPr>
          <p:nvPr/>
        </p:nvCxnSpPr>
        <p:spPr bwMode="auto">
          <a:xfrm flipH="1">
            <a:off x="4760929" y="3622998"/>
            <a:ext cx="231365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8"/>
          <p:cNvCxnSpPr>
            <a:cxnSpLocks noChangeShapeType="1"/>
            <a:stCxn id="12" idx="1"/>
            <a:endCxn id="14" idx="5"/>
          </p:cNvCxnSpPr>
          <p:nvPr/>
        </p:nvCxnSpPr>
        <p:spPr bwMode="auto">
          <a:xfrm flipH="1" flipV="1">
            <a:off x="2877905" y="2626424"/>
            <a:ext cx="1557820" cy="861870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20"/>
          <p:cNvCxnSpPr>
            <a:cxnSpLocks noChangeShapeType="1"/>
            <a:stCxn id="17" idx="1"/>
            <a:endCxn id="13" idx="5"/>
          </p:cNvCxnSpPr>
          <p:nvPr/>
        </p:nvCxnSpPr>
        <p:spPr bwMode="auto">
          <a:xfrm flipH="1" flipV="1">
            <a:off x="2253438" y="3757702"/>
            <a:ext cx="1198544" cy="839143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22"/>
          <p:cNvCxnSpPr>
            <a:cxnSpLocks noChangeShapeType="1"/>
            <a:stCxn id="13" idx="1"/>
            <a:endCxn id="16" idx="5"/>
          </p:cNvCxnSpPr>
          <p:nvPr/>
        </p:nvCxnSpPr>
        <p:spPr bwMode="auto">
          <a:xfrm flipH="1" flipV="1">
            <a:off x="764505" y="2626424"/>
            <a:ext cx="1219525" cy="861870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23"/>
          <p:cNvCxnSpPr>
            <a:cxnSpLocks noChangeShapeType="1"/>
            <a:stCxn id="16" idx="6"/>
            <a:endCxn id="14" idx="2"/>
          </p:cNvCxnSpPr>
          <p:nvPr/>
        </p:nvCxnSpPr>
        <p:spPr bwMode="auto">
          <a:xfrm>
            <a:off x="820301" y="2491720"/>
            <a:ext cx="1732400" cy="0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prstDash val="solid"/>
            <a:miter lim="800000"/>
            <a:headEnd type="arrow"/>
            <a:tailEnd type="none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25"/>
          <p:cNvCxnSpPr>
            <a:cxnSpLocks noChangeShapeType="1"/>
            <a:stCxn id="15" idx="6"/>
            <a:endCxn id="8" idx="2"/>
          </p:cNvCxnSpPr>
          <p:nvPr/>
        </p:nvCxnSpPr>
        <p:spPr bwMode="auto">
          <a:xfrm>
            <a:off x="1929650" y="1201738"/>
            <a:ext cx="2451766" cy="0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miter lim="800000"/>
            <a:headEnd type="arrow"/>
            <a:tailEnd type="none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27"/>
          <p:cNvCxnSpPr>
            <a:cxnSpLocks noChangeShapeType="1"/>
            <a:stCxn id="13" idx="6"/>
            <a:endCxn id="12" idx="2"/>
          </p:cNvCxnSpPr>
          <p:nvPr/>
        </p:nvCxnSpPr>
        <p:spPr bwMode="auto">
          <a:xfrm>
            <a:off x="2309234" y="3622998"/>
            <a:ext cx="207069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5811696" y="205552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3539944" y="27056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5428271" y="32822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3131787" y="157695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1618149" y="212805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2622200" y="326213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2711099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6918834" y="199136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1411173" y="283431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5488565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4281461" y="2186648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2842063" y="405812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9</a:t>
            </a:r>
          </a:p>
        </p:txBody>
      </p:sp>
      <p:sp>
        <p:nvSpPr>
          <p:cNvPr id="47" name="Text Box 35"/>
          <p:cNvSpPr txBox="1">
            <a:spLocks noChangeArrowheads="1"/>
          </p:cNvSpPr>
          <p:nvPr/>
        </p:nvSpPr>
        <p:spPr bwMode="auto">
          <a:xfrm>
            <a:off x="2582759" y="19878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1965756" y="311003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50" name="Text Box 35"/>
          <p:cNvSpPr txBox="1">
            <a:spLocks noChangeArrowheads="1"/>
          </p:cNvSpPr>
          <p:nvPr/>
        </p:nvSpPr>
        <p:spPr bwMode="auto">
          <a:xfrm>
            <a:off x="4418776" y="6705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6</a:t>
            </a:r>
          </a:p>
        </p:txBody>
      </p:sp>
      <p:sp>
        <p:nvSpPr>
          <p:cNvPr id="51" name="Text Box 35"/>
          <p:cNvSpPr txBox="1">
            <a:spLocks noChangeArrowheads="1"/>
          </p:cNvSpPr>
          <p:nvPr/>
        </p:nvSpPr>
        <p:spPr bwMode="auto">
          <a:xfrm>
            <a:off x="4565389" y="3096997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52" name="Text Box 35"/>
          <p:cNvSpPr txBox="1">
            <a:spLocks noChangeArrowheads="1"/>
          </p:cNvSpPr>
          <p:nvPr/>
        </p:nvSpPr>
        <p:spPr bwMode="auto">
          <a:xfrm>
            <a:off x="1631404" y="6705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53" name="Text Box 35"/>
          <p:cNvSpPr txBox="1">
            <a:spLocks noChangeArrowheads="1"/>
          </p:cNvSpPr>
          <p:nvPr/>
        </p:nvSpPr>
        <p:spPr bwMode="auto">
          <a:xfrm>
            <a:off x="7060955" y="670503"/>
            <a:ext cx="441244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11</a:t>
            </a: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7179167" y="2976307"/>
            <a:ext cx="441244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10</a:t>
            </a: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50306525-CCC9-0D45-A3C2-59D8A1AA5888}"/>
              </a:ext>
            </a:extLst>
          </p:cNvPr>
          <p:cNvSpPr/>
          <p:nvPr/>
        </p:nvSpPr>
        <p:spPr bwMode="auto">
          <a:xfrm>
            <a:off x="103844" y="642799"/>
            <a:ext cx="5726026" cy="3449775"/>
          </a:xfrm>
          <a:custGeom>
            <a:avLst/>
            <a:gdLst>
              <a:gd name="connsiteX0" fmla="*/ 3564642 w 5726026"/>
              <a:gd name="connsiteY0" fmla="*/ 173630 h 3449775"/>
              <a:gd name="connsiteX1" fmla="*/ 5654699 w 5726026"/>
              <a:gd name="connsiteY1" fmla="*/ 391344 h 3449775"/>
              <a:gd name="connsiteX2" fmla="*/ 5034213 w 5726026"/>
              <a:gd name="connsiteY2" fmla="*/ 3297830 h 3449775"/>
              <a:gd name="connsiteX3" fmla="*/ 3042127 w 5726026"/>
              <a:gd name="connsiteY3" fmla="*/ 2960372 h 3449775"/>
              <a:gd name="connsiteX4" fmla="*/ 1910013 w 5726026"/>
              <a:gd name="connsiteY4" fmla="*/ 2274572 h 3449775"/>
              <a:gd name="connsiteX5" fmla="*/ 353356 w 5726026"/>
              <a:gd name="connsiteY5" fmla="*/ 2307230 h 3449775"/>
              <a:gd name="connsiteX6" fmla="*/ 92099 w 5726026"/>
              <a:gd name="connsiteY6" fmla="*/ 946515 h 3449775"/>
              <a:gd name="connsiteX7" fmla="*/ 1594327 w 5726026"/>
              <a:gd name="connsiteY7" fmla="*/ 43001 h 3449775"/>
              <a:gd name="connsiteX8" fmla="*/ 3564642 w 5726026"/>
              <a:gd name="connsiteY8" fmla="*/ 173630 h 3449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26026" h="3449775">
                <a:moveTo>
                  <a:pt x="3564642" y="173630"/>
                </a:moveTo>
                <a:cubicBezTo>
                  <a:pt x="4241371" y="231687"/>
                  <a:pt x="5409771" y="-129356"/>
                  <a:pt x="5654699" y="391344"/>
                </a:cubicBezTo>
                <a:cubicBezTo>
                  <a:pt x="5899628" y="912044"/>
                  <a:pt x="5469642" y="2869659"/>
                  <a:pt x="5034213" y="3297830"/>
                </a:cubicBezTo>
                <a:cubicBezTo>
                  <a:pt x="4598784" y="3726001"/>
                  <a:pt x="3562827" y="3130915"/>
                  <a:pt x="3042127" y="2960372"/>
                </a:cubicBezTo>
                <a:cubicBezTo>
                  <a:pt x="2521427" y="2789829"/>
                  <a:pt x="2358141" y="2383429"/>
                  <a:pt x="1910013" y="2274572"/>
                </a:cubicBezTo>
                <a:cubicBezTo>
                  <a:pt x="1461885" y="2165715"/>
                  <a:pt x="656342" y="2528573"/>
                  <a:pt x="353356" y="2307230"/>
                </a:cubicBezTo>
                <a:cubicBezTo>
                  <a:pt x="50370" y="2085887"/>
                  <a:pt x="-114729" y="1323886"/>
                  <a:pt x="92099" y="946515"/>
                </a:cubicBezTo>
                <a:cubicBezTo>
                  <a:pt x="298927" y="569144"/>
                  <a:pt x="1022827" y="173629"/>
                  <a:pt x="1594327" y="43001"/>
                </a:cubicBezTo>
                <a:cubicBezTo>
                  <a:pt x="2165827" y="-87627"/>
                  <a:pt x="2887913" y="115573"/>
                  <a:pt x="3564642" y="173630"/>
                </a:cubicBezTo>
                <a:close/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55" name="Text Box 35">
            <a:extLst>
              <a:ext uri="{FF2B5EF4-FFF2-40B4-BE49-F238E27FC236}">
                <a16:creationId xmlns:a16="http://schemas.microsoft.com/office/drawing/2014/main" id="{9A0109C3-0F20-BD40-B381-422F0FD27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376" y="4248958"/>
            <a:ext cx="38694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3758F3-7FB2-2B21-C953-DDBD80171FD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8852F7-04E7-47AF-0F05-072FD5040B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3774035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17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4381416" y="101123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7018789" y="101123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f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7018789" y="3297794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4379929" y="343249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1928234" y="343249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h</a:t>
            </a: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25527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1548650" y="101123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4393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latin typeface="Lucida Grande"/>
                <a:cs typeface="Lucida Grande"/>
              </a:rPr>
              <a:t>i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3396186" y="4541049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j</a:t>
            </a:r>
          </a:p>
        </p:txBody>
      </p:sp>
      <p:cxnSp>
        <p:nvCxnSpPr>
          <p:cNvPr id="18" name="AutoShape 12"/>
          <p:cNvCxnSpPr>
            <a:cxnSpLocks noChangeShapeType="1"/>
            <a:stCxn id="8" idx="3"/>
            <a:endCxn id="14" idx="7"/>
          </p:cNvCxnSpPr>
          <p:nvPr/>
        </p:nvCxnSpPr>
        <p:spPr bwMode="auto">
          <a:xfrm flipH="1">
            <a:off x="2877905" y="1336442"/>
            <a:ext cx="1559307" cy="1020574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3"/>
          <p:cNvCxnSpPr>
            <a:cxnSpLocks noChangeShapeType="1"/>
            <a:stCxn id="8" idx="4"/>
            <a:endCxn id="12" idx="0"/>
          </p:cNvCxnSpPr>
          <p:nvPr/>
        </p:nvCxnSpPr>
        <p:spPr bwMode="auto">
          <a:xfrm flipH="1">
            <a:off x="4570429" y="1392238"/>
            <a:ext cx="1487" cy="204026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4"/>
          <p:cNvCxnSpPr>
            <a:cxnSpLocks noChangeShapeType="1"/>
            <a:stCxn id="11" idx="0"/>
            <a:endCxn id="9" idx="4"/>
          </p:cNvCxnSpPr>
          <p:nvPr/>
        </p:nvCxnSpPr>
        <p:spPr bwMode="auto">
          <a:xfrm flipV="1">
            <a:off x="7209289" y="1392238"/>
            <a:ext cx="0" cy="1905556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5"/>
          <p:cNvCxnSpPr>
            <a:cxnSpLocks noChangeShapeType="1"/>
            <a:stCxn id="9" idx="2"/>
            <a:endCxn id="8" idx="6"/>
          </p:cNvCxnSpPr>
          <p:nvPr/>
        </p:nvCxnSpPr>
        <p:spPr bwMode="auto">
          <a:xfrm flipH="1">
            <a:off x="4762416" y="1201738"/>
            <a:ext cx="2256373" cy="0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6"/>
          <p:cNvCxnSpPr>
            <a:cxnSpLocks noChangeShapeType="1"/>
            <a:stCxn id="8" idx="5"/>
            <a:endCxn id="11" idx="1"/>
          </p:cNvCxnSpPr>
          <p:nvPr/>
        </p:nvCxnSpPr>
        <p:spPr bwMode="auto">
          <a:xfrm>
            <a:off x="4706620" y="1336442"/>
            <a:ext cx="2367965" cy="2017148"/>
          </a:xfrm>
          <a:prstGeom prst="straightConnector1">
            <a:avLst/>
          </a:prstGeom>
          <a:noFill/>
          <a:ln w="12700" cmpd="sng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17"/>
          <p:cNvCxnSpPr>
            <a:cxnSpLocks noChangeShapeType="1"/>
            <a:stCxn id="11" idx="3"/>
            <a:endCxn id="12" idx="6"/>
          </p:cNvCxnSpPr>
          <p:nvPr/>
        </p:nvCxnSpPr>
        <p:spPr bwMode="auto">
          <a:xfrm flipH="1">
            <a:off x="4760929" y="3622998"/>
            <a:ext cx="2313656" cy="0"/>
          </a:xfrm>
          <a:prstGeom prst="straightConnector1">
            <a:avLst/>
          </a:prstGeom>
          <a:noFill/>
          <a:ln w="28575" cmpd="sng">
            <a:solidFill>
              <a:srgbClr val="0000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8"/>
          <p:cNvCxnSpPr>
            <a:cxnSpLocks noChangeShapeType="1"/>
            <a:stCxn id="12" idx="1"/>
            <a:endCxn id="14" idx="5"/>
          </p:cNvCxnSpPr>
          <p:nvPr/>
        </p:nvCxnSpPr>
        <p:spPr bwMode="auto">
          <a:xfrm flipH="1" flipV="1">
            <a:off x="2877905" y="2626424"/>
            <a:ext cx="1557820" cy="861870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20"/>
          <p:cNvCxnSpPr>
            <a:cxnSpLocks noChangeShapeType="1"/>
            <a:stCxn id="17" idx="1"/>
            <a:endCxn id="13" idx="5"/>
          </p:cNvCxnSpPr>
          <p:nvPr/>
        </p:nvCxnSpPr>
        <p:spPr bwMode="auto">
          <a:xfrm flipH="1" flipV="1">
            <a:off x="2253438" y="3757702"/>
            <a:ext cx="1198544" cy="839143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22"/>
          <p:cNvCxnSpPr>
            <a:cxnSpLocks noChangeShapeType="1"/>
            <a:stCxn id="13" idx="1"/>
            <a:endCxn id="16" idx="5"/>
          </p:cNvCxnSpPr>
          <p:nvPr/>
        </p:nvCxnSpPr>
        <p:spPr bwMode="auto">
          <a:xfrm flipH="1" flipV="1">
            <a:off x="764505" y="2626424"/>
            <a:ext cx="1219525" cy="861870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23"/>
          <p:cNvCxnSpPr>
            <a:cxnSpLocks noChangeShapeType="1"/>
            <a:stCxn id="16" idx="6"/>
            <a:endCxn id="14" idx="2"/>
          </p:cNvCxnSpPr>
          <p:nvPr/>
        </p:nvCxnSpPr>
        <p:spPr bwMode="auto">
          <a:xfrm>
            <a:off x="820301" y="2491720"/>
            <a:ext cx="1732400" cy="0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prstDash val="solid"/>
            <a:miter lim="800000"/>
            <a:headEnd type="arrow"/>
            <a:tailEnd type="none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25"/>
          <p:cNvCxnSpPr>
            <a:cxnSpLocks noChangeShapeType="1"/>
            <a:stCxn id="15" idx="6"/>
            <a:endCxn id="8" idx="2"/>
          </p:cNvCxnSpPr>
          <p:nvPr/>
        </p:nvCxnSpPr>
        <p:spPr bwMode="auto">
          <a:xfrm>
            <a:off x="1929650" y="1201738"/>
            <a:ext cx="2451766" cy="0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miter lim="800000"/>
            <a:headEnd type="arrow"/>
            <a:tailEnd type="none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27"/>
          <p:cNvCxnSpPr>
            <a:cxnSpLocks noChangeShapeType="1"/>
            <a:stCxn id="13" idx="6"/>
            <a:endCxn id="12" idx="2"/>
          </p:cNvCxnSpPr>
          <p:nvPr/>
        </p:nvCxnSpPr>
        <p:spPr bwMode="auto">
          <a:xfrm>
            <a:off x="2309234" y="3622998"/>
            <a:ext cx="207069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5811696" y="205552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3539944" y="27056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5428271" y="32822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3131787" y="157695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1618149" y="212805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2622200" y="326213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2711099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6918834" y="199136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1411173" y="283431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5488565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4281461" y="2186648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2842063" y="405812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9</a:t>
            </a:r>
          </a:p>
        </p:txBody>
      </p:sp>
      <p:sp>
        <p:nvSpPr>
          <p:cNvPr id="47" name="Text Box 35"/>
          <p:cNvSpPr txBox="1">
            <a:spLocks noChangeArrowheads="1"/>
          </p:cNvSpPr>
          <p:nvPr/>
        </p:nvSpPr>
        <p:spPr bwMode="auto">
          <a:xfrm>
            <a:off x="2582759" y="19878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1965756" y="311003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50" name="Text Box 35"/>
          <p:cNvSpPr txBox="1">
            <a:spLocks noChangeArrowheads="1"/>
          </p:cNvSpPr>
          <p:nvPr/>
        </p:nvSpPr>
        <p:spPr bwMode="auto">
          <a:xfrm>
            <a:off x="4418776" y="6705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6</a:t>
            </a:r>
          </a:p>
        </p:txBody>
      </p:sp>
      <p:sp>
        <p:nvSpPr>
          <p:cNvPr id="51" name="Text Box 35"/>
          <p:cNvSpPr txBox="1">
            <a:spLocks noChangeArrowheads="1"/>
          </p:cNvSpPr>
          <p:nvPr/>
        </p:nvSpPr>
        <p:spPr bwMode="auto">
          <a:xfrm>
            <a:off x="4565389" y="3096997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52" name="Text Box 35"/>
          <p:cNvSpPr txBox="1">
            <a:spLocks noChangeArrowheads="1"/>
          </p:cNvSpPr>
          <p:nvPr/>
        </p:nvSpPr>
        <p:spPr bwMode="auto">
          <a:xfrm>
            <a:off x="1631404" y="6705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53" name="Text Box 35"/>
          <p:cNvSpPr txBox="1">
            <a:spLocks noChangeArrowheads="1"/>
          </p:cNvSpPr>
          <p:nvPr/>
        </p:nvSpPr>
        <p:spPr bwMode="auto">
          <a:xfrm>
            <a:off x="7060955" y="670503"/>
            <a:ext cx="441244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11</a:t>
            </a: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7244038" y="2976307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412E4186-75A7-0A48-A5CF-723A844BE810}"/>
              </a:ext>
            </a:extLst>
          </p:cNvPr>
          <p:cNvSpPr/>
          <p:nvPr/>
        </p:nvSpPr>
        <p:spPr bwMode="auto">
          <a:xfrm>
            <a:off x="103844" y="642799"/>
            <a:ext cx="5726026" cy="3449775"/>
          </a:xfrm>
          <a:custGeom>
            <a:avLst/>
            <a:gdLst>
              <a:gd name="connsiteX0" fmla="*/ 3564642 w 5726026"/>
              <a:gd name="connsiteY0" fmla="*/ 173630 h 3449775"/>
              <a:gd name="connsiteX1" fmla="*/ 5654699 w 5726026"/>
              <a:gd name="connsiteY1" fmla="*/ 391344 h 3449775"/>
              <a:gd name="connsiteX2" fmla="*/ 5034213 w 5726026"/>
              <a:gd name="connsiteY2" fmla="*/ 3297830 h 3449775"/>
              <a:gd name="connsiteX3" fmla="*/ 3042127 w 5726026"/>
              <a:gd name="connsiteY3" fmla="*/ 2960372 h 3449775"/>
              <a:gd name="connsiteX4" fmla="*/ 1910013 w 5726026"/>
              <a:gd name="connsiteY4" fmla="*/ 2274572 h 3449775"/>
              <a:gd name="connsiteX5" fmla="*/ 353356 w 5726026"/>
              <a:gd name="connsiteY5" fmla="*/ 2307230 h 3449775"/>
              <a:gd name="connsiteX6" fmla="*/ 92099 w 5726026"/>
              <a:gd name="connsiteY6" fmla="*/ 946515 h 3449775"/>
              <a:gd name="connsiteX7" fmla="*/ 1594327 w 5726026"/>
              <a:gd name="connsiteY7" fmla="*/ 43001 h 3449775"/>
              <a:gd name="connsiteX8" fmla="*/ 3564642 w 5726026"/>
              <a:gd name="connsiteY8" fmla="*/ 173630 h 3449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26026" h="3449775">
                <a:moveTo>
                  <a:pt x="3564642" y="173630"/>
                </a:moveTo>
                <a:cubicBezTo>
                  <a:pt x="4241371" y="231687"/>
                  <a:pt x="5409771" y="-129356"/>
                  <a:pt x="5654699" y="391344"/>
                </a:cubicBezTo>
                <a:cubicBezTo>
                  <a:pt x="5899628" y="912044"/>
                  <a:pt x="5469642" y="2869659"/>
                  <a:pt x="5034213" y="3297830"/>
                </a:cubicBezTo>
                <a:cubicBezTo>
                  <a:pt x="4598784" y="3726001"/>
                  <a:pt x="3562827" y="3130915"/>
                  <a:pt x="3042127" y="2960372"/>
                </a:cubicBezTo>
                <a:cubicBezTo>
                  <a:pt x="2521427" y="2789829"/>
                  <a:pt x="2358141" y="2383429"/>
                  <a:pt x="1910013" y="2274572"/>
                </a:cubicBezTo>
                <a:cubicBezTo>
                  <a:pt x="1461885" y="2165715"/>
                  <a:pt x="656342" y="2528573"/>
                  <a:pt x="353356" y="2307230"/>
                </a:cubicBezTo>
                <a:cubicBezTo>
                  <a:pt x="50370" y="2085887"/>
                  <a:pt x="-114729" y="1323886"/>
                  <a:pt x="92099" y="946515"/>
                </a:cubicBezTo>
                <a:cubicBezTo>
                  <a:pt x="298927" y="569144"/>
                  <a:pt x="1022827" y="173629"/>
                  <a:pt x="1594327" y="43001"/>
                </a:cubicBezTo>
                <a:cubicBezTo>
                  <a:pt x="2165827" y="-87627"/>
                  <a:pt x="2887913" y="115573"/>
                  <a:pt x="3564642" y="173630"/>
                </a:cubicBezTo>
                <a:close/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56" name="Text Box 35">
            <a:extLst>
              <a:ext uri="{FF2B5EF4-FFF2-40B4-BE49-F238E27FC236}">
                <a16:creationId xmlns:a16="http://schemas.microsoft.com/office/drawing/2014/main" id="{B01E65D9-1B6D-4742-9780-1916AD8FA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376" y="4248958"/>
            <a:ext cx="38694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3C6801-F8AD-31BD-D914-818159A287B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646C0F-871B-9B5E-7FA4-C3DF7A2A9B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4244396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18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4381416" y="101123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7018789" y="101123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f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7018789" y="3297794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4379929" y="343249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1928234" y="343249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h</a:t>
            </a: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25527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1548650" y="101123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4393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latin typeface="Lucida Grande"/>
                <a:cs typeface="Lucida Grande"/>
              </a:rPr>
              <a:t>i</a:t>
            </a:r>
            <a:endParaRPr lang="en-US" sz="1600" dirty="0">
              <a:latin typeface="Lucida Grande"/>
              <a:cs typeface="Lucida Grande"/>
            </a:endParaRPr>
          </a:p>
        </p:txBody>
      </p:sp>
      <p:cxnSp>
        <p:nvCxnSpPr>
          <p:cNvPr id="18" name="AutoShape 12"/>
          <p:cNvCxnSpPr>
            <a:cxnSpLocks noChangeShapeType="1"/>
            <a:stCxn id="8" idx="3"/>
            <a:endCxn id="14" idx="7"/>
          </p:cNvCxnSpPr>
          <p:nvPr/>
        </p:nvCxnSpPr>
        <p:spPr bwMode="auto">
          <a:xfrm flipH="1">
            <a:off x="2877905" y="1336442"/>
            <a:ext cx="1559307" cy="1020574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3"/>
          <p:cNvCxnSpPr>
            <a:cxnSpLocks noChangeShapeType="1"/>
            <a:stCxn id="8" idx="4"/>
            <a:endCxn id="12" idx="0"/>
          </p:cNvCxnSpPr>
          <p:nvPr/>
        </p:nvCxnSpPr>
        <p:spPr bwMode="auto">
          <a:xfrm flipH="1">
            <a:off x="4570429" y="1392238"/>
            <a:ext cx="1487" cy="204026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4"/>
          <p:cNvCxnSpPr>
            <a:cxnSpLocks noChangeShapeType="1"/>
            <a:stCxn id="11" idx="0"/>
            <a:endCxn id="9" idx="4"/>
          </p:cNvCxnSpPr>
          <p:nvPr/>
        </p:nvCxnSpPr>
        <p:spPr bwMode="auto">
          <a:xfrm flipV="1">
            <a:off x="7209289" y="1392238"/>
            <a:ext cx="0" cy="1905556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5"/>
          <p:cNvCxnSpPr>
            <a:cxnSpLocks noChangeShapeType="1"/>
            <a:stCxn id="9" idx="2"/>
            <a:endCxn id="8" idx="6"/>
          </p:cNvCxnSpPr>
          <p:nvPr/>
        </p:nvCxnSpPr>
        <p:spPr bwMode="auto">
          <a:xfrm flipH="1">
            <a:off x="4762416" y="1201738"/>
            <a:ext cx="2256373" cy="0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6"/>
          <p:cNvCxnSpPr>
            <a:cxnSpLocks noChangeShapeType="1"/>
            <a:stCxn id="8" idx="5"/>
            <a:endCxn id="11" idx="1"/>
          </p:cNvCxnSpPr>
          <p:nvPr/>
        </p:nvCxnSpPr>
        <p:spPr bwMode="auto">
          <a:xfrm>
            <a:off x="4706620" y="1336442"/>
            <a:ext cx="2367965" cy="2017148"/>
          </a:xfrm>
          <a:prstGeom prst="straightConnector1">
            <a:avLst/>
          </a:prstGeom>
          <a:noFill/>
          <a:ln w="12700" cmpd="sng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17"/>
          <p:cNvCxnSpPr>
            <a:cxnSpLocks noChangeShapeType="1"/>
            <a:stCxn id="11" idx="3"/>
            <a:endCxn id="12" idx="6"/>
          </p:cNvCxnSpPr>
          <p:nvPr/>
        </p:nvCxnSpPr>
        <p:spPr bwMode="auto">
          <a:xfrm flipH="1">
            <a:off x="4760929" y="3622998"/>
            <a:ext cx="2313656" cy="0"/>
          </a:xfrm>
          <a:prstGeom prst="straightConnector1">
            <a:avLst/>
          </a:prstGeom>
          <a:noFill/>
          <a:ln w="28575" cmpd="sng">
            <a:solidFill>
              <a:srgbClr val="0000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8"/>
          <p:cNvCxnSpPr>
            <a:cxnSpLocks noChangeShapeType="1"/>
            <a:stCxn id="12" idx="1"/>
            <a:endCxn id="14" idx="5"/>
          </p:cNvCxnSpPr>
          <p:nvPr/>
        </p:nvCxnSpPr>
        <p:spPr bwMode="auto">
          <a:xfrm flipH="1" flipV="1">
            <a:off x="2877905" y="2626424"/>
            <a:ext cx="1557820" cy="861870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22"/>
          <p:cNvCxnSpPr>
            <a:cxnSpLocks noChangeShapeType="1"/>
            <a:stCxn id="13" idx="1"/>
            <a:endCxn id="16" idx="5"/>
          </p:cNvCxnSpPr>
          <p:nvPr/>
        </p:nvCxnSpPr>
        <p:spPr bwMode="auto">
          <a:xfrm flipH="1" flipV="1">
            <a:off x="764505" y="2626424"/>
            <a:ext cx="1219525" cy="861870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23"/>
          <p:cNvCxnSpPr>
            <a:cxnSpLocks noChangeShapeType="1"/>
            <a:stCxn id="16" idx="6"/>
            <a:endCxn id="14" idx="2"/>
          </p:cNvCxnSpPr>
          <p:nvPr/>
        </p:nvCxnSpPr>
        <p:spPr bwMode="auto">
          <a:xfrm>
            <a:off x="820301" y="2491720"/>
            <a:ext cx="1732400" cy="0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prstDash val="solid"/>
            <a:miter lim="800000"/>
            <a:headEnd type="arrow"/>
            <a:tailEnd type="none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25"/>
          <p:cNvCxnSpPr>
            <a:cxnSpLocks noChangeShapeType="1"/>
            <a:stCxn id="15" idx="6"/>
            <a:endCxn id="8" idx="2"/>
          </p:cNvCxnSpPr>
          <p:nvPr/>
        </p:nvCxnSpPr>
        <p:spPr bwMode="auto">
          <a:xfrm>
            <a:off x="1929650" y="1201738"/>
            <a:ext cx="2451766" cy="0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miter lim="800000"/>
            <a:headEnd type="arrow"/>
            <a:tailEnd type="none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27"/>
          <p:cNvCxnSpPr>
            <a:cxnSpLocks noChangeShapeType="1"/>
            <a:stCxn id="13" idx="6"/>
            <a:endCxn id="12" idx="2"/>
          </p:cNvCxnSpPr>
          <p:nvPr/>
        </p:nvCxnSpPr>
        <p:spPr bwMode="auto">
          <a:xfrm>
            <a:off x="2309234" y="3622998"/>
            <a:ext cx="207069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5811696" y="205552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3539944" y="27056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5428271" y="32822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3131787" y="157695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1618149" y="212805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2622200" y="326213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2711099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6918834" y="199136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1411173" y="283431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5488565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4281461" y="2186648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2842063" y="405812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9</a:t>
            </a:r>
          </a:p>
        </p:txBody>
      </p:sp>
      <p:sp>
        <p:nvSpPr>
          <p:cNvPr id="47" name="Text Box 35"/>
          <p:cNvSpPr txBox="1">
            <a:spLocks noChangeArrowheads="1"/>
          </p:cNvSpPr>
          <p:nvPr/>
        </p:nvSpPr>
        <p:spPr bwMode="auto">
          <a:xfrm>
            <a:off x="2582759" y="19878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1965756" y="311003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50" name="Text Box 35"/>
          <p:cNvSpPr txBox="1">
            <a:spLocks noChangeArrowheads="1"/>
          </p:cNvSpPr>
          <p:nvPr/>
        </p:nvSpPr>
        <p:spPr bwMode="auto">
          <a:xfrm>
            <a:off x="4418776" y="6705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6</a:t>
            </a:r>
          </a:p>
        </p:txBody>
      </p:sp>
      <p:sp>
        <p:nvSpPr>
          <p:cNvPr id="51" name="Text Box 35"/>
          <p:cNvSpPr txBox="1">
            <a:spLocks noChangeArrowheads="1"/>
          </p:cNvSpPr>
          <p:nvPr/>
        </p:nvSpPr>
        <p:spPr bwMode="auto">
          <a:xfrm>
            <a:off x="4565389" y="3096997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52" name="Text Box 35"/>
          <p:cNvSpPr txBox="1">
            <a:spLocks noChangeArrowheads="1"/>
          </p:cNvSpPr>
          <p:nvPr/>
        </p:nvSpPr>
        <p:spPr bwMode="auto">
          <a:xfrm>
            <a:off x="1631404" y="6705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53" name="Text Box 35"/>
          <p:cNvSpPr txBox="1">
            <a:spLocks noChangeArrowheads="1"/>
          </p:cNvSpPr>
          <p:nvPr/>
        </p:nvSpPr>
        <p:spPr bwMode="auto">
          <a:xfrm>
            <a:off x="7060955" y="670503"/>
            <a:ext cx="441244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11</a:t>
            </a: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7244038" y="2976307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55" name="Text Box 38"/>
          <p:cNvSpPr txBox="1">
            <a:spLocks noChangeArrowheads="1"/>
          </p:cNvSpPr>
          <p:nvPr/>
        </p:nvSpPr>
        <p:spPr bwMode="auto">
          <a:xfrm>
            <a:off x="3400814" y="4203875"/>
            <a:ext cx="441244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17</a:t>
            </a:r>
          </a:p>
        </p:txBody>
      </p:sp>
      <p:sp>
        <p:nvSpPr>
          <p:cNvPr id="56" name="Oval 11"/>
          <p:cNvSpPr>
            <a:spLocks noChangeArrowheads="1"/>
          </p:cNvSpPr>
          <p:nvPr/>
        </p:nvSpPr>
        <p:spPr bwMode="auto">
          <a:xfrm>
            <a:off x="3396186" y="4541049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j</a:t>
            </a:r>
          </a:p>
        </p:txBody>
      </p:sp>
      <p:cxnSp>
        <p:nvCxnSpPr>
          <p:cNvPr id="57" name="AutoShape 20"/>
          <p:cNvCxnSpPr>
            <a:cxnSpLocks noChangeShapeType="1"/>
            <a:stCxn id="56" idx="1"/>
            <a:endCxn id="13" idx="5"/>
          </p:cNvCxnSpPr>
          <p:nvPr/>
        </p:nvCxnSpPr>
        <p:spPr bwMode="auto">
          <a:xfrm flipH="1" flipV="1">
            <a:off x="2253438" y="3757702"/>
            <a:ext cx="1198544" cy="839143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" name="Freeform 1">
            <a:extLst>
              <a:ext uri="{FF2B5EF4-FFF2-40B4-BE49-F238E27FC236}">
                <a16:creationId xmlns:a16="http://schemas.microsoft.com/office/drawing/2014/main" id="{E59813B0-8F4A-CF43-8B30-9AC6D3C9A177}"/>
              </a:ext>
            </a:extLst>
          </p:cNvPr>
          <p:cNvSpPr/>
          <p:nvPr/>
        </p:nvSpPr>
        <p:spPr bwMode="auto">
          <a:xfrm>
            <a:off x="229785" y="526097"/>
            <a:ext cx="5270892" cy="3862887"/>
          </a:xfrm>
          <a:custGeom>
            <a:avLst/>
            <a:gdLst>
              <a:gd name="connsiteX0" fmla="*/ 336272 w 5270892"/>
              <a:gd name="connsiteY0" fmla="*/ 997903 h 3862887"/>
              <a:gd name="connsiteX1" fmla="*/ 1413958 w 5270892"/>
              <a:gd name="connsiteY1" fmla="*/ 127046 h 3862887"/>
              <a:gd name="connsiteX2" fmla="*/ 4320444 w 5270892"/>
              <a:gd name="connsiteY2" fmla="*/ 137932 h 3862887"/>
              <a:gd name="connsiteX3" fmla="*/ 5115101 w 5270892"/>
              <a:gd name="connsiteY3" fmla="*/ 1378903 h 3862887"/>
              <a:gd name="connsiteX4" fmla="*/ 4886501 w 5270892"/>
              <a:gd name="connsiteY4" fmla="*/ 3599589 h 3862887"/>
              <a:gd name="connsiteX5" fmla="*/ 1370415 w 5270892"/>
              <a:gd name="connsiteY5" fmla="*/ 3719332 h 3862887"/>
              <a:gd name="connsiteX6" fmla="*/ 64129 w 5270892"/>
              <a:gd name="connsiteY6" fmla="*/ 2685189 h 3862887"/>
              <a:gd name="connsiteX7" fmla="*/ 336272 w 5270892"/>
              <a:gd name="connsiteY7" fmla="*/ 997903 h 386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70892" h="3862887">
                <a:moveTo>
                  <a:pt x="336272" y="997903"/>
                </a:moveTo>
                <a:cubicBezTo>
                  <a:pt x="561243" y="571546"/>
                  <a:pt x="749929" y="270374"/>
                  <a:pt x="1413958" y="127046"/>
                </a:cubicBezTo>
                <a:cubicBezTo>
                  <a:pt x="2077987" y="-16282"/>
                  <a:pt x="3703587" y="-70711"/>
                  <a:pt x="4320444" y="137932"/>
                </a:cubicBezTo>
                <a:cubicBezTo>
                  <a:pt x="4937301" y="346575"/>
                  <a:pt x="5020758" y="801960"/>
                  <a:pt x="5115101" y="1378903"/>
                </a:cubicBezTo>
                <a:cubicBezTo>
                  <a:pt x="5209444" y="1955846"/>
                  <a:pt x="5510615" y="3209518"/>
                  <a:pt x="4886501" y="3599589"/>
                </a:cubicBezTo>
                <a:cubicBezTo>
                  <a:pt x="4262387" y="3989660"/>
                  <a:pt x="2174144" y="3871732"/>
                  <a:pt x="1370415" y="3719332"/>
                </a:cubicBezTo>
                <a:cubicBezTo>
                  <a:pt x="566686" y="3566932"/>
                  <a:pt x="241929" y="3140575"/>
                  <a:pt x="64129" y="2685189"/>
                </a:cubicBezTo>
                <a:cubicBezTo>
                  <a:pt x="-113671" y="2229803"/>
                  <a:pt x="111301" y="1424260"/>
                  <a:pt x="336272" y="997903"/>
                </a:cubicBezTo>
                <a:close/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58" name="Text Box 35">
            <a:extLst>
              <a:ext uri="{FF2B5EF4-FFF2-40B4-BE49-F238E27FC236}">
                <a16:creationId xmlns:a16="http://schemas.microsoft.com/office/drawing/2014/main" id="{769D06CB-E4EC-CF49-A849-49FBBBB47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376" y="4248958"/>
            <a:ext cx="38694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0BD248-66A4-21E2-3803-F52AD2B4EFF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8A31D8-4E44-E7C6-3E90-6E6EE7EB12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3346348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19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4381416" y="101123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7018789" y="101123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f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7018789" y="3297794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4379929" y="343249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1928234" y="343249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h</a:t>
            </a: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25527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1548650" y="101123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4393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latin typeface="Lucida Grande"/>
                <a:cs typeface="Lucida Grande"/>
              </a:rPr>
              <a:t>i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3396186" y="4541049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j</a:t>
            </a:r>
          </a:p>
        </p:txBody>
      </p:sp>
      <p:cxnSp>
        <p:nvCxnSpPr>
          <p:cNvPr id="18" name="AutoShape 12"/>
          <p:cNvCxnSpPr>
            <a:cxnSpLocks noChangeShapeType="1"/>
            <a:stCxn id="8" idx="3"/>
            <a:endCxn id="14" idx="7"/>
          </p:cNvCxnSpPr>
          <p:nvPr/>
        </p:nvCxnSpPr>
        <p:spPr bwMode="auto">
          <a:xfrm flipH="1">
            <a:off x="2877905" y="1336442"/>
            <a:ext cx="1559307" cy="1020574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3"/>
          <p:cNvCxnSpPr>
            <a:cxnSpLocks noChangeShapeType="1"/>
            <a:stCxn id="8" idx="4"/>
            <a:endCxn id="12" idx="0"/>
          </p:cNvCxnSpPr>
          <p:nvPr/>
        </p:nvCxnSpPr>
        <p:spPr bwMode="auto">
          <a:xfrm flipH="1">
            <a:off x="4570429" y="1392238"/>
            <a:ext cx="1487" cy="204026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4"/>
          <p:cNvCxnSpPr>
            <a:cxnSpLocks noChangeShapeType="1"/>
            <a:stCxn id="11" idx="0"/>
            <a:endCxn id="9" idx="4"/>
          </p:cNvCxnSpPr>
          <p:nvPr/>
        </p:nvCxnSpPr>
        <p:spPr bwMode="auto">
          <a:xfrm flipV="1">
            <a:off x="7209289" y="1392238"/>
            <a:ext cx="0" cy="1905556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5"/>
          <p:cNvCxnSpPr>
            <a:cxnSpLocks noChangeShapeType="1"/>
            <a:stCxn id="9" idx="2"/>
            <a:endCxn id="8" idx="6"/>
          </p:cNvCxnSpPr>
          <p:nvPr/>
        </p:nvCxnSpPr>
        <p:spPr bwMode="auto">
          <a:xfrm flipH="1">
            <a:off x="4762416" y="1201738"/>
            <a:ext cx="2256373" cy="0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6"/>
          <p:cNvCxnSpPr>
            <a:cxnSpLocks noChangeShapeType="1"/>
            <a:stCxn id="8" idx="5"/>
            <a:endCxn id="11" idx="1"/>
          </p:cNvCxnSpPr>
          <p:nvPr/>
        </p:nvCxnSpPr>
        <p:spPr bwMode="auto">
          <a:xfrm>
            <a:off x="4706620" y="1336442"/>
            <a:ext cx="2367965" cy="2017148"/>
          </a:xfrm>
          <a:prstGeom prst="straightConnector1">
            <a:avLst/>
          </a:prstGeom>
          <a:noFill/>
          <a:ln w="12700" cmpd="sng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17"/>
          <p:cNvCxnSpPr>
            <a:cxnSpLocks noChangeShapeType="1"/>
            <a:stCxn id="11" idx="3"/>
            <a:endCxn id="12" idx="6"/>
          </p:cNvCxnSpPr>
          <p:nvPr/>
        </p:nvCxnSpPr>
        <p:spPr bwMode="auto">
          <a:xfrm flipH="1">
            <a:off x="4760929" y="3622998"/>
            <a:ext cx="2313656" cy="0"/>
          </a:xfrm>
          <a:prstGeom prst="straightConnector1">
            <a:avLst/>
          </a:prstGeom>
          <a:noFill/>
          <a:ln w="28575" cmpd="sng">
            <a:solidFill>
              <a:srgbClr val="0000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8"/>
          <p:cNvCxnSpPr>
            <a:cxnSpLocks noChangeShapeType="1"/>
            <a:stCxn id="12" idx="1"/>
            <a:endCxn id="14" idx="5"/>
          </p:cNvCxnSpPr>
          <p:nvPr/>
        </p:nvCxnSpPr>
        <p:spPr bwMode="auto">
          <a:xfrm flipH="1" flipV="1">
            <a:off x="2877905" y="2626424"/>
            <a:ext cx="1557820" cy="861870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20"/>
          <p:cNvCxnSpPr>
            <a:cxnSpLocks noChangeShapeType="1"/>
            <a:stCxn id="17" idx="1"/>
            <a:endCxn id="13" idx="5"/>
          </p:cNvCxnSpPr>
          <p:nvPr/>
        </p:nvCxnSpPr>
        <p:spPr bwMode="auto">
          <a:xfrm flipH="1" flipV="1">
            <a:off x="2253438" y="3757702"/>
            <a:ext cx="1198544" cy="839143"/>
          </a:xfrm>
          <a:prstGeom prst="straightConnector1">
            <a:avLst/>
          </a:prstGeom>
          <a:noFill/>
          <a:ln w="28575" cmpd="sng">
            <a:solidFill>
              <a:srgbClr val="0000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22"/>
          <p:cNvCxnSpPr>
            <a:cxnSpLocks noChangeShapeType="1"/>
            <a:stCxn id="13" idx="1"/>
            <a:endCxn id="16" idx="5"/>
          </p:cNvCxnSpPr>
          <p:nvPr/>
        </p:nvCxnSpPr>
        <p:spPr bwMode="auto">
          <a:xfrm flipH="1" flipV="1">
            <a:off x="764505" y="2626424"/>
            <a:ext cx="1219525" cy="861870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23"/>
          <p:cNvCxnSpPr>
            <a:cxnSpLocks noChangeShapeType="1"/>
            <a:stCxn id="16" idx="6"/>
            <a:endCxn id="14" idx="2"/>
          </p:cNvCxnSpPr>
          <p:nvPr/>
        </p:nvCxnSpPr>
        <p:spPr bwMode="auto">
          <a:xfrm>
            <a:off x="820301" y="2491720"/>
            <a:ext cx="1732400" cy="0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prstDash val="solid"/>
            <a:miter lim="800000"/>
            <a:headEnd type="arrow"/>
            <a:tailEnd type="none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25"/>
          <p:cNvCxnSpPr>
            <a:cxnSpLocks noChangeShapeType="1"/>
            <a:stCxn id="15" idx="6"/>
            <a:endCxn id="8" idx="2"/>
          </p:cNvCxnSpPr>
          <p:nvPr/>
        </p:nvCxnSpPr>
        <p:spPr bwMode="auto">
          <a:xfrm>
            <a:off x="1929650" y="1201738"/>
            <a:ext cx="2451766" cy="0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miter lim="800000"/>
            <a:headEnd type="arrow"/>
            <a:tailEnd type="none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27"/>
          <p:cNvCxnSpPr>
            <a:cxnSpLocks noChangeShapeType="1"/>
            <a:stCxn id="13" idx="6"/>
            <a:endCxn id="12" idx="2"/>
          </p:cNvCxnSpPr>
          <p:nvPr/>
        </p:nvCxnSpPr>
        <p:spPr bwMode="auto">
          <a:xfrm>
            <a:off x="2309234" y="3622998"/>
            <a:ext cx="207069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5811696" y="205552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3539944" y="27056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5428271" y="32822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3131787" y="157695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1618149" y="212805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2622200" y="326213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2711099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6918834" y="199136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1411173" y="283431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5488565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4281461" y="2186648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2842063" y="405812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9</a:t>
            </a:r>
          </a:p>
        </p:txBody>
      </p:sp>
      <p:sp>
        <p:nvSpPr>
          <p:cNvPr id="47" name="Text Box 35"/>
          <p:cNvSpPr txBox="1">
            <a:spLocks noChangeArrowheads="1"/>
          </p:cNvSpPr>
          <p:nvPr/>
        </p:nvSpPr>
        <p:spPr bwMode="auto">
          <a:xfrm>
            <a:off x="2582759" y="19878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1965756" y="311003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50" name="Text Box 35"/>
          <p:cNvSpPr txBox="1">
            <a:spLocks noChangeArrowheads="1"/>
          </p:cNvSpPr>
          <p:nvPr/>
        </p:nvSpPr>
        <p:spPr bwMode="auto">
          <a:xfrm>
            <a:off x="4418776" y="6705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6</a:t>
            </a:r>
          </a:p>
        </p:txBody>
      </p:sp>
      <p:sp>
        <p:nvSpPr>
          <p:cNvPr id="51" name="Text Box 35"/>
          <p:cNvSpPr txBox="1">
            <a:spLocks noChangeArrowheads="1"/>
          </p:cNvSpPr>
          <p:nvPr/>
        </p:nvSpPr>
        <p:spPr bwMode="auto">
          <a:xfrm>
            <a:off x="4565389" y="3096997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52" name="Text Box 35"/>
          <p:cNvSpPr txBox="1">
            <a:spLocks noChangeArrowheads="1"/>
          </p:cNvSpPr>
          <p:nvPr/>
        </p:nvSpPr>
        <p:spPr bwMode="auto">
          <a:xfrm>
            <a:off x="1631404" y="6705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53" name="Text Box 35"/>
          <p:cNvSpPr txBox="1">
            <a:spLocks noChangeArrowheads="1"/>
          </p:cNvSpPr>
          <p:nvPr/>
        </p:nvSpPr>
        <p:spPr bwMode="auto">
          <a:xfrm>
            <a:off x="7060955" y="670503"/>
            <a:ext cx="441244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11</a:t>
            </a: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7244038" y="2976307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55" name="Text Box 38"/>
          <p:cNvSpPr txBox="1">
            <a:spLocks noChangeArrowheads="1"/>
          </p:cNvSpPr>
          <p:nvPr/>
        </p:nvSpPr>
        <p:spPr bwMode="auto">
          <a:xfrm>
            <a:off x="3400814" y="4203875"/>
            <a:ext cx="441244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17</a:t>
            </a:r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FE243C66-462A-7D43-8736-EC4C22C6255D}"/>
              </a:ext>
            </a:extLst>
          </p:cNvPr>
          <p:cNvSpPr/>
          <p:nvPr/>
        </p:nvSpPr>
        <p:spPr bwMode="auto">
          <a:xfrm>
            <a:off x="229785" y="526097"/>
            <a:ext cx="5270892" cy="3862887"/>
          </a:xfrm>
          <a:custGeom>
            <a:avLst/>
            <a:gdLst>
              <a:gd name="connsiteX0" fmla="*/ 336272 w 5270892"/>
              <a:gd name="connsiteY0" fmla="*/ 997903 h 3862887"/>
              <a:gd name="connsiteX1" fmla="*/ 1413958 w 5270892"/>
              <a:gd name="connsiteY1" fmla="*/ 127046 h 3862887"/>
              <a:gd name="connsiteX2" fmla="*/ 4320444 w 5270892"/>
              <a:gd name="connsiteY2" fmla="*/ 137932 h 3862887"/>
              <a:gd name="connsiteX3" fmla="*/ 5115101 w 5270892"/>
              <a:gd name="connsiteY3" fmla="*/ 1378903 h 3862887"/>
              <a:gd name="connsiteX4" fmla="*/ 4886501 w 5270892"/>
              <a:gd name="connsiteY4" fmla="*/ 3599589 h 3862887"/>
              <a:gd name="connsiteX5" fmla="*/ 1370415 w 5270892"/>
              <a:gd name="connsiteY5" fmla="*/ 3719332 h 3862887"/>
              <a:gd name="connsiteX6" fmla="*/ 64129 w 5270892"/>
              <a:gd name="connsiteY6" fmla="*/ 2685189 h 3862887"/>
              <a:gd name="connsiteX7" fmla="*/ 336272 w 5270892"/>
              <a:gd name="connsiteY7" fmla="*/ 997903 h 386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70892" h="3862887">
                <a:moveTo>
                  <a:pt x="336272" y="997903"/>
                </a:moveTo>
                <a:cubicBezTo>
                  <a:pt x="561243" y="571546"/>
                  <a:pt x="749929" y="270374"/>
                  <a:pt x="1413958" y="127046"/>
                </a:cubicBezTo>
                <a:cubicBezTo>
                  <a:pt x="2077987" y="-16282"/>
                  <a:pt x="3703587" y="-70711"/>
                  <a:pt x="4320444" y="137932"/>
                </a:cubicBezTo>
                <a:cubicBezTo>
                  <a:pt x="4937301" y="346575"/>
                  <a:pt x="5020758" y="801960"/>
                  <a:pt x="5115101" y="1378903"/>
                </a:cubicBezTo>
                <a:cubicBezTo>
                  <a:pt x="5209444" y="1955846"/>
                  <a:pt x="5510615" y="3209518"/>
                  <a:pt x="4886501" y="3599589"/>
                </a:cubicBezTo>
                <a:cubicBezTo>
                  <a:pt x="4262387" y="3989660"/>
                  <a:pt x="2174144" y="3871732"/>
                  <a:pt x="1370415" y="3719332"/>
                </a:cubicBezTo>
                <a:cubicBezTo>
                  <a:pt x="566686" y="3566932"/>
                  <a:pt x="241929" y="3140575"/>
                  <a:pt x="64129" y="2685189"/>
                </a:cubicBezTo>
                <a:cubicBezTo>
                  <a:pt x="-113671" y="2229803"/>
                  <a:pt x="111301" y="1424260"/>
                  <a:pt x="336272" y="997903"/>
                </a:cubicBezTo>
                <a:close/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6C1D05-97E7-0AE1-393A-BBB8DC2D0A0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D4A7BF-77FA-B004-F4DD-71B7FA82BB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248080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Each edge </a:t>
            </a:r>
            <a:r>
              <a:rPr lang="en-US" i="1" dirty="0"/>
              <a:t>e</a:t>
            </a:r>
            <a:r>
              <a:rPr lang="en-US" dirty="0"/>
              <a:t> has a weight </a:t>
            </a:r>
            <a:r>
              <a:rPr lang="en-US" i="1" dirty="0"/>
              <a:t>w</a:t>
            </a:r>
            <a:r>
              <a:rPr lang="en-US" dirty="0"/>
              <a:t>(</a:t>
            </a:r>
            <a:r>
              <a:rPr lang="en-US" i="1" dirty="0"/>
              <a:t>e</a:t>
            </a:r>
            <a:r>
              <a:rPr lang="en-US" dirty="0"/>
              <a:t>) </a:t>
            </a:r>
            <a:endParaRPr lang="en-US" b="1" dirty="0"/>
          </a:p>
          <a:p>
            <a:pPr lvl="1"/>
            <a:r>
              <a:rPr lang="en-US" dirty="0"/>
              <a:t>it may represent a length, duration, cost, …</a:t>
            </a:r>
          </a:p>
          <a:p>
            <a:pPr lvl="1"/>
            <a:r>
              <a:rPr lang="en-US" dirty="0"/>
              <a:t>→ weighted/labeled graph</a:t>
            </a:r>
          </a:p>
          <a:p>
            <a:pPr marL="79375" indent="0">
              <a:buNone/>
            </a:pPr>
            <a:endParaRPr lang="en-US" dirty="0">
              <a:latin typeface="Lucida Sans" panose="020B0602030504020204" pitchFamily="34" charset="77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Find a path </a:t>
            </a:r>
            <a:r>
              <a:rPr lang="en-US" i="1" dirty="0"/>
              <a:t>p</a:t>
            </a:r>
            <a:r>
              <a:rPr lang="en-US" dirty="0"/>
              <a:t> from </a:t>
            </a:r>
            <a:r>
              <a:rPr lang="en-US" i="1" dirty="0"/>
              <a:t>s</a:t>
            </a:r>
            <a:r>
              <a:rPr lang="en-US" dirty="0"/>
              <a:t> to </a:t>
            </a:r>
            <a:r>
              <a:rPr lang="en-US" i="1" dirty="0"/>
              <a:t>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such that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sum of the weights</a:t>
            </a:r>
          </a:p>
          <a:p>
            <a:pPr marL="0" indent="0">
              <a:buNone/>
            </a:pPr>
            <a:r>
              <a:rPr lang="en-US" dirty="0"/>
              <a:t>along </a:t>
            </a:r>
            <a:r>
              <a:rPr lang="en-US" i="1" dirty="0"/>
              <a:t>p</a:t>
            </a:r>
            <a:r>
              <a:rPr lang="en-US" dirty="0"/>
              <a:t> is minimal</a:t>
            </a:r>
          </a:p>
          <a:p>
            <a:pPr lvl="1"/>
            <a:endParaRPr lang="en-US" dirty="0">
              <a:latin typeface="Lucida Sans" panose="020B0602030504020204" pitchFamily="34" charset="77"/>
            </a:endParaRPr>
          </a:p>
          <a:p>
            <a:pPr lvl="1"/>
            <a:endParaRPr lang="en-US" dirty="0">
              <a:latin typeface="Lucida Sans" panose="020B0602030504020204" pitchFamily="34" charset="77"/>
            </a:endParaRPr>
          </a:p>
          <a:p>
            <a:pPr lvl="1"/>
            <a:endParaRPr lang="en-US" dirty="0">
              <a:latin typeface="Lucida Sans" panose="020B0602030504020204" pitchFamily="34" charset="77"/>
            </a:endParaRPr>
          </a:p>
          <a:p>
            <a:pPr marL="358775" lvl="1" indent="0">
              <a:buNone/>
            </a:pPr>
            <a:endParaRPr lang="en-US" dirty="0">
              <a:latin typeface="Lucida Sans" panose="020B0602030504020204" pitchFamily="34" charset="77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</a:t>
            </a:fld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5925586" y="2863967"/>
            <a:ext cx="381000" cy="381000"/>
          </a:xfrm>
          <a:prstGeom prst="ellipse">
            <a:avLst/>
          </a:prstGeom>
          <a:solidFill>
            <a:srgbClr val="ECF44A"/>
          </a:solidFill>
          <a:ln w="28575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8562959" y="2863967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f</a:t>
            </a: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8562959" y="4490363"/>
            <a:ext cx="381000" cy="381000"/>
          </a:xfrm>
          <a:prstGeom prst="ellipse">
            <a:avLst/>
          </a:prstGeom>
          <a:solidFill>
            <a:srgbClr val="ECF44A"/>
          </a:solidFill>
          <a:ln w="28575" cmpd="sng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5924099" y="4490363"/>
            <a:ext cx="381000" cy="381000"/>
          </a:xfrm>
          <a:prstGeom prst="ellipse">
            <a:avLst/>
          </a:prstGeom>
          <a:solidFill>
            <a:srgbClr val="ECF44A"/>
          </a:solidFill>
          <a:ln w="28575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4096871" y="3437993"/>
            <a:ext cx="381000" cy="381000"/>
          </a:xfrm>
          <a:prstGeom prst="ellipse">
            <a:avLst/>
          </a:prstGeom>
          <a:solidFill>
            <a:srgbClr val="ECF44A"/>
          </a:solidFill>
          <a:ln w="28575" cmpd="sng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cxnSp>
        <p:nvCxnSpPr>
          <p:cNvPr id="12" name="AutoShape 12"/>
          <p:cNvCxnSpPr>
            <a:cxnSpLocks noChangeShapeType="1"/>
            <a:stCxn id="7" idx="2"/>
            <a:endCxn id="11" idx="7"/>
          </p:cNvCxnSpPr>
          <p:nvPr/>
        </p:nvCxnSpPr>
        <p:spPr bwMode="auto">
          <a:xfrm flipH="1">
            <a:off x="4422075" y="3054467"/>
            <a:ext cx="1503511" cy="439322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13"/>
          <p:cNvCxnSpPr>
            <a:cxnSpLocks noChangeShapeType="1"/>
            <a:stCxn id="7" idx="4"/>
            <a:endCxn id="10" idx="0"/>
          </p:cNvCxnSpPr>
          <p:nvPr/>
        </p:nvCxnSpPr>
        <p:spPr bwMode="auto">
          <a:xfrm flipH="1">
            <a:off x="6114599" y="3244967"/>
            <a:ext cx="1487" cy="1245396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4"/>
          <p:cNvCxnSpPr>
            <a:cxnSpLocks noChangeShapeType="1"/>
            <a:stCxn id="9" idx="0"/>
            <a:endCxn id="8" idx="4"/>
          </p:cNvCxnSpPr>
          <p:nvPr/>
        </p:nvCxnSpPr>
        <p:spPr bwMode="auto">
          <a:xfrm flipV="1">
            <a:off x="8753459" y="3244967"/>
            <a:ext cx="0" cy="1245396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5"/>
          <p:cNvCxnSpPr>
            <a:cxnSpLocks noChangeShapeType="1"/>
            <a:stCxn id="8" idx="2"/>
            <a:endCxn id="7" idx="6"/>
          </p:cNvCxnSpPr>
          <p:nvPr/>
        </p:nvCxnSpPr>
        <p:spPr bwMode="auto">
          <a:xfrm flipH="1">
            <a:off x="6306586" y="3054467"/>
            <a:ext cx="2256373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6"/>
          <p:cNvCxnSpPr>
            <a:cxnSpLocks noChangeShapeType="1"/>
            <a:stCxn id="7" idx="5"/>
            <a:endCxn id="9" idx="1"/>
          </p:cNvCxnSpPr>
          <p:nvPr/>
        </p:nvCxnSpPr>
        <p:spPr bwMode="auto">
          <a:xfrm>
            <a:off x="6250790" y="3189171"/>
            <a:ext cx="2367965" cy="1356988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7"/>
          <p:cNvCxnSpPr>
            <a:cxnSpLocks noChangeShapeType="1"/>
            <a:stCxn id="9" idx="2"/>
            <a:endCxn id="10" idx="6"/>
          </p:cNvCxnSpPr>
          <p:nvPr/>
        </p:nvCxnSpPr>
        <p:spPr bwMode="auto">
          <a:xfrm flipH="1">
            <a:off x="6305099" y="4680863"/>
            <a:ext cx="2257860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8"/>
          <p:cNvCxnSpPr>
            <a:cxnSpLocks noChangeShapeType="1"/>
            <a:stCxn id="10" idx="1"/>
            <a:endCxn id="11" idx="5"/>
          </p:cNvCxnSpPr>
          <p:nvPr/>
        </p:nvCxnSpPr>
        <p:spPr bwMode="auto">
          <a:xfrm flipH="1" flipV="1">
            <a:off x="4422075" y="3763197"/>
            <a:ext cx="1557820" cy="782962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7276295" y="43989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5084114" y="384243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7432046" y="350170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5020154" y="291619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25" name="Text Box 37"/>
          <p:cNvSpPr txBox="1">
            <a:spLocks noChangeArrowheads="1"/>
          </p:cNvSpPr>
          <p:nvPr/>
        </p:nvSpPr>
        <p:spPr bwMode="auto">
          <a:xfrm>
            <a:off x="8465018" y="359282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26" name="Text Box 39"/>
          <p:cNvSpPr txBox="1">
            <a:spLocks noChangeArrowheads="1"/>
          </p:cNvSpPr>
          <p:nvPr/>
        </p:nvSpPr>
        <p:spPr bwMode="auto">
          <a:xfrm>
            <a:off x="7432046" y="262966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27" name="Text Box 40"/>
          <p:cNvSpPr txBox="1">
            <a:spLocks noChangeArrowheads="1"/>
          </p:cNvSpPr>
          <p:nvPr/>
        </p:nvSpPr>
        <p:spPr bwMode="auto">
          <a:xfrm>
            <a:off x="5803497" y="3648625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19DA4-8AB9-89EA-59D9-9C9F832A628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376C7-5CC2-0CBB-E3CE-BC3490160E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4103443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20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4381416" y="101123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7018789" y="101123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f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7018789" y="3297794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4379929" y="343249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1928234" y="343249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h</a:t>
            </a: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25527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1548650" y="101123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4393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latin typeface="Lucida Grande"/>
                <a:cs typeface="Lucida Grande"/>
              </a:rPr>
              <a:t>i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3396186" y="4541049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j</a:t>
            </a:r>
          </a:p>
        </p:txBody>
      </p:sp>
      <p:cxnSp>
        <p:nvCxnSpPr>
          <p:cNvPr id="18" name="AutoShape 12"/>
          <p:cNvCxnSpPr>
            <a:cxnSpLocks noChangeShapeType="1"/>
            <a:stCxn id="8" idx="3"/>
            <a:endCxn id="14" idx="7"/>
          </p:cNvCxnSpPr>
          <p:nvPr/>
        </p:nvCxnSpPr>
        <p:spPr bwMode="auto">
          <a:xfrm flipH="1">
            <a:off x="2877905" y="1336442"/>
            <a:ext cx="1559307" cy="1020574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3"/>
          <p:cNvCxnSpPr>
            <a:cxnSpLocks noChangeShapeType="1"/>
            <a:stCxn id="8" idx="4"/>
            <a:endCxn id="12" idx="0"/>
          </p:cNvCxnSpPr>
          <p:nvPr/>
        </p:nvCxnSpPr>
        <p:spPr bwMode="auto">
          <a:xfrm flipH="1">
            <a:off x="4570429" y="1392238"/>
            <a:ext cx="1487" cy="204026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4"/>
          <p:cNvCxnSpPr>
            <a:cxnSpLocks noChangeShapeType="1"/>
            <a:stCxn id="11" idx="0"/>
            <a:endCxn id="9" idx="4"/>
          </p:cNvCxnSpPr>
          <p:nvPr/>
        </p:nvCxnSpPr>
        <p:spPr bwMode="auto">
          <a:xfrm flipV="1">
            <a:off x="7209289" y="1392238"/>
            <a:ext cx="0" cy="1905556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5"/>
          <p:cNvCxnSpPr>
            <a:cxnSpLocks noChangeShapeType="1"/>
            <a:stCxn id="9" idx="2"/>
            <a:endCxn id="8" idx="6"/>
          </p:cNvCxnSpPr>
          <p:nvPr/>
        </p:nvCxnSpPr>
        <p:spPr bwMode="auto">
          <a:xfrm flipH="1">
            <a:off x="4762416" y="1201738"/>
            <a:ext cx="2256373" cy="0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6"/>
          <p:cNvCxnSpPr>
            <a:cxnSpLocks noChangeShapeType="1"/>
            <a:stCxn id="8" idx="5"/>
            <a:endCxn id="11" idx="1"/>
          </p:cNvCxnSpPr>
          <p:nvPr/>
        </p:nvCxnSpPr>
        <p:spPr bwMode="auto">
          <a:xfrm>
            <a:off x="4706620" y="1336442"/>
            <a:ext cx="2367965" cy="2017148"/>
          </a:xfrm>
          <a:prstGeom prst="straightConnector1">
            <a:avLst/>
          </a:prstGeom>
          <a:noFill/>
          <a:ln w="12700" cmpd="sng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17"/>
          <p:cNvCxnSpPr>
            <a:cxnSpLocks noChangeShapeType="1"/>
            <a:stCxn id="11" idx="3"/>
            <a:endCxn id="12" idx="6"/>
          </p:cNvCxnSpPr>
          <p:nvPr/>
        </p:nvCxnSpPr>
        <p:spPr bwMode="auto">
          <a:xfrm flipH="1">
            <a:off x="4760929" y="3622998"/>
            <a:ext cx="2313656" cy="0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8"/>
          <p:cNvCxnSpPr>
            <a:cxnSpLocks noChangeShapeType="1"/>
            <a:stCxn id="12" idx="1"/>
            <a:endCxn id="14" idx="5"/>
          </p:cNvCxnSpPr>
          <p:nvPr/>
        </p:nvCxnSpPr>
        <p:spPr bwMode="auto">
          <a:xfrm flipH="1" flipV="1">
            <a:off x="2877905" y="2626424"/>
            <a:ext cx="1557820" cy="861870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20"/>
          <p:cNvCxnSpPr>
            <a:cxnSpLocks noChangeShapeType="1"/>
            <a:stCxn id="17" idx="1"/>
            <a:endCxn id="13" idx="5"/>
          </p:cNvCxnSpPr>
          <p:nvPr/>
        </p:nvCxnSpPr>
        <p:spPr bwMode="auto">
          <a:xfrm flipH="1" flipV="1">
            <a:off x="2253438" y="3757702"/>
            <a:ext cx="1198544" cy="839143"/>
          </a:xfrm>
          <a:prstGeom prst="straightConnector1">
            <a:avLst/>
          </a:prstGeom>
          <a:noFill/>
          <a:ln w="28575" cmpd="sng">
            <a:solidFill>
              <a:srgbClr val="0000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22"/>
          <p:cNvCxnSpPr>
            <a:cxnSpLocks noChangeShapeType="1"/>
            <a:stCxn id="13" idx="1"/>
            <a:endCxn id="16" idx="5"/>
          </p:cNvCxnSpPr>
          <p:nvPr/>
        </p:nvCxnSpPr>
        <p:spPr bwMode="auto">
          <a:xfrm flipH="1" flipV="1">
            <a:off x="764505" y="2626424"/>
            <a:ext cx="1219525" cy="861870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23"/>
          <p:cNvCxnSpPr>
            <a:cxnSpLocks noChangeShapeType="1"/>
            <a:stCxn id="16" idx="6"/>
            <a:endCxn id="14" idx="2"/>
          </p:cNvCxnSpPr>
          <p:nvPr/>
        </p:nvCxnSpPr>
        <p:spPr bwMode="auto">
          <a:xfrm>
            <a:off x="820301" y="2491720"/>
            <a:ext cx="1732400" cy="0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prstDash val="solid"/>
            <a:miter lim="800000"/>
            <a:headEnd type="arrow"/>
            <a:tailEnd type="none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25"/>
          <p:cNvCxnSpPr>
            <a:cxnSpLocks noChangeShapeType="1"/>
            <a:stCxn id="15" idx="6"/>
            <a:endCxn id="8" idx="2"/>
          </p:cNvCxnSpPr>
          <p:nvPr/>
        </p:nvCxnSpPr>
        <p:spPr bwMode="auto">
          <a:xfrm>
            <a:off x="1929650" y="1201738"/>
            <a:ext cx="2451766" cy="0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miter lim="800000"/>
            <a:headEnd type="arrow"/>
            <a:tailEnd type="none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27"/>
          <p:cNvCxnSpPr>
            <a:cxnSpLocks noChangeShapeType="1"/>
            <a:stCxn id="13" idx="6"/>
            <a:endCxn id="12" idx="2"/>
          </p:cNvCxnSpPr>
          <p:nvPr/>
        </p:nvCxnSpPr>
        <p:spPr bwMode="auto">
          <a:xfrm>
            <a:off x="2309234" y="3622998"/>
            <a:ext cx="207069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5811696" y="205552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3539944" y="27056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5428271" y="32822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3131787" y="157695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1618149" y="212805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2622200" y="326213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2711099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6918834" y="199136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1411173" y="283431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5488565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4281461" y="2186648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2842063" y="405812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9</a:t>
            </a:r>
          </a:p>
        </p:txBody>
      </p:sp>
      <p:sp>
        <p:nvSpPr>
          <p:cNvPr id="47" name="Text Box 35"/>
          <p:cNvSpPr txBox="1">
            <a:spLocks noChangeArrowheads="1"/>
          </p:cNvSpPr>
          <p:nvPr/>
        </p:nvSpPr>
        <p:spPr bwMode="auto">
          <a:xfrm>
            <a:off x="2582759" y="19878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1965756" y="311003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50" name="Text Box 35"/>
          <p:cNvSpPr txBox="1">
            <a:spLocks noChangeArrowheads="1"/>
          </p:cNvSpPr>
          <p:nvPr/>
        </p:nvSpPr>
        <p:spPr bwMode="auto">
          <a:xfrm>
            <a:off x="4418776" y="6705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6</a:t>
            </a:r>
          </a:p>
        </p:txBody>
      </p:sp>
      <p:sp>
        <p:nvSpPr>
          <p:cNvPr id="51" name="Text Box 35"/>
          <p:cNvSpPr txBox="1">
            <a:spLocks noChangeArrowheads="1"/>
          </p:cNvSpPr>
          <p:nvPr/>
        </p:nvSpPr>
        <p:spPr bwMode="auto">
          <a:xfrm>
            <a:off x="4565389" y="3096997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52" name="Text Box 35"/>
          <p:cNvSpPr txBox="1">
            <a:spLocks noChangeArrowheads="1"/>
          </p:cNvSpPr>
          <p:nvPr/>
        </p:nvSpPr>
        <p:spPr bwMode="auto">
          <a:xfrm>
            <a:off x="1631404" y="6705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53" name="Text Box 35"/>
          <p:cNvSpPr txBox="1">
            <a:spLocks noChangeArrowheads="1"/>
          </p:cNvSpPr>
          <p:nvPr/>
        </p:nvSpPr>
        <p:spPr bwMode="auto">
          <a:xfrm>
            <a:off x="7060955" y="670503"/>
            <a:ext cx="441244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11</a:t>
            </a: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7244038" y="2976307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55" name="Text Box 38"/>
          <p:cNvSpPr txBox="1">
            <a:spLocks noChangeArrowheads="1"/>
          </p:cNvSpPr>
          <p:nvPr/>
        </p:nvSpPr>
        <p:spPr bwMode="auto">
          <a:xfrm>
            <a:off x="3400814" y="4203875"/>
            <a:ext cx="441244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17</a:t>
            </a: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F2DDA8B3-4BCC-EF4A-819D-F7C8CFE1DC33}"/>
              </a:ext>
            </a:extLst>
          </p:cNvPr>
          <p:cNvSpPr/>
          <p:nvPr/>
        </p:nvSpPr>
        <p:spPr bwMode="auto">
          <a:xfrm>
            <a:off x="174782" y="640861"/>
            <a:ext cx="8259860" cy="3574307"/>
          </a:xfrm>
          <a:custGeom>
            <a:avLst/>
            <a:gdLst>
              <a:gd name="connsiteX0" fmla="*/ 3254218 w 8259860"/>
              <a:gd name="connsiteY0" fmla="*/ 66710 h 3574307"/>
              <a:gd name="connsiteX1" fmla="*/ 5768818 w 8259860"/>
              <a:gd name="connsiteY1" fmla="*/ 317082 h 3574307"/>
              <a:gd name="connsiteX2" fmla="*/ 8109247 w 8259860"/>
              <a:gd name="connsiteY2" fmla="*/ 2907882 h 3574307"/>
              <a:gd name="connsiteX3" fmla="*/ 1240361 w 8259860"/>
              <a:gd name="connsiteY3" fmla="*/ 3473939 h 3574307"/>
              <a:gd name="connsiteX4" fmla="*/ 10275 w 8259860"/>
              <a:gd name="connsiteY4" fmla="*/ 1275025 h 3574307"/>
              <a:gd name="connsiteX5" fmla="*/ 1370989 w 8259860"/>
              <a:gd name="connsiteY5" fmla="*/ 110253 h 3574307"/>
              <a:gd name="connsiteX6" fmla="*/ 3254218 w 8259860"/>
              <a:gd name="connsiteY6" fmla="*/ 66710 h 357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59860" h="3574307">
                <a:moveTo>
                  <a:pt x="3254218" y="66710"/>
                </a:moveTo>
                <a:cubicBezTo>
                  <a:pt x="3987189" y="101181"/>
                  <a:pt x="4959647" y="-156447"/>
                  <a:pt x="5768818" y="317082"/>
                </a:cubicBezTo>
                <a:cubicBezTo>
                  <a:pt x="6577989" y="790611"/>
                  <a:pt x="8863990" y="2381739"/>
                  <a:pt x="8109247" y="2907882"/>
                </a:cubicBezTo>
                <a:cubicBezTo>
                  <a:pt x="7354504" y="3434025"/>
                  <a:pt x="2590190" y="3746082"/>
                  <a:pt x="1240361" y="3473939"/>
                </a:cubicBezTo>
                <a:cubicBezTo>
                  <a:pt x="-109468" y="3201796"/>
                  <a:pt x="-11496" y="1835639"/>
                  <a:pt x="10275" y="1275025"/>
                </a:cubicBezTo>
                <a:cubicBezTo>
                  <a:pt x="32046" y="714411"/>
                  <a:pt x="828517" y="306196"/>
                  <a:pt x="1370989" y="110253"/>
                </a:cubicBezTo>
                <a:cubicBezTo>
                  <a:pt x="1913460" y="-85690"/>
                  <a:pt x="2521247" y="32239"/>
                  <a:pt x="3254218" y="66710"/>
                </a:cubicBezTo>
                <a:close/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734675-6C88-EAEF-43B2-71A64870801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3C2FE1-97E7-12CF-0C4A-A803A25CC0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2178113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21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4381416" y="101123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7018789" y="101123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f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7018789" y="3297794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4379929" y="343249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1928234" y="343249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h</a:t>
            </a: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25527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1548650" y="101123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4393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latin typeface="Lucida Grande"/>
                <a:cs typeface="Lucida Grande"/>
              </a:rPr>
              <a:t>i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3396186" y="4541049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j</a:t>
            </a:r>
          </a:p>
        </p:txBody>
      </p:sp>
      <p:cxnSp>
        <p:nvCxnSpPr>
          <p:cNvPr id="18" name="AutoShape 12"/>
          <p:cNvCxnSpPr>
            <a:cxnSpLocks noChangeShapeType="1"/>
            <a:stCxn id="8" idx="3"/>
            <a:endCxn id="14" idx="7"/>
          </p:cNvCxnSpPr>
          <p:nvPr/>
        </p:nvCxnSpPr>
        <p:spPr bwMode="auto">
          <a:xfrm flipH="1">
            <a:off x="2877905" y="1336442"/>
            <a:ext cx="1559307" cy="1020574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3"/>
          <p:cNvCxnSpPr>
            <a:cxnSpLocks noChangeShapeType="1"/>
            <a:stCxn id="8" idx="4"/>
            <a:endCxn id="12" idx="0"/>
          </p:cNvCxnSpPr>
          <p:nvPr/>
        </p:nvCxnSpPr>
        <p:spPr bwMode="auto">
          <a:xfrm flipH="1">
            <a:off x="4570429" y="1392238"/>
            <a:ext cx="1487" cy="204026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4"/>
          <p:cNvCxnSpPr>
            <a:cxnSpLocks noChangeShapeType="1"/>
            <a:stCxn id="11" idx="0"/>
            <a:endCxn id="9" idx="4"/>
          </p:cNvCxnSpPr>
          <p:nvPr/>
        </p:nvCxnSpPr>
        <p:spPr bwMode="auto">
          <a:xfrm flipV="1">
            <a:off x="7209289" y="1392238"/>
            <a:ext cx="0" cy="1905556"/>
          </a:xfrm>
          <a:prstGeom prst="straightConnector1">
            <a:avLst/>
          </a:prstGeom>
          <a:noFill/>
          <a:ln w="28575" cmpd="sng">
            <a:solidFill>
              <a:srgbClr val="0000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5"/>
          <p:cNvCxnSpPr>
            <a:cxnSpLocks noChangeShapeType="1"/>
            <a:stCxn id="9" idx="2"/>
            <a:endCxn id="8" idx="6"/>
          </p:cNvCxnSpPr>
          <p:nvPr/>
        </p:nvCxnSpPr>
        <p:spPr bwMode="auto">
          <a:xfrm flipH="1">
            <a:off x="4762416" y="1201738"/>
            <a:ext cx="2256373" cy="0"/>
          </a:xfrm>
          <a:prstGeom prst="straightConnector1">
            <a:avLst/>
          </a:prstGeom>
          <a:noFill/>
          <a:ln w="19050" cmpd="sng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6"/>
          <p:cNvCxnSpPr>
            <a:cxnSpLocks noChangeShapeType="1"/>
            <a:stCxn id="8" idx="5"/>
            <a:endCxn id="11" idx="1"/>
          </p:cNvCxnSpPr>
          <p:nvPr/>
        </p:nvCxnSpPr>
        <p:spPr bwMode="auto">
          <a:xfrm>
            <a:off x="4706620" y="1336442"/>
            <a:ext cx="2367965" cy="2017148"/>
          </a:xfrm>
          <a:prstGeom prst="straightConnector1">
            <a:avLst/>
          </a:prstGeom>
          <a:noFill/>
          <a:ln w="12700" cmpd="sng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17"/>
          <p:cNvCxnSpPr>
            <a:cxnSpLocks noChangeShapeType="1"/>
            <a:stCxn id="11" idx="3"/>
            <a:endCxn id="12" idx="6"/>
          </p:cNvCxnSpPr>
          <p:nvPr/>
        </p:nvCxnSpPr>
        <p:spPr bwMode="auto">
          <a:xfrm flipH="1">
            <a:off x="4760929" y="3622998"/>
            <a:ext cx="2313656" cy="0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8"/>
          <p:cNvCxnSpPr>
            <a:cxnSpLocks noChangeShapeType="1"/>
            <a:stCxn id="12" idx="1"/>
            <a:endCxn id="14" idx="5"/>
          </p:cNvCxnSpPr>
          <p:nvPr/>
        </p:nvCxnSpPr>
        <p:spPr bwMode="auto">
          <a:xfrm flipH="1" flipV="1">
            <a:off x="2877905" y="2626424"/>
            <a:ext cx="1557820" cy="861870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20"/>
          <p:cNvCxnSpPr>
            <a:cxnSpLocks noChangeShapeType="1"/>
            <a:stCxn id="17" idx="1"/>
            <a:endCxn id="13" idx="5"/>
          </p:cNvCxnSpPr>
          <p:nvPr/>
        </p:nvCxnSpPr>
        <p:spPr bwMode="auto">
          <a:xfrm flipH="1" flipV="1">
            <a:off x="2253438" y="3757702"/>
            <a:ext cx="1198544" cy="839143"/>
          </a:xfrm>
          <a:prstGeom prst="straightConnector1">
            <a:avLst/>
          </a:prstGeom>
          <a:noFill/>
          <a:ln w="28575" cmpd="sng">
            <a:solidFill>
              <a:srgbClr val="0000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22"/>
          <p:cNvCxnSpPr>
            <a:cxnSpLocks noChangeShapeType="1"/>
            <a:stCxn id="13" idx="1"/>
            <a:endCxn id="16" idx="5"/>
          </p:cNvCxnSpPr>
          <p:nvPr/>
        </p:nvCxnSpPr>
        <p:spPr bwMode="auto">
          <a:xfrm flipH="1" flipV="1">
            <a:off x="764505" y="2626424"/>
            <a:ext cx="1219525" cy="861870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23"/>
          <p:cNvCxnSpPr>
            <a:cxnSpLocks noChangeShapeType="1"/>
            <a:stCxn id="16" idx="6"/>
            <a:endCxn id="14" idx="2"/>
          </p:cNvCxnSpPr>
          <p:nvPr/>
        </p:nvCxnSpPr>
        <p:spPr bwMode="auto">
          <a:xfrm>
            <a:off x="820301" y="2491720"/>
            <a:ext cx="1732400" cy="0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prstDash val="solid"/>
            <a:miter lim="800000"/>
            <a:headEnd type="arrow"/>
            <a:tailEnd type="none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25"/>
          <p:cNvCxnSpPr>
            <a:cxnSpLocks noChangeShapeType="1"/>
            <a:stCxn id="15" idx="6"/>
            <a:endCxn id="8" idx="2"/>
          </p:cNvCxnSpPr>
          <p:nvPr/>
        </p:nvCxnSpPr>
        <p:spPr bwMode="auto">
          <a:xfrm>
            <a:off x="1929650" y="1201738"/>
            <a:ext cx="2451766" cy="0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miter lim="800000"/>
            <a:headEnd type="arrow"/>
            <a:tailEnd type="none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27"/>
          <p:cNvCxnSpPr>
            <a:cxnSpLocks noChangeShapeType="1"/>
            <a:stCxn id="13" idx="6"/>
            <a:endCxn id="12" idx="2"/>
          </p:cNvCxnSpPr>
          <p:nvPr/>
        </p:nvCxnSpPr>
        <p:spPr bwMode="auto">
          <a:xfrm>
            <a:off x="2309234" y="3622998"/>
            <a:ext cx="207069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5811696" y="205552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3539944" y="27056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5428271" y="32822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3131787" y="157695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1618149" y="212805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2622200" y="326213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2711099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6918834" y="199136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1411173" y="283431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5488565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4281461" y="2186648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2842063" y="405812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9</a:t>
            </a:r>
          </a:p>
        </p:txBody>
      </p:sp>
      <p:sp>
        <p:nvSpPr>
          <p:cNvPr id="47" name="Text Box 35"/>
          <p:cNvSpPr txBox="1">
            <a:spLocks noChangeArrowheads="1"/>
          </p:cNvSpPr>
          <p:nvPr/>
        </p:nvSpPr>
        <p:spPr bwMode="auto">
          <a:xfrm>
            <a:off x="2582759" y="19878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1965756" y="311003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50" name="Text Box 35"/>
          <p:cNvSpPr txBox="1">
            <a:spLocks noChangeArrowheads="1"/>
          </p:cNvSpPr>
          <p:nvPr/>
        </p:nvSpPr>
        <p:spPr bwMode="auto">
          <a:xfrm>
            <a:off x="4418776" y="6705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6</a:t>
            </a:r>
          </a:p>
        </p:txBody>
      </p:sp>
      <p:sp>
        <p:nvSpPr>
          <p:cNvPr id="51" name="Text Box 35"/>
          <p:cNvSpPr txBox="1">
            <a:spLocks noChangeArrowheads="1"/>
          </p:cNvSpPr>
          <p:nvPr/>
        </p:nvSpPr>
        <p:spPr bwMode="auto">
          <a:xfrm>
            <a:off x="4565389" y="3096997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52" name="Text Box 35"/>
          <p:cNvSpPr txBox="1">
            <a:spLocks noChangeArrowheads="1"/>
          </p:cNvSpPr>
          <p:nvPr/>
        </p:nvSpPr>
        <p:spPr bwMode="auto">
          <a:xfrm>
            <a:off x="1631404" y="6705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53" name="Text Box 35"/>
          <p:cNvSpPr txBox="1">
            <a:spLocks noChangeArrowheads="1"/>
          </p:cNvSpPr>
          <p:nvPr/>
        </p:nvSpPr>
        <p:spPr bwMode="auto">
          <a:xfrm>
            <a:off x="7060955" y="670503"/>
            <a:ext cx="441244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10</a:t>
            </a: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7244038" y="2976307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55" name="Text Box 38"/>
          <p:cNvSpPr txBox="1">
            <a:spLocks noChangeArrowheads="1"/>
          </p:cNvSpPr>
          <p:nvPr/>
        </p:nvSpPr>
        <p:spPr bwMode="auto">
          <a:xfrm>
            <a:off x="3400814" y="4203875"/>
            <a:ext cx="441244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17</a:t>
            </a:r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578C3591-478E-F34B-AC00-A6BBADF3B7F9}"/>
              </a:ext>
            </a:extLst>
          </p:cNvPr>
          <p:cNvSpPr/>
          <p:nvPr/>
        </p:nvSpPr>
        <p:spPr bwMode="auto">
          <a:xfrm>
            <a:off x="174782" y="640861"/>
            <a:ext cx="8259860" cy="3574307"/>
          </a:xfrm>
          <a:custGeom>
            <a:avLst/>
            <a:gdLst>
              <a:gd name="connsiteX0" fmla="*/ 3254218 w 8259860"/>
              <a:gd name="connsiteY0" fmla="*/ 66710 h 3574307"/>
              <a:gd name="connsiteX1" fmla="*/ 5768818 w 8259860"/>
              <a:gd name="connsiteY1" fmla="*/ 317082 h 3574307"/>
              <a:gd name="connsiteX2" fmla="*/ 8109247 w 8259860"/>
              <a:gd name="connsiteY2" fmla="*/ 2907882 h 3574307"/>
              <a:gd name="connsiteX3" fmla="*/ 1240361 w 8259860"/>
              <a:gd name="connsiteY3" fmla="*/ 3473939 h 3574307"/>
              <a:gd name="connsiteX4" fmla="*/ 10275 w 8259860"/>
              <a:gd name="connsiteY4" fmla="*/ 1275025 h 3574307"/>
              <a:gd name="connsiteX5" fmla="*/ 1370989 w 8259860"/>
              <a:gd name="connsiteY5" fmla="*/ 110253 h 3574307"/>
              <a:gd name="connsiteX6" fmla="*/ 3254218 w 8259860"/>
              <a:gd name="connsiteY6" fmla="*/ 66710 h 3574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59860" h="3574307">
                <a:moveTo>
                  <a:pt x="3254218" y="66710"/>
                </a:moveTo>
                <a:cubicBezTo>
                  <a:pt x="3987189" y="101181"/>
                  <a:pt x="4959647" y="-156447"/>
                  <a:pt x="5768818" y="317082"/>
                </a:cubicBezTo>
                <a:cubicBezTo>
                  <a:pt x="6577989" y="790611"/>
                  <a:pt x="8863990" y="2381739"/>
                  <a:pt x="8109247" y="2907882"/>
                </a:cubicBezTo>
                <a:cubicBezTo>
                  <a:pt x="7354504" y="3434025"/>
                  <a:pt x="2590190" y="3746082"/>
                  <a:pt x="1240361" y="3473939"/>
                </a:cubicBezTo>
                <a:cubicBezTo>
                  <a:pt x="-109468" y="3201796"/>
                  <a:pt x="-11496" y="1835639"/>
                  <a:pt x="10275" y="1275025"/>
                </a:cubicBezTo>
                <a:cubicBezTo>
                  <a:pt x="32046" y="714411"/>
                  <a:pt x="828517" y="306196"/>
                  <a:pt x="1370989" y="110253"/>
                </a:cubicBezTo>
                <a:cubicBezTo>
                  <a:pt x="1913460" y="-85690"/>
                  <a:pt x="2521247" y="32239"/>
                  <a:pt x="3254218" y="66710"/>
                </a:cubicBezTo>
                <a:close/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6B3400-D077-11B6-B5C0-C8F11DADF57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DA6322-73ED-D1E7-0273-44B986CBD9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913948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22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4381416" y="101123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7018789" y="101123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f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7018789" y="3297794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4379929" y="343249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1928234" y="343249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h</a:t>
            </a: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25527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1548650" y="1011238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4393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latin typeface="Lucida Grande"/>
                <a:cs typeface="Lucida Grande"/>
              </a:rPr>
              <a:t>i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3396186" y="4541049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j</a:t>
            </a:r>
          </a:p>
        </p:txBody>
      </p:sp>
      <p:cxnSp>
        <p:nvCxnSpPr>
          <p:cNvPr id="18" name="AutoShape 12"/>
          <p:cNvCxnSpPr>
            <a:cxnSpLocks noChangeShapeType="1"/>
            <a:stCxn id="8" idx="3"/>
            <a:endCxn id="14" idx="7"/>
          </p:cNvCxnSpPr>
          <p:nvPr/>
        </p:nvCxnSpPr>
        <p:spPr bwMode="auto">
          <a:xfrm flipH="1">
            <a:off x="2877905" y="1336442"/>
            <a:ext cx="1559307" cy="1020574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3"/>
          <p:cNvCxnSpPr>
            <a:cxnSpLocks noChangeShapeType="1"/>
            <a:stCxn id="8" idx="4"/>
            <a:endCxn id="12" idx="0"/>
          </p:cNvCxnSpPr>
          <p:nvPr/>
        </p:nvCxnSpPr>
        <p:spPr bwMode="auto">
          <a:xfrm flipH="1">
            <a:off x="4570429" y="1392238"/>
            <a:ext cx="1487" cy="204026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4"/>
          <p:cNvCxnSpPr>
            <a:cxnSpLocks noChangeShapeType="1"/>
            <a:stCxn id="11" idx="0"/>
            <a:endCxn id="9" idx="4"/>
          </p:cNvCxnSpPr>
          <p:nvPr/>
        </p:nvCxnSpPr>
        <p:spPr bwMode="auto">
          <a:xfrm flipV="1">
            <a:off x="7209289" y="1392238"/>
            <a:ext cx="0" cy="1905556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5"/>
          <p:cNvCxnSpPr>
            <a:cxnSpLocks noChangeShapeType="1"/>
            <a:stCxn id="9" idx="2"/>
            <a:endCxn id="8" idx="6"/>
          </p:cNvCxnSpPr>
          <p:nvPr/>
        </p:nvCxnSpPr>
        <p:spPr bwMode="auto">
          <a:xfrm flipH="1">
            <a:off x="4762416" y="1201738"/>
            <a:ext cx="2256373" cy="0"/>
          </a:xfrm>
          <a:prstGeom prst="straightConnector1">
            <a:avLst/>
          </a:prstGeom>
          <a:noFill/>
          <a:ln w="19050" cmpd="sng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6"/>
          <p:cNvCxnSpPr>
            <a:cxnSpLocks noChangeShapeType="1"/>
            <a:stCxn id="8" idx="5"/>
            <a:endCxn id="11" idx="1"/>
          </p:cNvCxnSpPr>
          <p:nvPr/>
        </p:nvCxnSpPr>
        <p:spPr bwMode="auto">
          <a:xfrm>
            <a:off x="4706620" y="1336442"/>
            <a:ext cx="2367965" cy="2017148"/>
          </a:xfrm>
          <a:prstGeom prst="straightConnector1">
            <a:avLst/>
          </a:prstGeom>
          <a:noFill/>
          <a:ln w="12700" cmpd="sng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17"/>
          <p:cNvCxnSpPr>
            <a:cxnSpLocks noChangeShapeType="1"/>
            <a:stCxn id="11" idx="3"/>
            <a:endCxn id="12" idx="6"/>
          </p:cNvCxnSpPr>
          <p:nvPr/>
        </p:nvCxnSpPr>
        <p:spPr bwMode="auto">
          <a:xfrm flipH="1">
            <a:off x="4760929" y="3622998"/>
            <a:ext cx="2313656" cy="0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8"/>
          <p:cNvCxnSpPr>
            <a:cxnSpLocks noChangeShapeType="1"/>
            <a:stCxn id="12" idx="1"/>
            <a:endCxn id="14" idx="5"/>
          </p:cNvCxnSpPr>
          <p:nvPr/>
        </p:nvCxnSpPr>
        <p:spPr bwMode="auto">
          <a:xfrm flipH="1" flipV="1">
            <a:off x="2877905" y="2626424"/>
            <a:ext cx="1557820" cy="861870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20"/>
          <p:cNvCxnSpPr>
            <a:cxnSpLocks noChangeShapeType="1"/>
            <a:stCxn id="17" idx="1"/>
            <a:endCxn id="13" idx="5"/>
          </p:cNvCxnSpPr>
          <p:nvPr/>
        </p:nvCxnSpPr>
        <p:spPr bwMode="auto">
          <a:xfrm flipH="1" flipV="1">
            <a:off x="2253438" y="3757702"/>
            <a:ext cx="1198544" cy="839143"/>
          </a:xfrm>
          <a:prstGeom prst="straightConnector1">
            <a:avLst/>
          </a:prstGeom>
          <a:noFill/>
          <a:ln w="28575" cmpd="sng">
            <a:solidFill>
              <a:srgbClr val="0000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22"/>
          <p:cNvCxnSpPr>
            <a:cxnSpLocks noChangeShapeType="1"/>
            <a:stCxn id="13" idx="1"/>
            <a:endCxn id="16" idx="5"/>
          </p:cNvCxnSpPr>
          <p:nvPr/>
        </p:nvCxnSpPr>
        <p:spPr bwMode="auto">
          <a:xfrm flipH="1" flipV="1">
            <a:off x="764505" y="2626424"/>
            <a:ext cx="1219525" cy="861870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prstDash val="solid"/>
            <a:miter lim="800000"/>
            <a:headEnd type="none"/>
            <a:tailEnd type="arrow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23"/>
          <p:cNvCxnSpPr>
            <a:cxnSpLocks noChangeShapeType="1"/>
            <a:stCxn id="16" idx="6"/>
            <a:endCxn id="14" idx="2"/>
          </p:cNvCxnSpPr>
          <p:nvPr/>
        </p:nvCxnSpPr>
        <p:spPr bwMode="auto">
          <a:xfrm>
            <a:off x="820301" y="2491720"/>
            <a:ext cx="1732400" cy="0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prstDash val="solid"/>
            <a:miter lim="800000"/>
            <a:headEnd type="arrow"/>
            <a:tailEnd type="none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25"/>
          <p:cNvCxnSpPr>
            <a:cxnSpLocks noChangeShapeType="1"/>
            <a:stCxn id="15" idx="6"/>
            <a:endCxn id="8" idx="2"/>
          </p:cNvCxnSpPr>
          <p:nvPr/>
        </p:nvCxnSpPr>
        <p:spPr bwMode="auto">
          <a:xfrm>
            <a:off x="1929650" y="1201738"/>
            <a:ext cx="2451766" cy="0"/>
          </a:xfrm>
          <a:prstGeom prst="straightConnector1">
            <a:avLst/>
          </a:prstGeom>
          <a:noFill/>
          <a:ln w="28575" cmpd="sng">
            <a:solidFill>
              <a:srgbClr val="FF0000"/>
            </a:solidFill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27"/>
          <p:cNvCxnSpPr>
            <a:cxnSpLocks noChangeShapeType="1"/>
            <a:stCxn id="13" idx="6"/>
            <a:endCxn id="12" idx="2"/>
          </p:cNvCxnSpPr>
          <p:nvPr/>
        </p:nvCxnSpPr>
        <p:spPr bwMode="auto">
          <a:xfrm>
            <a:off x="2309234" y="3622998"/>
            <a:ext cx="207069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5811696" y="205552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3539944" y="27056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5428271" y="32822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3131787" y="157695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1618149" y="212805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2622200" y="326213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2711099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6918834" y="199136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1411173" y="283431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5488565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4281461" y="2186648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2842063" y="405812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9</a:t>
            </a:r>
          </a:p>
        </p:txBody>
      </p:sp>
      <p:sp>
        <p:nvSpPr>
          <p:cNvPr id="47" name="Text Box 35"/>
          <p:cNvSpPr txBox="1">
            <a:spLocks noChangeArrowheads="1"/>
          </p:cNvSpPr>
          <p:nvPr/>
        </p:nvSpPr>
        <p:spPr bwMode="auto">
          <a:xfrm>
            <a:off x="2582759" y="19878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1965756" y="311003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50" name="Text Box 35"/>
          <p:cNvSpPr txBox="1">
            <a:spLocks noChangeArrowheads="1"/>
          </p:cNvSpPr>
          <p:nvPr/>
        </p:nvSpPr>
        <p:spPr bwMode="auto">
          <a:xfrm>
            <a:off x="4418776" y="6705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6</a:t>
            </a:r>
          </a:p>
        </p:txBody>
      </p:sp>
      <p:sp>
        <p:nvSpPr>
          <p:cNvPr id="51" name="Text Box 35"/>
          <p:cNvSpPr txBox="1">
            <a:spLocks noChangeArrowheads="1"/>
          </p:cNvSpPr>
          <p:nvPr/>
        </p:nvSpPr>
        <p:spPr bwMode="auto">
          <a:xfrm>
            <a:off x="4565389" y="3096997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52" name="Text Box 35"/>
          <p:cNvSpPr txBox="1">
            <a:spLocks noChangeArrowheads="1"/>
          </p:cNvSpPr>
          <p:nvPr/>
        </p:nvSpPr>
        <p:spPr bwMode="auto">
          <a:xfrm>
            <a:off x="1631404" y="6705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53" name="Text Box 35"/>
          <p:cNvSpPr txBox="1">
            <a:spLocks noChangeArrowheads="1"/>
          </p:cNvSpPr>
          <p:nvPr/>
        </p:nvSpPr>
        <p:spPr bwMode="auto">
          <a:xfrm>
            <a:off x="7060955" y="670503"/>
            <a:ext cx="441244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10</a:t>
            </a: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7244038" y="2976307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55" name="Text Box 38"/>
          <p:cNvSpPr txBox="1">
            <a:spLocks noChangeArrowheads="1"/>
          </p:cNvSpPr>
          <p:nvPr/>
        </p:nvSpPr>
        <p:spPr bwMode="auto">
          <a:xfrm>
            <a:off x="3400814" y="4203875"/>
            <a:ext cx="441244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FF"/>
                </a:solidFill>
                <a:latin typeface="Lucida Grande"/>
                <a:cs typeface="Lucida Grande"/>
              </a:rPr>
              <a:t>17</a:t>
            </a: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E383DF09-2064-C24E-8990-C4800CB755C9}"/>
              </a:ext>
            </a:extLst>
          </p:cNvPr>
          <p:cNvSpPr/>
          <p:nvPr/>
        </p:nvSpPr>
        <p:spPr bwMode="auto">
          <a:xfrm>
            <a:off x="211575" y="429674"/>
            <a:ext cx="8246718" cy="3969182"/>
          </a:xfrm>
          <a:custGeom>
            <a:avLst/>
            <a:gdLst>
              <a:gd name="connsiteX0" fmla="*/ 4948254 w 8246718"/>
              <a:gd name="connsiteY0" fmla="*/ 114612 h 4076142"/>
              <a:gd name="connsiteX1" fmla="*/ 7451968 w 8246718"/>
              <a:gd name="connsiteY1" fmla="*/ 103726 h 4076142"/>
              <a:gd name="connsiteX2" fmla="*/ 7909168 w 8246718"/>
              <a:gd name="connsiteY2" fmla="*/ 1562412 h 4076142"/>
              <a:gd name="connsiteX3" fmla="*/ 7626139 w 8246718"/>
              <a:gd name="connsiteY3" fmla="*/ 3870183 h 4076142"/>
              <a:gd name="connsiteX4" fmla="*/ 789911 w 8246718"/>
              <a:gd name="connsiteY4" fmla="*/ 3598040 h 4076142"/>
              <a:gd name="connsiteX5" fmla="*/ 321825 w 8246718"/>
              <a:gd name="connsiteY5" fmla="*/ 637126 h 4076142"/>
              <a:gd name="connsiteX6" fmla="*/ 2379225 w 8246718"/>
              <a:gd name="connsiteY6" fmla="*/ 81955 h 4076142"/>
              <a:gd name="connsiteX7" fmla="*/ 4948254 w 8246718"/>
              <a:gd name="connsiteY7" fmla="*/ 114612 h 407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46718" h="4076142">
                <a:moveTo>
                  <a:pt x="4948254" y="114612"/>
                </a:moveTo>
                <a:cubicBezTo>
                  <a:pt x="5793711" y="118240"/>
                  <a:pt x="6958482" y="-137574"/>
                  <a:pt x="7451968" y="103726"/>
                </a:cubicBezTo>
                <a:cubicBezTo>
                  <a:pt x="7945454" y="345026"/>
                  <a:pt x="7880140" y="934669"/>
                  <a:pt x="7909168" y="1562412"/>
                </a:cubicBezTo>
                <a:cubicBezTo>
                  <a:pt x="7938196" y="2190155"/>
                  <a:pt x="8812682" y="3530912"/>
                  <a:pt x="7626139" y="3870183"/>
                </a:cubicBezTo>
                <a:cubicBezTo>
                  <a:pt x="6439596" y="4209454"/>
                  <a:pt x="2007297" y="4136883"/>
                  <a:pt x="789911" y="3598040"/>
                </a:cubicBezTo>
                <a:cubicBezTo>
                  <a:pt x="-427475" y="3059197"/>
                  <a:pt x="56939" y="1223140"/>
                  <a:pt x="321825" y="637126"/>
                </a:cubicBezTo>
                <a:cubicBezTo>
                  <a:pt x="586711" y="51112"/>
                  <a:pt x="1604525" y="174483"/>
                  <a:pt x="2379225" y="81955"/>
                </a:cubicBezTo>
                <a:cubicBezTo>
                  <a:pt x="3153925" y="-10573"/>
                  <a:pt x="4102797" y="110984"/>
                  <a:pt x="4948254" y="114612"/>
                </a:cubicBezTo>
                <a:close/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E93A74-657C-CC78-5272-E978F12FA13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9A2C12-45BB-C4FC-B984-28873DBE21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2429854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of the algorithm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44525" y="2742230"/>
            <a:ext cx="7770788" cy="23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x is selected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s ⋯⋯ y – x is not the shortest path from s to x</a:t>
            </a:r>
          </a:p>
          <a:p>
            <a:pPr marL="0" indent="0">
              <a:buNone/>
            </a:pPr>
            <a:r>
              <a:rPr lang="en-US" dirty="0"/>
              <a:t>there exists z in C and u not in C such that s ⋯⋯  z – u ⋯⋯  x is shorter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this case </a:t>
            </a:r>
            <a:r>
              <a:rPr lang="en-US" dirty="0" err="1"/>
              <a:t>wmin</a:t>
            </a:r>
            <a:r>
              <a:rPr lang="en-US" dirty="0"/>
              <a:t>[u] &lt;  </a:t>
            </a:r>
            <a:r>
              <a:rPr lang="en-US" dirty="0" err="1"/>
              <a:t>wmin</a:t>
            </a:r>
            <a:r>
              <a:rPr lang="en-US" dirty="0"/>
              <a:t>[x] ⇒ the algorithm would have selected u instead of 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BBAC-81C0-5F40-BCDA-1F4EA758B5F9}" type="slidenum">
              <a:rPr lang="fr-FR" smtClean="0"/>
              <a:pPr/>
              <a:t>23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5933" y="1732773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32574" y="2032351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81384" y="2260767"/>
            <a:ext cx="32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17423" y="1193184"/>
            <a:ext cx="327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41315" y="1548107"/>
            <a:ext cx="316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z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3496694" y="1513492"/>
            <a:ext cx="3019884" cy="963216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cxnSp>
        <p:nvCxnSpPr>
          <p:cNvPr id="13" name="Curved Connector 12"/>
          <p:cNvCxnSpPr>
            <a:stCxn id="7" idx="3"/>
            <a:endCxn id="11" idx="1"/>
          </p:cNvCxnSpPr>
          <p:nvPr/>
        </p:nvCxnSpPr>
        <p:spPr bwMode="auto">
          <a:xfrm flipV="1">
            <a:off x="4078269" y="1732773"/>
            <a:ext cx="1363046" cy="184666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4" name="Curved Connector 13"/>
          <p:cNvCxnSpPr>
            <a:endCxn id="8" idx="1"/>
          </p:cNvCxnSpPr>
          <p:nvPr/>
        </p:nvCxnSpPr>
        <p:spPr bwMode="auto">
          <a:xfrm>
            <a:off x="4078269" y="1917439"/>
            <a:ext cx="1354305" cy="299578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5" name="Straight Connector 14"/>
          <p:cNvCxnSpPr>
            <a:stCxn id="8" idx="3"/>
            <a:endCxn id="9" idx="1"/>
          </p:cNvCxnSpPr>
          <p:nvPr/>
        </p:nvCxnSpPr>
        <p:spPr bwMode="auto">
          <a:xfrm>
            <a:off x="5758304" y="2217017"/>
            <a:ext cx="923080" cy="2284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11" idx="3"/>
            <a:endCxn id="10" idx="1"/>
          </p:cNvCxnSpPr>
          <p:nvPr/>
        </p:nvCxnSpPr>
        <p:spPr bwMode="auto">
          <a:xfrm flipV="1">
            <a:off x="5758304" y="1377850"/>
            <a:ext cx="759119" cy="3549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224958" y="2043421"/>
            <a:ext cx="344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C</a:t>
            </a:r>
          </a:p>
        </p:txBody>
      </p:sp>
      <p:cxnSp>
        <p:nvCxnSpPr>
          <p:cNvPr id="21" name="Curved Connector 20"/>
          <p:cNvCxnSpPr>
            <a:stCxn id="10" idx="2"/>
            <a:endCxn id="9" idx="0"/>
          </p:cNvCxnSpPr>
          <p:nvPr/>
        </p:nvCxnSpPr>
        <p:spPr bwMode="auto">
          <a:xfrm rot="16200000" flipH="1">
            <a:off x="6413817" y="1830083"/>
            <a:ext cx="698251" cy="163116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9F693D-33E7-ACBA-A8D4-B664209C20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5ADCCE-E3A7-7810-9CFA-00AFE9C01F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3351451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526" y="1068309"/>
            <a:ext cx="6942278" cy="4439862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def</a:t>
            </a:r>
            <a:r>
              <a:rPr lang="en-GB" dirty="0">
                <a:latin typeface="LM Mono 10" pitchFamily="49" charset="77"/>
              </a:rPr>
              <a:t> </a:t>
            </a:r>
            <a:r>
              <a:rPr lang="en-GB" dirty="0" err="1">
                <a:latin typeface="LM Mono 10" pitchFamily="49" charset="77"/>
              </a:rPr>
              <a:t>dijskstra</a:t>
            </a:r>
            <a:r>
              <a:rPr lang="en-GB" sz="1600" dirty="0">
                <a:latin typeface="LM Mono 10" pitchFamily="49" charset="77"/>
              </a:rPr>
              <a:t>(g: </a:t>
            </a:r>
            <a:r>
              <a:rPr lang="en-GB" dirty="0" err="1">
                <a:latin typeface="LM Mono 10" pitchFamily="49" charset="77"/>
              </a:rPr>
              <a:t>dict</a:t>
            </a:r>
            <a:r>
              <a:rPr lang="en-GB" sz="1600" dirty="0">
                <a:latin typeface="LM Mono 10" pitchFamily="49" charset="77"/>
              </a:rPr>
              <a:t>, </a:t>
            </a:r>
            <a:r>
              <a:rPr lang="en-GB" sz="1600" dirty="0" err="1">
                <a:latin typeface="LM Mono 10" pitchFamily="49" charset="77"/>
              </a:rPr>
              <a:t>s:</a:t>
            </a:r>
            <a:r>
              <a:rPr lang="en-GB" dirty="0" err="1">
                <a:latin typeface="LM Mono 10" pitchFamily="49" charset="77"/>
              </a:rPr>
              <a:t>str</a:t>
            </a:r>
            <a:r>
              <a:rPr lang="en-GB" sz="1600" dirty="0">
                <a:latin typeface="LM Mono 10" pitchFamily="49" charset="77"/>
              </a:rPr>
              <a:t>, </a:t>
            </a:r>
            <a:r>
              <a:rPr lang="en-GB" sz="1600" dirty="0" err="1">
                <a:latin typeface="LM Mono 10" pitchFamily="49" charset="77"/>
              </a:rPr>
              <a:t>t:</a:t>
            </a:r>
            <a:r>
              <a:rPr lang="en-GB" dirty="0" err="1">
                <a:latin typeface="LM Mono 10" pitchFamily="49" charset="77"/>
              </a:rPr>
              <a:t>str</a:t>
            </a:r>
            <a:r>
              <a:rPr lang="en-GB" sz="1600" dirty="0">
                <a:latin typeface="LM Mono 10" pitchFamily="49" charset="77"/>
              </a:rPr>
              <a:t>) -&gt; </a:t>
            </a:r>
            <a:r>
              <a:rPr lang="en-GB" dirty="0">
                <a:latin typeface="LM Mono 10" pitchFamily="49" charset="77"/>
              </a:rPr>
              <a:t>list</a:t>
            </a:r>
            <a:r>
              <a:rPr lang="en-GB" sz="1600" dirty="0">
                <a:latin typeface="LM Mono 10" pitchFamily="49" charset="77"/>
              </a:rPr>
              <a:t>[</a:t>
            </a:r>
            <a:r>
              <a:rPr lang="en-GB" dirty="0">
                <a:latin typeface="LM Mono 10" pitchFamily="49" charset="77"/>
              </a:rPr>
              <a:t>str</a:t>
            </a:r>
            <a:r>
              <a:rPr lang="en-GB" sz="1600" dirty="0">
                <a:latin typeface="LM Mono 10" pitchFamily="49" charset="77"/>
              </a:rPr>
              <a:t>]  :</a:t>
            </a:r>
          </a:p>
          <a:p>
            <a:pPr marL="0" indent="0">
              <a:buNone/>
            </a:pPr>
            <a:endParaRPr lang="en-GB" sz="1600" dirty="0">
              <a:latin typeface="LM Mono 10" pitchFamily="49" charset="77"/>
            </a:endParaRPr>
          </a:p>
          <a:p>
            <a:pPr marL="0" indent="0">
              <a:buNone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    # initialization</a:t>
            </a:r>
          </a:p>
          <a:p>
            <a:pPr marL="0" indent="0">
              <a:buNone/>
            </a:pP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</a:t>
            </a:r>
            <a:r>
              <a:rPr lang="en-GB" sz="1600" dirty="0" err="1">
                <a:latin typeface="LM Mono 10" pitchFamily="49" charset="77"/>
              </a:rPr>
              <a:t>wmin</a:t>
            </a:r>
            <a:r>
              <a:rPr lang="en-GB" sz="1600" dirty="0">
                <a:latin typeface="LM Mono 10" pitchFamily="49" charset="77"/>
              </a:rPr>
              <a:t> = {};  </a:t>
            </a:r>
            <a:r>
              <a:rPr lang="en-GB" sz="1600" dirty="0" err="1">
                <a:latin typeface="LM Mono 10" pitchFamily="49" charset="77"/>
              </a:rPr>
              <a:t>pred</a:t>
            </a:r>
            <a:r>
              <a:rPr lang="en-GB" sz="1600" dirty="0">
                <a:latin typeface="LM Mono 10" pitchFamily="49" charset="77"/>
              </a:rPr>
              <a:t> = {}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</a:t>
            </a: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for</a:t>
            </a:r>
            <a:r>
              <a:rPr lang="en-GB" dirty="0">
                <a:latin typeface="LM Mono 10" pitchFamily="49" charset="77"/>
              </a:rPr>
              <a:t> </a:t>
            </a:r>
            <a:r>
              <a:rPr lang="en-GB" sz="1600" dirty="0">
                <a:latin typeface="LM Mono 10" pitchFamily="49" charset="77"/>
              </a:rPr>
              <a:t>v </a:t>
            </a: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in</a:t>
            </a:r>
            <a:r>
              <a:rPr lang="en-GB" dirty="0">
                <a:latin typeface="LM Mono 10" pitchFamily="49" charset="77"/>
              </a:rPr>
              <a:t> </a:t>
            </a:r>
            <a:r>
              <a:rPr lang="en-GB" sz="1600" dirty="0">
                <a:latin typeface="LM Mono 10" pitchFamily="49" charset="77"/>
              </a:rPr>
              <a:t>g : </a:t>
            </a:r>
            <a:r>
              <a:rPr lang="en-GB" sz="1600" dirty="0" err="1">
                <a:latin typeface="LM Mono 10" pitchFamily="49" charset="77"/>
              </a:rPr>
              <a:t>wmin</a:t>
            </a:r>
            <a:r>
              <a:rPr lang="en-GB" sz="1600" dirty="0">
                <a:latin typeface="LM Mono 10" pitchFamily="49" charset="77"/>
              </a:rPr>
              <a:t>[v] = </a:t>
            </a:r>
            <a:r>
              <a:rPr lang="en-GB" dirty="0">
                <a:latin typeface="LM Mono 10" pitchFamily="49" charset="77"/>
              </a:rPr>
              <a:t>float</a:t>
            </a:r>
            <a:r>
              <a:rPr lang="en-GB" sz="1600" dirty="0">
                <a:latin typeface="LM Mono 10" pitchFamily="49" charset="77"/>
              </a:rPr>
              <a:t>(</a:t>
            </a:r>
            <a:r>
              <a:rPr lang="en-GB" dirty="0">
                <a:latin typeface="LM Mono 10" pitchFamily="49" charset="77"/>
              </a:rPr>
              <a:t>'inf'</a:t>
            </a:r>
            <a:r>
              <a:rPr lang="en-GB" sz="1600" dirty="0">
                <a:latin typeface="LM Mono 10" pitchFamily="49" charset="77"/>
              </a:rPr>
              <a:t>)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x = s; </a:t>
            </a:r>
            <a:r>
              <a:rPr lang="en-GB" sz="1600" dirty="0" err="1">
                <a:latin typeface="LM Mono 10" pitchFamily="49" charset="77"/>
              </a:rPr>
              <a:t>wmin</a:t>
            </a:r>
            <a:r>
              <a:rPr lang="en-GB" sz="1600" dirty="0">
                <a:latin typeface="LM Mono 10" pitchFamily="49" charset="77"/>
              </a:rPr>
              <a:t>[x] = </a:t>
            </a:r>
            <a:r>
              <a:rPr lang="en-GB" dirty="0">
                <a:latin typeface="LM Mono 10" pitchFamily="49" charset="77"/>
              </a:rPr>
              <a:t>0 </a:t>
            </a:r>
            <a:r>
              <a:rPr lang="en-GB" sz="1600" dirty="0">
                <a:latin typeface="LM Mono 10" pitchFamily="49" charset="77"/>
              </a:rPr>
              <a:t>; </a:t>
            </a:r>
            <a:r>
              <a:rPr lang="en-GB" sz="1600" dirty="0" err="1">
                <a:latin typeface="LM Mono 10" pitchFamily="49" charset="77"/>
              </a:rPr>
              <a:t>pred</a:t>
            </a:r>
            <a:r>
              <a:rPr lang="en-GB" sz="1600" dirty="0">
                <a:latin typeface="LM Mono 10" pitchFamily="49" charset="77"/>
              </a:rPr>
              <a:t>[x] = </a:t>
            </a:r>
            <a:r>
              <a:rPr lang="en-GB" dirty="0">
                <a:latin typeface="LM Mono 10" pitchFamily="49" charset="77"/>
              </a:rPr>
              <a:t>None</a:t>
            </a:r>
          </a:p>
          <a:p>
            <a:pPr marL="0" indent="0">
              <a:buNone/>
            </a:pPr>
            <a:r>
              <a:rPr lang="en-GB" sz="1600" dirty="0">
                <a:latin typeface="LM Mono 10" pitchFamily="49" charset="77"/>
              </a:rPr>
              <a:t>    C = </a:t>
            </a:r>
            <a:r>
              <a:rPr lang="en-GB" dirty="0">
                <a:latin typeface="LM Mono 10" pitchFamily="49" charset="77"/>
              </a:rPr>
              <a:t>set</a:t>
            </a:r>
            <a:r>
              <a:rPr lang="en-GB" sz="1600" dirty="0">
                <a:latin typeface="LM Mono 10" pitchFamily="49" charset="77"/>
              </a:rPr>
              <a:t>()</a:t>
            </a:r>
          </a:p>
          <a:p>
            <a:pPr marL="0" indent="0">
              <a:buNone/>
            </a:pPr>
            <a:endParaRPr lang="en-GB" sz="1600" dirty="0">
              <a:latin typeface="LM Mono 10" pitchFamily="49" charset="77"/>
            </a:endParaRPr>
          </a:p>
          <a:p>
            <a:pPr marL="0" indent="0">
              <a:buNone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    # iterations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    . . .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    # path construction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. . . 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</a:t>
            </a:r>
            <a:endParaRPr lang="en-US" sz="1600" dirty="0">
              <a:latin typeface="LM Mono 10" pitchFamily="49" charset="77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24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4F333-156C-CEEE-A71E-70AAD266AA0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210CB-DAE7-7B89-5152-F45CC70E94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2672344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525" y="127468"/>
            <a:ext cx="7488237" cy="50800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526" y="539584"/>
            <a:ext cx="6942278" cy="4706041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def</a:t>
            </a:r>
            <a:r>
              <a:rPr lang="en-GB" dirty="0">
                <a:latin typeface="LM Mono 10" pitchFamily="49" charset="77"/>
              </a:rPr>
              <a:t> </a:t>
            </a:r>
            <a:r>
              <a:rPr lang="en-GB" dirty="0" err="1">
                <a:latin typeface="LM Mono 10" pitchFamily="49" charset="77"/>
              </a:rPr>
              <a:t>dijskstra</a:t>
            </a:r>
            <a:r>
              <a:rPr lang="en-GB" sz="1600" dirty="0">
                <a:latin typeface="LM Mono 10" pitchFamily="49" charset="77"/>
              </a:rPr>
              <a:t>(g: </a:t>
            </a:r>
            <a:r>
              <a:rPr lang="en-GB" dirty="0" err="1">
                <a:latin typeface="LM Mono 10" pitchFamily="49" charset="77"/>
              </a:rPr>
              <a:t>dict</a:t>
            </a:r>
            <a:r>
              <a:rPr lang="en-GB" sz="1600" dirty="0">
                <a:latin typeface="LM Mono 10" pitchFamily="49" charset="77"/>
              </a:rPr>
              <a:t>, </a:t>
            </a:r>
            <a:r>
              <a:rPr lang="en-GB" sz="1600" dirty="0" err="1">
                <a:latin typeface="LM Mono 10" pitchFamily="49" charset="77"/>
              </a:rPr>
              <a:t>s:</a:t>
            </a:r>
            <a:r>
              <a:rPr lang="en-GB" dirty="0" err="1">
                <a:latin typeface="LM Mono 10" pitchFamily="49" charset="77"/>
              </a:rPr>
              <a:t>str</a:t>
            </a:r>
            <a:r>
              <a:rPr lang="en-GB" sz="1600" dirty="0">
                <a:latin typeface="LM Mono 10" pitchFamily="49" charset="77"/>
              </a:rPr>
              <a:t>, </a:t>
            </a:r>
            <a:r>
              <a:rPr lang="en-GB" sz="1600" dirty="0" err="1">
                <a:latin typeface="LM Mono 10" pitchFamily="49" charset="77"/>
              </a:rPr>
              <a:t>t:</a:t>
            </a:r>
            <a:r>
              <a:rPr lang="en-GB" dirty="0" err="1">
                <a:latin typeface="LM Mono 10" pitchFamily="49" charset="77"/>
              </a:rPr>
              <a:t>str</a:t>
            </a:r>
            <a:r>
              <a:rPr lang="en-GB" sz="1600" dirty="0">
                <a:latin typeface="LM Mono 10" pitchFamily="49" charset="77"/>
              </a:rPr>
              <a:t>) -&gt; </a:t>
            </a:r>
            <a:r>
              <a:rPr lang="en-GB" dirty="0">
                <a:latin typeface="LM Mono 10" pitchFamily="49" charset="77"/>
              </a:rPr>
              <a:t>list</a:t>
            </a:r>
            <a:r>
              <a:rPr lang="en-GB" sz="1600" dirty="0">
                <a:latin typeface="LM Mono 10" pitchFamily="49" charset="77"/>
              </a:rPr>
              <a:t>[</a:t>
            </a:r>
            <a:r>
              <a:rPr lang="en-GB" dirty="0">
                <a:latin typeface="LM Mono 10" pitchFamily="49" charset="77"/>
              </a:rPr>
              <a:t>str</a:t>
            </a:r>
            <a:r>
              <a:rPr lang="en-GB" sz="1600" dirty="0">
                <a:latin typeface="LM Mono 10" pitchFamily="49" charset="77"/>
              </a:rPr>
              <a:t>]  :</a:t>
            </a:r>
          </a:p>
          <a:p>
            <a:pPr marL="0" indent="0">
              <a:buNone/>
            </a:pP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# initialization</a:t>
            </a:r>
          </a:p>
          <a:p>
            <a:pPr marL="0" indent="0">
              <a:buNone/>
            </a:pPr>
            <a:r>
              <a:rPr lang="en-GB" sz="1600" dirty="0">
                <a:latin typeface="LM Mono 10" pitchFamily="49" charset="77"/>
              </a:rPr>
              <a:t>    ...</a:t>
            </a:r>
            <a:br>
              <a:rPr lang="en-GB" sz="1600" dirty="0">
                <a:latin typeface="LM Mono 10" pitchFamily="49" charset="77"/>
              </a:rPr>
            </a:b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</a:t>
            </a: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while</a:t>
            </a:r>
            <a:r>
              <a:rPr lang="en-GB" dirty="0">
                <a:latin typeface="LM Mono 10" pitchFamily="49" charset="77"/>
              </a:rPr>
              <a:t> </a:t>
            </a:r>
            <a:r>
              <a:rPr lang="en-GB" sz="1600" dirty="0">
                <a:latin typeface="LM Mono 10" pitchFamily="49" charset="77"/>
              </a:rPr>
              <a:t>x != t  :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  </a:t>
            </a:r>
            <a:r>
              <a:rPr lang="en-GB" sz="1600" dirty="0" err="1">
                <a:latin typeface="LM Mono 10" pitchFamily="49" charset="77"/>
              </a:rPr>
              <a:t>C.add</a:t>
            </a:r>
            <a:r>
              <a:rPr lang="en-GB" sz="1600" dirty="0">
                <a:latin typeface="LM Mono 10" pitchFamily="49" charset="77"/>
              </a:rPr>
              <a:t>(x)</a:t>
            </a:r>
            <a:br>
              <a:rPr lang="en-GB" i="1" dirty="0">
                <a:latin typeface="LM Mono 10" pitchFamily="49" charset="77"/>
              </a:rPr>
            </a:br>
            <a:r>
              <a:rPr lang="en-GB" i="1" dirty="0">
                <a:latin typeface="LM Mono 10" pitchFamily="49" charset="77"/>
              </a:rPr>
              <a:t>       </a:t>
            </a: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for</a:t>
            </a:r>
            <a:r>
              <a:rPr lang="en-GB" dirty="0">
                <a:latin typeface="LM Mono 10" pitchFamily="49" charset="77"/>
              </a:rPr>
              <a:t> </a:t>
            </a:r>
            <a:r>
              <a:rPr lang="en-GB" sz="1600" dirty="0">
                <a:latin typeface="LM Mono 10" pitchFamily="49" charset="77"/>
              </a:rPr>
              <a:t>v </a:t>
            </a: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in</a:t>
            </a:r>
            <a:r>
              <a:rPr lang="en-GB" dirty="0">
                <a:latin typeface="LM Mono 10" pitchFamily="49" charset="77"/>
              </a:rPr>
              <a:t> </a:t>
            </a:r>
            <a:r>
              <a:rPr lang="en-GB" sz="1600" dirty="0">
                <a:latin typeface="LM Mono 10" pitchFamily="49" charset="77"/>
              </a:rPr>
              <a:t>g[x] :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      </a:t>
            </a: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if</a:t>
            </a:r>
            <a:r>
              <a:rPr lang="en-GB" dirty="0">
                <a:latin typeface="LM Mono 10" pitchFamily="49" charset="77"/>
              </a:rPr>
              <a:t> </a:t>
            </a:r>
            <a:r>
              <a:rPr lang="en-GB" sz="1600" dirty="0">
                <a:latin typeface="LM Mono 10" pitchFamily="49" charset="77"/>
              </a:rPr>
              <a:t>v </a:t>
            </a: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not in</a:t>
            </a:r>
            <a:r>
              <a:rPr lang="en-GB" dirty="0">
                <a:latin typeface="LM Mono 10" pitchFamily="49" charset="77"/>
              </a:rPr>
              <a:t> </a:t>
            </a:r>
            <a:r>
              <a:rPr lang="en-GB" sz="1600" dirty="0">
                <a:latin typeface="LM Mono 10" pitchFamily="49" charset="77"/>
              </a:rPr>
              <a:t>C </a:t>
            </a: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and</a:t>
            </a:r>
            <a:r>
              <a:rPr lang="en-GB" dirty="0">
                <a:latin typeface="LM Mono 10" pitchFamily="49" charset="77"/>
              </a:rPr>
              <a:t> </a:t>
            </a:r>
            <a:r>
              <a:rPr lang="en-GB" sz="1600" dirty="0" err="1">
                <a:latin typeface="LM Mono 10" pitchFamily="49" charset="77"/>
              </a:rPr>
              <a:t>wmin</a:t>
            </a:r>
            <a:r>
              <a:rPr lang="en-GB" sz="1600" dirty="0">
                <a:latin typeface="LM Mono 10" pitchFamily="49" charset="77"/>
              </a:rPr>
              <a:t>[x] + g[x][v] &lt; </a:t>
            </a:r>
            <a:r>
              <a:rPr lang="en-GB" sz="1600" dirty="0" err="1">
                <a:latin typeface="LM Mono 10" pitchFamily="49" charset="77"/>
              </a:rPr>
              <a:t>wmin</a:t>
            </a:r>
            <a:r>
              <a:rPr lang="en-GB" sz="1600" dirty="0">
                <a:latin typeface="LM Mono 10" pitchFamily="49" charset="77"/>
              </a:rPr>
              <a:t>[v]: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          </a:t>
            </a:r>
            <a:r>
              <a:rPr lang="en-GB" sz="1600" dirty="0" err="1">
                <a:latin typeface="LM Mono 10" pitchFamily="49" charset="77"/>
              </a:rPr>
              <a:t>wmin</a:t>
            </a:r>
            <a:r>
              <a:rPr lang="en-GB" sz="1600" dirty="0">
                <a:latin typeface="LM Mono 10" pitchFamily="49" charset="77"/>
              </a:rPr>
              <a:t>[v] = </a:t>
            </a:r>
            <a:r>
              <a:rPr lang="en-GB" sz="1600" dirty="0" err="1">
                <a:latin typeface="LM Mono 10" pitchFamily="49" charset="77"/>
              </a:rPr>
              <a:t>wmin</a:t>
            </a:r>
            <a:r>
              <a:rPr lang="en-GB" sz="1600" dirty="0">
                <a:latin typeface="LM Mono 10" pitchFamily="49" charset="77"/>
              </a:rPr>
              <a:t>[x] + g[x][v]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          </a:t>
            </a:r>
            <a:r>
              <a:rPr lang="en-GB" sz="1600" dirty="0" err="1">
                <a:latin typeface="LM Mono 10" pitchFamily="49" charset="77"/>
              </a:rPr>
              <a:t>pred</a:t>
            </a:r>
            <a:r>
              <a:rPr lang="en-GB" sz="1600" dirty="0">
                <a:latin typeface="LM Mono 10" pitchFamily="49" charset="77"/>
              </a:rPr>
              <a:t>[v] = x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  </a:t>
            </a:r>
            <a:r>
              <a:rPr lang="en-GB" sz="1600" dirty="0" err="1">
                <a:latin typeface="LM Mono 10" pitchFamily="49" charset="77"/>
              </a:rPr>
              <a:t>minwmin</a:t>
            </a:r>
            <a:r>
              <a:rPr lang="en-GB" sz="1600" dirty="0">
                <a:latin typeface="LM Mono 10" pitchFamily="49" charset="77"/>
              </a:rPr>
              <a:t> = </a:t>
            </a:r>
            <a:r>
              <a:rPr lang="en-GB" dirty="0">
                <a:latin typeface="LM Mono 10" pitchFamily="49" charset="77"/>
              </a:rPr>
              <a:t>float</a:t>
            </a:r>
            <a:r>
              <a:rPr lang="en-GB" sz="1600" dirty="0">
                <a:latin typeface="LM Mono 10" pitchFamily="49" charset="77"/>
              </a:rPr>
              <a:t>(</a:t>
            </a:r>
            <a:r>
              <a:rPr lang="en-GB" dirty="0">
                <a:latin typeface="LM Mono 10" pitchFamily="49" charset="77"/>
              </a:rPr>
              <a:t>'inf'</a:t>
            </a:r>
            <a:r>
              <a:rPr lang="en-GB" sz="1600" dirty="0">
                <a:latin typeface="LM Mono 10" pitchFamily="49" charset="77"/>
              </a:rPr>
              <a:t>)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  </a:t>
            </a: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for</a:t>
            </a:r>
            <a:r>
              <a:rPr lang="en-GB" dirty="0">
                <a:latin typeface="LM Mono 10" pitchFamily="49" charset="77"/>
              </a:rPr>
              <a:t> </a:t>
            </a:r>
            <a:r>
              <a:rPr lang="en-GB" sz="1600" dirty="0">
                <a:latin typeface="LM Mono 10" pitchFamily="49" charset="77"/>
              </a:rPr>
              <a:t>v </a:t>
            </a: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in</a:t>
            </a:r>
            <a:r>
              <a:rPr lang="en-GB" dirty="0">
                <a:latin typeface="LM Mono 10" pitchFamily="49" charset="77"/>
              </a:rPr>
              <a:t> set</a:t>
            </a:r>
            <a:r>
              <a:rPr lang="en-GB" sz="1600" dirty="0">
                <a:latin typeface="LM Mono 10" pitchFamily="49" charset="77"/>
              </a:rPr>
              <a:t>(</a:t>
            </a:r>
            <a:r>
              <a:rPr lang="en-GB" sz="1600" dirty="0" err="1">
                <a:latin typeface="LM Mono 10" pitchFamily="49" charset="77"/>
              </a:rPr>
              <a:t>g.keys</a:t>
            </a:r>
            <a:r>
              <a:rPr lang="en-GB" sz="1600" dirty="0">
                <a:latin typeface="LM Mono 10" pitchFamily="49" charset="77"/>
              </a:rPr>
              <a:t>()).difference(C):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      </a:t>
            </a: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if</a:t>
            </a:r>
            <a:r>
              <a:rPr lang="en-GB" dirty="0">
                <a:latin typeface="LM Mono 10" pitchFamily="49" charset="77"/>
              </a:rPr>
              <a:t> </a:t>
            </a:r>
            <a:r>
              <a:rPr lang="en-GB" sz="1600" dirty="0" err="1">
                <a:latin typeface="LM Mono 10" pitchFamily="49" charset="77"/>
              </a:rPr>
              <a:t>wmin</a:t>
            </a:r>
            <a:r>
              <a:rPr lang="en-GB" sz="1600" dirty="0">
                <a:latin typeface="LM Mono 10" pitchFamily="49" charset="77"/>
              </a:rPr>
              <a:t>[v] &lt; </a:t>
            </a:r>
            <a:r>
              <a:rPr lang="en-GB" sz="1600" dirty="0" err="1">
                <a:latin typeface="LM Mono 10" pitchFamily="49" charset="77"/>
              </a:rPr>
              <a:t>minwmin</a:t>
            </a:r>
            <a:r>
              <a:rPr lang="en-GB" sz="1600" dirty="0">
                <a:latin typeface="LM Mono 10" pitchFamily="49" charset="77"/>
              </a:rPr>
              <a:t> :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          </a:t>
            </a:r>
            <a:r>
              <a:rPr lang="en-GB" sz="1600" dirty="0" err="1">
                <a:latin typeface="LM Mono 10" pitchFamily="49" charset="77"/>
              </a:rPr>
              <a:t>minwmin</a:t>
            </a:r>
            <a:r>
              <a:rPr lang="en-GB" sz="1600" dirty="0">
                <a:latin typeface="LM Mono 10" pitchFamily="49" charset="77"/>
              </a:rPr>
              <a:t> = </a:t>
            </a:r>
            <a:r>
              <a:rPr lang="en-GB" sz="1600" dirty="0" err="1">
                <a:latin typeface="LM Mono 10" pitchFamily="49" charset="77"/>
              </a:rPr>
              <a:t>wmin</a:t>
            </a:r>
            <a:r>
              <a:rPr lang="en-GB" sz="1600" dirty="0">
                <a:latin typeface="LM Mono 10" pitchFamily="49" charset="77"/>
              </a:rPr>
              <a:t>[v]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          x = v</a:t>
            </a:r>
            <a:endParaRPr lang="en-US" sz="1600" dirty="0">
              <a:latin typeface="LM Mono 10" pitchFamily="49" charset="77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25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9DE5E5-3C7C-A142-95CD-F3C991039DCE}"/>
              </a:ext>
            </a:extLst>
          </p:cNvPr>
          <p:cNvSpPr txBox="1"/>
          <p:nvPr/>
        </p:nvSpPr>
        <p:spPr>
          <a:xfrm>
            <a:off x="5199266" y="1746866"/>
            <a:ext cx="2071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nodes adjacent to x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0482145-B9D0-974A-BE52-EFBD964C5623}"/>
              </a:ext>
            </a:extLst>
          </p:cNvPr>
          <p:cNvSpPr/>
          <p:nvPr/>
        </p:nvSpPr>
        <p:spPr bwMode="auto">
          <a:xfrm>
            <a:off x="3138087" y="1931532"/>
            <a:ext cx="2027583" cy="575285"/>
          </a:xfrm>
          <a:custGeom>
            <a:avLst/>
            <a:gdLst>
              <a:gd name="connsiteX0" fmla="*/ 2027583 w 2027583"/>
              <a:gd name="connsiteY0" fmla="*/ 18694 h 575285"/>
              <a:gd name="connsiteX1" fmla="*/ 894522 w 2027583"/>
              <a:gd name="connsiteY1" fmla="*/ 68389 h 575285"/>
              <a:gd name="connsiteX2" fmla="*/ 0 w 2027583"/>
              <a:gd name="connsiteY2" fmla="*/ 575285 h 57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7583" h="575285">
                <a:moveTo>
                  <a:pt x="2027583" y="18694"/>
                </a:moveTo>
                <a:cubicBezTo>
                  <a:pt x="1630017" y="-2841"/>
                  <a:pt x="1232452" y="-24376"/>
                  <a:pt x="894522" y="68389"/>
                </a:cubicBezTo>
                <a:cubicBezTo>
                  <a:pt x="556592" y="161154"/>
                  <a:pt x="278296" y="368219"/>
                  <a:pt x="0" y="575285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3DE1A2-26A7-9B4B-939F-E80F619D0D37}"/>
              </a:ext>
            </a:extLst>
          </p:cNvPr>
          <p:cNvSpPr txBox="1"/>
          <p:nvPr/>
        </p:nvSpPr>
        <p:spPr>
          <a:xfrm>
            <a:off x="6938314" y="3058775"/>
            <a:ext cx="1824537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adjust the </a:t>
            </a:r>
            <a:r>
              <a:rPr lang="en-US" sz="1800" dirty="0" err="1">
                <a:solidFill>
                  <a:srgbClr val="FF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wmins</a:t>
            </a:r>
            <a:endParaRPr lang="en-US" sz="1800" dirty="0">
              <a:solidFill>
                <a:srgbClr val="FF00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  <a:p>
            <a:r>
              <a:rPr lang="en-US" sz="1800" dirty="0">
                <a:solidFill>
                  <a:srgbClr val="FF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and </a:t>
            </a:r>
            <a:r>
              <a:rPr lang="en-US" sz="1800" dirty="0" err="1">
                <a:solidFill>
                  <a:srgbClr val="FF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preds</a:t>
            </a:r>
            <a:endParaRPr lang="en-US" sz="1800" dirty="0">
              <a:solidFill>
                <a:srgbClr val="FF0000"/>
              </a:solidFill>
              <a:latin typeface="CMU Sans Serif" panose="02000603000000000000" pitchFamily="2" charset="0"/>
              <a:ea typeface="CMU Sans Serif" panose="02000603000000000000" pitchFamily="2" charset="0"/>
              <a:cs typeface="CMU Sans Serif" panose="02000603000000000000" pitchFamily="2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389F8BBE-315E-A64C-A3E5-1B79E0EA339D}"/>
              </a:ext>
            </a:extLst>
          </p:cNvPr>
          <p:cNvSpPr/>
          <p:nvPr/>
        </p:nvSpPr>
        <p:spPr bwMode="auto">
          <a:xfrm flipV="1">
            <a:off x="5479198" y="3129771"/>
            <a:ext cx="1459116" cy="145754"/>
          </a:xfrm>
          <a:custGeom>
            <a:avLst/>
            <a:gdLst>
              <a:gd name="connsiteX0" fmla="*/ 2027583 w 2027583"/>
              <a:gd name="connsiteY0" fmla="*/ 18694 h 575285"/>
              <a:gd name="connsiteX1" fmla="*/ 894522 w 2027583"/>
              <a:gd name="connsiteY1" fmla="*/ 68389 h 575285"/>
              <a:gd name="connsiteX2" fmla="*/ 0 w 2027583"/>
              <a:gd name="connsiteY2" fmla="*/ 575285 h 57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7583" h="575285">
                <a:moveTo>
                  <a:pt x="2027583" y="18694"/>
                </a:moveTo>
                <a:cubicBezTo>
                  <a:pt x="1630017" y="-2841"/>
                  <a:pt x="1232452" y="-24376"/>
                  <a:pt x="894522" y="68389"/>
                </a:cubicBezTo>
                <a:cubicBezTo>
                  <a:pt x="556592" y="161154"/>
                  <a:pt x="278296" y="368219"/>
                  <a:pt x="0" y="575285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ABC5BF-1F84-034B-A087-6C067D723A82}"/>
              </a:ext>
            </a:extLst>
          </p:cNvPr>
          <p:cNvSpPr txBox="1"/>
          <p:nvPr/>
        </p:nvSpPr>
        <p:spPr>
          <a:xfrm>
            <a:off x="6402254" y="4280993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find the closest node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BDCB9F48-7C01-7A45-B41D-AAF1EB90B51F}"/>
              </a:ext>
            </a:extLst>
          </p:cNvPr>
          <p:cNvSpPr/>
          <p:nvPr/>
        </p:nvSpPr>
        <p:spPr bwMode="auto">
          <a:xfrm flipV="1">
            <a:off x="4707802" y="4289098"/>
            <a:ext cx="1868374" cy="208645"/>
          </a:xfrm>
          <a:custGeom>
            <a:avLst/>
            <a:gdLst>
              <a:gd name="connsiteX0" fmla="*/ 2027583 w 2027583"/>
              <a:gd name="connsiteY0" fmla="*/ 18694 h 575285"/>
              <a:gd name="connsiteX1" fmla="*/ 894522 w 2027583"/>
              <a:gd name="connsiteY1" fmla="*/ 68389 h 575285"/>
              <a:gd name="connsiteX2" fmla="*/ 0 w 2027583"/>
              <a:gd name="connsiteY2" fmla="*/ 575285 h 57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7583" h="575285">
                <a:moveTo>
                  <a:pt x="2027583" y="18694"/>
                </a:moveTo>
                <a:cubicBezTo>
                  <a:pt x="1630017" y="-2841"/>
                  <a:pt x="1232452" y="-24376"/>
                  <a:pt x="894522" y="68389"/>
                </a:cubicBezTo>
                <a:cubicBezTo>
                  <a:pt x="556592" y="161154"/>
                  <a:pt x="278296" y="368219"/>
                  <a:pt x="0" y="575285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E01B7-37F1-30AE-2E04-096E0667C25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7345D89E-2C10-9DD4-F335-507754BA66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39613460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525" y="168965"/>
            <a:ext cx="7907845" cy="5339206"/>
          </a:xfrm>
        </p:spPr>
        <p:txBody>
          <a:bodyPr/>
          <a:lstStyle/>
          <a:p>
            <a:pPr marL="0" indent="0">
              <a:buNone/>
            </a:pPr>
            <a:endParaRPr lang="en-US" sz="1600" b="1" dirty="0">
              <a:solidFill>
                <a:srgbClr val="0070C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endParaRPr lang="en-US" sz="1600" b="1" dirty="0">
              <a:solidFill>
                <a:srgbClr val="0070C0"/>
              </a:solidFill>
              <a:latin typeface="CMU Typewriter Text" panose="02000609000000000000" pitchFamily="49" charset="0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GB" sz="1600" dirty="0">
                <a:solidFill>
                  <a:srgbClr val="0070C0"/>
                </a:solidFill>
                <a:latin typeface="LM Mono 10" pitchFamily="49" charset="77"/>
              </a:rPr>
              <a:t>def</a:t>
            </a:r>
            <a:r>
              <a:rPr lang="en-GB" sz="1600" dirty="0">
                <a:latin typeface="LM Mono 10" pitchFamily="49" charset="77"/>
              </a:rPr>
              <a:t> </a:t>
            </a:r>
            <a:r>
              <a:rPr lang="en-GB" sz="1600" dirty="0" err="1">
                <a:latin typeface="LM Mono 10" pitchFamily="49" charset="77"/>
              </a:rPr>
              <a:t>dijskstra</a:t>
            </a:r>
            <a:r>
              <a:rPr lang="en-GB" sz="1600" dirty="0">
                <a:latin typeface="LM Mono 10" pitchFamily="49" charset="77"/>
              </a:rPr>
              <a:t>(g: </a:t>
            </a:r>
            <a:r>
              <a:rPr lang="en-GB" sz="1600" dirty="0" err="1">
                <a:latin typeface="LM Mono 10" pitchFamily="49" charset="77"/>
              </a:rPr>
              <a:t>dict</a:t>
            </a:r>
            <a:r>
              <a:rPr lang="en-GB" sz="1600" dirty="0">
                <a:latin typeface="LM Mono 10" pitchFamily="49" charset="77"/>
              </a:rPr>
              <a:t>, </a:t>
            </a:r>
            <a:r>
              <a:rPr lang="en-GB" sz="1600" dirty="0" err="1">
                <a:latin typeface="LM Mono 10" pitchFamily="49" charset="77"/>
              </a:rPr>
              <a:t>s:str</a:t>
            </a:r>
            <a:r>
              <a:rPr lang="en-GB" sz="1600" dirty="0">
                <a:latin typeface="LM Mono 10" pitchFamily="49" charset="77"/>
              </a:rPr>
              <a:t>, </a:t>
            </a:r>
            <a:r>
              <a:rPr lang="en-GB" sz="1600" dirty="0" err="1">
                <a:latin typeface="LM Mono 10" pitchFamily="49" charset="77"/>
              </a:rPr>
              <a:t>t:str</a:t>
            </a:r>
            <a:r>
              <a:rPr lang="en-GB" sz="1600" dirty="0">
                <a:latin typeface="LM Mono 10" pitchFamily="49" charset="77"/>
              </a:rPr>
              <a:t>) -&gt; list[str]  :</a:t>
            </a:r>
          </a:p>
          <a:p>
            <a:pPr marL="0" indent="0">
              <a:buNone/>
            </a:pPr>
            <a:endParaRPr lang="en-GB" sz="1600" dirty="0">
              <a:latin typeface="LM Mono 10" pitchFamily="49" charset="77"/>
            </a:endParaRPr>
          </a:p>
          <a:p>
            <a:pPr marL="0" indent="0">
              <a:buNone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    # initialization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. . .</a:t>
            </a:r>
          </a:p>
          <a:p>
            <a:pPr marL="0" indent="0">
              <a:buNone/>
            </a:pPr>
            <a:endParaRPr lang="en-GB" sz="1600" dirty="0">
              <a:latin typeface="LM Mono 10" pitchFamily="49" charset="77"/>
            </a:endParaRPr>
          </a:p>
          <a:p>
            <a:pPr marL="0" indent="0">
              <a:buNone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    # iterations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    . . .</a:t>
            </a:r>
          </a:p>
          <a:p>
            <a:pPr marL="0" indent="0">
              <a:buNone/>
            </a:pPr>
            <a:endParaRPr lang="en-GB" sz="1600" dirty="0">
              <a:solidFill>
                <a:schemeClr val="bg1">
                  <a:lumMod val="50000"/>
                </a:schemeClr>
              </a:solidFill>
              <a:latin typeface="LM Mono 10" pitchFamily="49" charset="77"/>
            </a:endParaRPr>
          </a:p>
          <a:p>
            <a:pPr marL="0" indent="0">
              <a:buNone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LM Mono 10" pitchFamily="49" charset="77"/>
              </a:rPr>
              <a:t>    # path construction</a:t>
            </a:r>
          </a:p>
          <a:p>
            <a:pPr marL="0" indent="0">
              <a:buNone/>
            </a:pPr>
            <a:r>
              <a:rPr lang="en-GB" sz="1600" dirty="0">
                <a:latin typeface="LM Mono 10" pitchFamily="49" charset="77"/>
              </a:rPr>
              <a:t>    </a:t>
            </a:r>
            <a:r>
              <a:rPr lang="en-GB" sz="1600" dirty="0" err="1">
                <a:latin typeface="LM Mono 10" pitchFamily="49" charset="77"/>
              </a:rPr>
              <a:t>spath</a:t>
            </a:r>
            <a:r>
              <a:rPr lang="en-GB" sz="1600" dirty="0">
                <a:latin typeface="LM Mono 10" pitchFamily="49" charset="77"/>
              </a:rPr>
              <a:t> = []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x = t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</a:t>
            </a: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while</a:t>
            </a:r>
            <a:r>
              <a:rPr lang="en-GB" dirty="0">
                <a:latin typeface="LM Mono 10" pitchFamily="49" charset="77"/>
              </a:rPr>
              <a:t> </a:t>
            </a:r>
            <a:r>
              <a:rPr lang="en-GB" sz="1600" dirty="0">
                <a:latin typeface="LM Mono 10" pitchFamily="49" charset="77"/>
              </a:rPr>
              <a:t>x </a:t>
            </a:r>
            <a:r>
              <a:rPr lang="en-GB" dirty="0">
                <a:solidFill>
                  <a:srgbClr val="0070C0"/>
                </a:solidFill>
                <a:latin typeface="LM Mono 10" pitchFamily="49" charset="77"/>
              </a:rPr>
              <a:t>is not None</a:t>
            </a:r>
            <a:r>
              <a:rPr lang="en-GB" sz="1600" dirty="0">
                <a:latin typeface="LM Mono 10" pitchFamily="49" charset="77"/>
              </a:rPr>
              <a:t>: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  </a:t>
            </a:r>
            <a:r>
              <a:rPr lang="en-GB" sz="1600" dirty="0" err="1">
                <a:latin typeface="LM Mono 10" pitchFamily="49" charset="77"/>
              </a:rPr>
              <a:t>spath.insert</a:t>
            </a:r>
            <a:r>
              <a:rPr lang="en-GB" sz="1600" dirty="0">
                <a:latin typeface="LM Mono 10" pitchFamily="49" charset="77"/>
              </a:rPr>
              <a:t>(</a:t>
            </a:r>
            <a:r>
              <a:rPr lang="en-GB" dirty="0">
                <a:latin typeface="LM Mono 10" pitchFamily="49" charset="77"/>
              </a:rPr>
              <a:t>0</a:t>
            </a:r>
            <a:r>
              <a:rPr lang="en-GB" sz="1600" dirty="0">
                <a:latin typeface="LM Mono 10" pitchFamily="49" charset="77"/>
              </a:rPr>
              <a:t>,x)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  x = </a:t>
            </a:r>
            <a:r>
              <a:rPr lang="en-GB" sz="1600" dirty="0" err="1">
                <a:latin typeface="LM Mono 10" pitchFamily="49" charset="77"/>
              </a:rPr>
              <a:t>pred</a:t>
            </a:r>
            <a:r>
              <a:rPr lang="en-GB" sz="1600" dirty="0">
                <a:latin typeface="LM Mono 10" pitchFamily="49" charset="77"/>
              </a:rPr>
              <a:t>[x]</a:t>
            </a:r>
          </a:p>
          <a:p>
            <a:pPr marL="0" indent="0">
              <a:buNone/>
            </a:pPr>
            <a:endParaRPr lang="en-GB" sz="1600" dirty="0">
              <a:latin typeface="LM Mono 10" pitchFamily="49" charset="77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GB" sz="1600" dirty="0">
                <a:latin typeface="LM Mono 10" pitchFamily="49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    </a:t>
            </a:r>
            <a:r>
              <a:rPr lang="en-GB" sz="1600" dirty="0">
                <a:solidFill>
                  <a:srgbClr val="0070C0"/>
                </a:solidFill>
                <a:latin typeface="LM Mono 10" pitchFamily="49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return</a:t>
            </a:r>
            <a:r>
              <a:rPr lang="en-GB" sz="1600" dirty="0">
                <a:latin typeface="LM Mono 10" pitchFamily="49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GB" sz="1600" dirty="0" err="1">
                <a:latin typeface="LM Mono 10" pitchFamily="49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spath</a:t>
            </a:r>
            <a:endParaRPr lang="en-US" sz="1600" dirty="0">
              <a:latin typeface="LM Mono 10" pitchFamily="49" charset="77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26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8036B-3118-D6B4-8B56-45B34A150FC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B4CC9-9E2F-1E5F-E8C4-4CDECD154B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3918550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7282" y="1674891"/>
            <a:ext cx="6126217" cy="3320444"/>
          </a:xfrm>
        </p:spPr>
        <p:txBody>
          <a:bodyPr/>
          <a:lstStyle/>
          <a:p>
            <a:pPr marL="0" indent="0">
              <a:buNone/>
            </a:pPr>
            <a:r>
              <a:rPr lang="en-GB" sz="1600" dirty="0">
                <a:solidFill>
                  <a:srgbClr val="0070C0"/>
                </a:solidFill>
                <a:latin typeface="LM Mono 10" pitchFamily="49" charset="77"/>
              </a:rPr>
              <a:t>while</a:t>
            </a:r>
            <a:r>
              <a:rPr lang="en-GB" sz="1600" dirty="0">
                <a:latin typeface="LM Mono 10" pitchFamily="49" charset="77"/>
              </a:rPr>
              <a:t> x != t  :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</a:t>
            </a:r>
            <a:r>
              <a:rPr lang="en-GB" sz="1600" dirty="0" err="1">
                <a:latin typeface="LM Mono 10" pitchFamily="49" charset="77"/>
              </a:rPr>
              <a:t>C.add</a:t>
            </a:r>
            <a:r>
              <a:rPr lang="en-GB" sz="1600" dirty="0">
                <a:latin typeface="LM Mono 10" pitchFamily="49" charset="77"/>
              </a:rPr>
              <a:t>(x)</a:t>
            </a:r>
            <a:br>
              <a:rPr lang="en-GB" sz="1600" i="1" dirty="0">
                <a:latin typeface="LM Mono 10" pitchFamily="49" charset="77"/>
              </a:rPr>
            </a:br>
            <a:r>
              <a:rPr lang="en-GB" sz="1600" i="1" dirty="0">
                <a:latin typeface="LM Mono 10" pitchFamily="49" charset="77"/>
              </a:rPr>
              <a:t>    </a:t>
            </a:r>
            <a:r>
              <a:rPr lang="en-GB" sz="1600" dirty="0">
                <a:solidFill>
                  <a:srgbClr val="0070C0"/>
                </a:solidFill>
                <a:latin typeface="LM Mono 10" pitchFamily="49" charset="77"/>
              </a:rPr>
              <a:t>for</a:t>
            </a:r>
            <a:r>
              <a:rPr lang="en-GB" sz="1600" dirty="0">
                <a:latin typeface="LM Mono 10" pitchFamily="49" charset="77"/>
              </a:rPr>
              <a:t> v </a:t>
            </a:r>
            <a:r>
              <a:rPr lang="en-GB" sz="1600" dirty="0">
                <a:solidFill>
                  <a:srgbClr val="0070C0"/>
                </a:solidFill>
                <a:latin typeface="LM Mono 10" pitchFamily="49" charset="77"/>
              </a:rPr>
              <a:t>in</a:t>
            </a:r>
            <a:r>
              <a:rPr lang="en-GB" sz="1600" dirty="0">
                <a:latin typeface="LM Mono 10" pitchFamily="49" charset="77"/>
              </a:rPr>
              <a:t> g[x] :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  </a:t>
            </a:r>
            <a:r>
              <a:rPr lang="en-GB" sz="1600" dirty="0">
                <a:solidFill>
                  <a:srgbClr val="0070C0"/>
                </a:solidFill>
                <a:latin typeface="LM Mono 10" pitchFamily="49" charset="77"/>
              </a:rPr>
              <a:t>if</a:t>
            </a:r>
            <a:r>
              <a:rPr lang="en-GB" sz="1600" dirty="0">
                <a:latin typeface="LM Mono 10" pitchFamily="49" charset="77"/>
              </a:rPr>
              <a:t> v </a:t>
            </a:r>
            <a:r>
              <a:rPr lang="en-GB" sz="1600" dirty="0">
                <a:solidFill>
                  <a:srgbClr val="0070C0"/>
                </a:solidFill>
                <a:latin typeface="LM Mono 10" pitchFamily="49" charset="77"/>
              </a:rPr>
              <a:t>not in</a:t>
            </a:r>
            <a:r>
              <a:rPr lang="en-GB" sz="1600" dirty="0">
                <a:latin typeface="LM Mono 10" pitchFamily="49" charset="77"/>
              </a:rPr>
              <a:t> C </a:t>
            </a:r>
            <a:r>
              <a:rPr lang="en-GB" sz="1600" dirty="0">
                <a:solidFill>
                  <a:srgbClr val="0070C0"/>
                </a:solidFill>
                <a:latin typeface="LM Mono 10" pitchFamily="49" charset="77"/>
              </a:rPr>
              <a:t>and</a:t>
            </a:r>
            <a:r>
              <a:rPr lang="en-GB" sz="1600" dirty="0">
                <a:latin typeface="LM Mono 10" pitchFamily="49" charset="77"/>
              </a:rPr>
              <a:t> </a:t>
            </a:r>
            <a:r>
              <a:rPr lang="en-GB" sz="1600" dirty="0" err="1">
                <a:latin typeface="LM Mono 10" pitchFamily="49" charset="77"/>
              </a:rPr>
              <a:t>wmin</a:t>
            </a:r>
            <a:r>
              <a:rPr lang="en-GB" sz="1600" dirty="0">
                <a:latin typeface="LM Mono 10" pitchFamily="49" charset="77"/>
              </a:rPr>
              <a:t>[x] + g[x][v] &lt; </a:t>
            </a:r>
            <a:r>
              <a:rPr lang="en-GB" sz="1600" dirty="0" err="1">
                <a:latin typeface="LM Mono 10" pitchFamily="49" charset="77"/>
              </a:rPr>
              <a:t>wmin</a:t>
            </a:r>
            <a:r>
              <a:rPr lang="en-GB" sz="1600" dirty="0">
                <a:latin typeface="LM Mono 10" pitchFamily="49" charset="77"/>
              </a:rPr>
              <a:t>[v]: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          </a:t>
            </a:r>
            <a:r>
              <a:rPr lang="en-GB" sz="1600" dirty="0" err="1">
                <a:latin typeface="LM Mono 10" pitchFamily="49" charset="77"/>
              </a:rPr>
              <a:t>wmin</a:t>
            </a:r>
            <a:r>
              <a:rPr lang="en-GB" sz="1600" dirty="0">
                <a:latin typeface="LM Mono 10" pitchFamily="49" charset="77"/>
              </a:rPr>
              <a:t>[v] = </a:t>
            </a:r>
            <a:r>
              <a:rPr lang="en-GB" sz="1600" dirty="0" err="1">
                <a:latin typeface="LM Mono 10" pitchFamily="49" charset="77"/>
              </a:rPr>
              <a:t>wmin</a:t>
            </a:r>
            <a:r>
              <a:rPr lang="en-GB" sz="1600" dirty="0">
                <a:latin typeface="LM Mono 10" pitchFamily="49" charset="77"/>
              </a:rPr>
              <a:t>[x] + g[x][v]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          </a:t>
            </a:r>
            <a:r>
              <a:rPr lang="en-GB" sz="1600" dirty="0" err="1">
                <a:latin typeface="LM Mono 10" pitchFamily="49" charset="77"/>
              </a:rPr>
              <a:t>pred</a:t>
            </a:r>
            <a:r>
              <a:rPr lang="en-GB" sz="1600" dirty="0">
                <a:latin typeface="LM Mono 10" pitchFamily="49" charset="77"/>
              </a:rPr>
              <a:t>[v] = x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</a:t>
            </a:r>
            <a:r>
              <a:rPr lang="en-GB" sz="1600" dirty="0" err="1">
                <a:latin typeface="LM Mono 10" pitchFamily="49" charset="77"/>
              </a:rPr>
              <a:t>minwmin</a:t>
            </a:r>
            <a:r>
              <a:rPr lang="en-GB" sz="1600" dirty="0">
                <a:latin typeface="LM Mono 10" pitchFamily="49" charset="77"/>
              </a:rPr>
              <a:t> = float('inf')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</a:t>
            </a:r>
            <a:r>
              <a:rPr lang="en-GB" sz="1600" dirty="0">
                <a:solidFill>
                  <a:srgbClr val="0070C0"/>
                </a:solidFill>
                <a:latin typeface="LM Mono 10" pitchFamily="49" charset="77"/>
              </a:rPr>
              <a:t>for</a:t>
            </a:r>
            <a:r>
              <a:rPr lang="en-GB" sz="1600" dirty="0">
                <a:latin typeface="LM Mono 10" pitchFamily="49" charset="77"/>
              </a:rPr>
              <a:t> v </a:t>
            </a:r>
            <a:r>
              <a:rPr lang="en-GB" sz="1600" dirty="0">
                <a:solidFill>
                  <a:srgbClr val="0070C0"/>
                </a:solidFill>
                <a:latin typeface="LM Mono 10" pitchFamily="49" charset="77"/>
              </a:rPr>
              <a:t>in</a:t>
            </a:r>
            <a:r>
              <a:rPr lang="en-GB" sz="1600" dirty="0">
                <a:latin typeface="LM Mono 10" pitchFamily="49" charset="77"/>
              </a:rPr>
              <a:t> set(</a:t>
            </a:r>
            <a:r>
              <a:rPr lang="en-GB" sz="1600" dirty="0" err="1">
                <a:latin typeface="LM Mono 10" pitchFamily="49" charset="77"/>
              </a:rPr>
              <a:t>g.keys</a:t>
            </a:r>
            <a:r>
              <a:rPr lang="en-GB" sz="1600" dirty="0">
                <a:latin typeface="LM Mono 10" pitchFamily="49" charset="77"/>
              </a:rPr>
              <a:t>()).difference(C):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  </a:t>
            </a:r>
            <a:r>
              <a:rPr lang="en-GB" sz="1600" dirty="0">
                <a:solidFill>
                  <a:srgbClr val="0070C0"/>
                </a:solidFill>
                <a:latin typeface="LM Mono 10" pitchFamily="49" charset="77"/>
              </a:rPr>
              <a:t>if</a:t>
            </a:r>
            <a:r>
              <a:rPr lang="en-GB" sz="1600" dirty="0">
                <a:latin typeface="LM Mono 10" pitchFamily="49" charset="77"/>
              </a:rPr>
              <a:t> </a:t>
            </a:r>
            <a:r>
              <a:rPr lang="en-GB" sz="1600" dirty="0" err="1">
                <a:latin typeface="LM Mono 10" pitchFamily="49" charset="77"/>
              </a:rPr>
              <a:t>wmin</a:t>
            </a:r>
            <a:r>
              <a:rPr lang="en-GB" sz="1600" dirty="0">
                <a:latin typeface="LM Mono 10" pitchFamily="49" charset="77"/>
              </a:rPr>
              <a:t>[v] &lt; </a:t>
            </a:r>
            <a:r>
              <a:rPr lang="en-GB" sz="1600" dirty="0" err="1">
                <a:latin typeface="LM Mono 10" pitchFamily="49" charset="77"/>
              </a:rPr>
              <a:t>minwmin</a:t>
            </a:r>
            <a:r>
              <a:rPr lang="en-GB" sz="1600" dirty="0">
                <a:latin typeface="LM Mono 10" pitchFamily="49" charset="77"/>
              </a:rPr>
              <a:t> :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      </a:t>
            </a:r>
            <a:r>
              <a:rPr lang="en-GB" sz="1600" dirty="0" err="1">
                <a:latin typeface="LM Mono 10" pitchFamily="49" charset="77"/>
              </a:rPr>
              <a:t>minwmin</a:t>
            </a:r>
            <a:r>
              <a:rPr lang="en-GB" sz="1600" dirty="0">
                <a:latin typeface="LM Mono 10" pitchFamily="49" charset="77"/>
              </a:rPr>
              <a:t> = </a:t>
            </a:r>
            <a:r>
              <a:rPr lang="en-GB" sz="1600" dirty="0" err="1">
                <a:latin typeface="LM Mono 10" pitchFamily="49" charset="77"/>
              </a:rPr>
              <a:t>wmin</a:t>
            </a:r>
            <a:r>
              <a:rPr lang="en-GB" sz="1600" dirty="0">
                <a:latin typeface="LM Mono 10" pitchFamily="49" charset="77"/>
              </a:rPr>
              <a:t>[v]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      x = v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27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7ADF89C0-3D7F-BC45-84EC-1B4C30875B99}"/>
              </a:ext>
            </a:extLst>
          </p:cNvPr>
          <p:cNvSpPr/>
          <p:nvPr/>
        </p:nvSpPr>
        <p:spPr bwMode="auto">
          <a:xfrm>
            <a:off x="2275567" y="1842781"/>
            <a:ext cx="436178" cy="2826852"/>
          </a:xfrm>
          <a:prstGeom prst="lef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576B3E-7C07-5C49-8C3B-E265A1C9B740}"/>
              </a:ext>
            </a:extLst>
          </p:cNvPr>
          <p:cNvSpPr txBox="1"/>
          <p:nvPr/>
        </p:nvSpPr>
        <p:spPr>
          <a:xfrm>
            <a:off x="763785" y="3053921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Lucida Grande"/>
                <a:cs typeface="Lucida Grande"/>
              </a:rPr>
              <a:t>max n times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5787D-A015-274C-BC80-0BC80FF0857D}"/>
              </a:ext>
            </a:extLst>
          </p:cNvPr>
          <p:cNvSpPr txBox="1"/>
          <p:nvPr/>
        </p:nvSpPr>
        <p:spPr>
          <a:xfrm>
            <a:off x="900527" y="4869419"/>
            <a:ext cx="2807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Lucida Grande"/>
                <a:cs typeface="Lucida Grande"/>
              </a:rPr>
              <a:t>=&gt; O(n</a:t>
            </a:r>
            <a:r>
              <a:rPr lang="en-US" baseline="30000" dirty="0">
                <a:solidFill>
                  <a:srgbClr val="FF0000"/>
                </a:solidFill>
                <a:latin typeface="Lucida Grande"/>
                <a:cs typeface="Lucida Grande"/>
              </a:rPr>
              <a:t>2</a:t>
            </a:r>
            <a:r>
              <a:rPr lang="en-US" dirty="0">
                <a:solidFill>
                  <a:srgbClr val="FF0000"/>
                </a:solidFill>
                <a:latin typeface="Lucida Grande"/>
                <a:cs typeface="Lucida Grande"/>
              </a:rPr>
              <a:t>) operations</a:t>
            </a: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3221B20C-7412-ED40-8EDE-B97ECBD45B88}"/>
              </a:ext>
            </a:extLst>
          </p:cNvPr>
          <p:cNvSpPr/>
          <p:nvPr/>
        </p:nvSpPr>
        <p:spPr bwMode="auto">
          <a:xfrm>
            <a:off x="2849896" y="3515851"/>
            <a:ext cx="397293" cy="899078"/>
          </a:xfrm>
          <a:prstGeom prst="lef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6986B3-1673-9849-B287-448093CA3945}"/>
              </a:ext>
            </a:extLst>
          </p:cNvPr>
          <p:cNvSpPr txBox="1"/>
          <p:nvPr/>
        </p:nvSpPr>
        <p:spPr>
          <a:xfrm>
            <a:off x="666159" y="1051901"/>
            <a:ext cx="2805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H" sz="18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n = no. nodes in the graph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118F24-FA19-0848-9A4A-523695C6A52A}"/>
              </a:ext>
            </a:extLst>
          </p:cNvPr>
          <p:cNvSpPr txBox="1"/>
          <p:nvPr/>
        </p:nvSpPr>
        <p:spPr>
          <a:xfrm>
            <a:off x="1635006" y="3771938"/>
            <a:ext cx="1281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Lucida Grande"/>
                <a:cs typeface="Lucida Grande"/>
              </a:rPr>
              <a:t>O(n) times 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9335EB-769F-6FD6-8838-E6B05638973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3032D7A-CCC1-FDA7-B45F-96FF9A4D7C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27210351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BB783-7EFC-0346-ADC3-11AF909CC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– use a priority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9332B-F041-3A49-97A0-176B2E4BF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Put the nodes that are not yet in C in a priority queue Q</a:t>
            </a:r>
          </a:p>
          <a:p>
            <a:pPr lvl="1"/>
            <a:r>
              <a:rPr lang="en-US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priorities are defined by </a:t>
            </a:r>
            <a:r>
              <a:rPr lang="en-US" dirty="0" err="1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wmin</a:t>
            </a:r>
            <a:endParaRPr lang="en-US" dirty="0">
              <a:latin typeface="LM Sans 10" pitchFamily="2" charset="77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lvl="1"/>
            <a:endParaRPr lang="en-US" dirty="0">
              <a:latin typeface="LM Sans 10" pitchFamily="2" charset="77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lvl="1"/>
            <a:endParaRPr lang="en-US" dirty="0">
              <a:latin typeface="LM Sans 10" pitchFamily="2" charset="77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dirty="0">
                <a:latin typeface="LM Sans 10" pitchFamily="2" charset="77"/>
              </a:rPr>
              <a:t>A priority queue is a data type with operations</a:t>
            </a:r>
          </a:p>
          <a:p>
            <a:pPr lvl="1"/>
            <a:r>
              <a:rPr lang="en-US" dirty="0">
                <a:latin typeface="LM Sans 10" pitchFamily="2" charset="77"/>
              </a:rPr>
              <a:t>insert(item, priority)</a:t>
            </a:r>
          </a:p>
          <a:p>
            <a:pPr lvl="1"/>
            <a:r>
              <a:rPr lang="en-US" dirty="0" err="1">
                <a:latin typeface="LM Sans 10" pitchFamily="2" charset="77"/>
              </a:rPr>
              <a:t>change_priority</a:t>
            </a:r>
            <a:r>
              <a:rPr lang="en-US" dirty="0">
                <a:latin typeface="LM Sans 10" pitchFamily="2" charset="77"/>
              </a:rPr>
              <a:t>(item, </a:t>
            </a:r>
            <a:r>
              <a:rPr lang="en-US" dirty="0" err="1">
                <a:latin typeface="LM Sans 10" pitchFamily="2" charset="77"/>
              </a:rPr>
              <a:t>new_priority</a:t>
            </a:r>
            <a:r>
              <a:rPr lang="en-US" dirty="0">
                <a:latin typeface="LM Sans 10" pitchFamily="2" charset="77"/>
              </a:rPr>
              <a:t>)</a:t>
            </a:r>
          </a:p>
          <a:p>
            <a:pPr lvl="1"/>
            <a:r>
              <a:rPr lang="en-US" dirty="0">
                <a:latin typeface="LM Sans 10" pitchFamily="2" charset="77"/>
              </a:rPr>
              <a:t>pop() → get the item with the lowest priority</a:t>
            </a:r>
          </a:p>
          <a:p>
            <a:pPr lvl="1"/>
            <a:endParaRPr lang="en-US" dirty="0">
              <a:latin typeface="LM Sans 10" pitchFamily="2" charset="77"/>
            </a:endParaRPr>
          </a:p>
          <a:p>
            <a:pPr marL="279400" lvl="1" indent="0">
              <a:buNone/>
            </a:pPr>
            <a:r>
              <a:rPr lang="en-US" dirty="0">
                <a:latin typeface="LM Sans 10" pitchFamily="2" charset="77"/>
              </a:rPr>
              <a:t>The time complexity of these operations is O(log</a:t>
            </a:r>
            <a:r>
              <a:rPr lang="en-US" baseline="-25000" dirty="0">
                <a:latin typeface="LM Sans 10" pitchFamily="2" charset="77"/>
              </a:rPr>
              <a:t>2</a:t>
            </a:r>
            <a:r>
              <a:rPr lang="en-US" dirty="0">
                <a:latin typeface="LM Sans 10" pitchFamily="2" charset="77"/>
              </a:rPr>
              <a:t>n)</a:t>
            </a:r>
          </a:p>
          <a:p>
            <a:pPr lvl="1"/>
            <a:endParaRPr lang="en-US" dirty="0">
              <a:latin typeface="LM Sans 10" pitchFamily="2" charset="77"/>
            </a:endParaRPr>
          </a:p>
          <a:p>
            <a:pPr marL="0" indent="0">
              <a:buNone/>
            </a:pPr>
            <a:endParaRPr lang="en-US" dirty="0">
              <a:latin typeface="LM Sans 10" pitchFamily="2" charset="77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C7D23A-B693-B84C-A4B3-C95FD2DD1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28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F9EA0-1F5B-A32D-773B-2F65C91BB02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6CBC75-22C5-9F08-39A5-69435D17B1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22251856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ECE45-EAE5-7A4D-B050-F4A5DE5A3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3D7F5-90CE-7145-83C7-8EAD9B6EA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325" y="1322580"/>
            <a:ext cx="6130176" cy="3801236"/>
          </a:xfrm>
        </p:spPr>
        <p:txBody>
          <a:bodyPr/>
          <a:lstStyle/>
          <a:p>
            <a:pPr marL="0" indent="0">
              <a:buNone/>
            </a:pPr>
            <a:r>
              <a:rPr lang="en-GB" sz="1600" dirty="0">
                <a:solidFill>
                  <a:srgbClr val="0070C0"/>
                </a:solidFill>
                <a:latin typeface="LM Mono 10" pitchFamily="49" charset="77"/>
              </a:rPr>
              <a:t>while</a:t>
            </a:r>
            <a:r>
              <a:rPr lang="en-GB" sz="1600" dirty="0">
                <a:latin typeface="LM Mono 10" pitchFamily="49" charset="77"/>
              </a:rPr>
              <a:t> x != t  :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</a:t>
            </a:r>
            <a:r>
              <a:rPr lang="en-GB" sz="1600" dirty="0" err="1">
                <a:latin typeface="LM Mono 10" pitchFamily="49" charset="77"/>
              </a:rPr>
              <a:t>C.add</a:t>
            </a:r>
            <a:r>
              <a:rPr lang="en-GB" sz="1600" dirty="0">
                <a:latin typeface="LM Mono 10" pitchFamily="49" charset="77"/>
              </a:rPr>
              <a:t>(x)</a:t>
            </a:r>
            <a:br>
              <a:rPr lang="en-GB" sz="1600" i="1" dirty="0">
                <a:latin typeface="LM Mono 10" pitchFamily="49" charset="77"/>
              </a:rPr>
            </a:br>
            <a:r>
              <a:rPr lang="en-GB" sz="1600" i="1" dirty="0">
                <a:latin typeface="LM Mono 10" pitchFamily="49" charset="77"/>
              </a:rPr>
              <a:t>    </a:t>
            </a:r>
            <a:r>
              <a:rPr lang="en-GB" sz="1600" dirty="0">
                <a:solidFill>
                  <a:srgbClr val="0070C0"/>
                </a:solidFill>
                <a:latin typeface="LM Mono 10" pitchFamily="49" charset="77"/>
              </a:rPr>
              <a:t>for</a:t>
            </a:r>
            <a:r>
              <a:rPr lang="en-GB" sz="1600" dirty="0">
                <a:latin typeface="LM Mono 10" pitchFamily="49" charset="77"/>
              </a:rPr>
              <a:t> v </a:t>
            </a:r>
            <a:r>
              <a:rPr lang="en-GB" sz="1600" dirty="0">
                <a:solidFill>
                  <a:srgbClr val="0070C0"/>
                </a:solidFill>
                <a:latin typeface="LM Mono 10" pitchFamily="49" charset="77"/>
              </a:rPr>
              <a:t>in</a:t>
            </a:r>
            <a:r>
              <a:rPr lang="en-GB" sz="1600" dirty="0">
                <a:latin typeface="LM Mono 10" pitchFamily="49" charset="77"/>
              </a:rPr>
              <a:t> g[x] :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  </a:t>
            </a:r>
            <a:r>
              <a:rPr lang="en-GB" sz="1600" dirty="0">
                <a:solidFill>
                  <a:srgbClr val="0070C0"/>
                </a:solidFill>
                <a:latin typeface="LM Mono 10" pitchFamily="49" charset="77"/>
              </a:rPr>
              <a:t>if</a:t>
            </a:r>
            <a:r>
              <a:rPr lang="en-GB" sz="1600" dirty="0">
                <a:latin typeface="LM Mono 10" pitchFamily="49" charset="77"/>
              </a:rPr>
              <a:t> v </a:t>
            </a:r>
            <a:r>
              <a:rPr lang="en-GB" sz="1600" dirty="0">
                <a:solidFill>
                  <a:srgbClr val="0070C0"/>
                </a:solidFill>
                <a:latin typeface="LM Mono 10" pitchFamily="49" charset="77"/>
              </a:rPr>
              <a:t>not in</a:t>
            </a:r>
            <a:r>
              <a:rPr lang="en-GB" sz="1600" dirty="0">
                <a:latin typeface="LM Mono 10" pitchFamily="49" charset="77"/>
              </a:rPr>
              <a:t> C </a:t>
            </a:r>
            <a:r>
              <a:rPr lang="en-GB" sz="1600" dirty="0">
                <a:solidFill>
                  <a:srgbClr val="0070C0"/>
                </a:solidFill>
                <a:latin typeface="LM Mono 10" pitchFamily="49" charset="77"/>
              </a:rPr>
              <a:t>and</a:t>
            </a:r>
            <a:r>
              <a:rPr lang="en-GB" sz="1600" dirty="0">
                <a:latin typeface="LM Mono 10" pitchFamily="49" charset="77"/>
              </a:rPr>
              <a:t> </a:t>
            </a:r>
            <a:r>
              <a:rPr lang="en-GB" sz="1600" dirty="0" err="1">
                <a:latin typeface="LM Mono 10" pitchFamily="49" charset="77"/>
              </a:rPr>
              <a:t>wmin</a:t>
            </a:r>
            <a:r>
              <a:rPr lang="en-GB" sz="1600" dirty="0">
                <a:latin typeface="LM Mono 10" pitchFamily="49" charset="77"/>
              </a:rPr>
              <a:t>[x] + g[x][v] &lt; </a:t>
            </a:r>
            <a:r>
              <a:rPr lang="en-GB" sz="1600" dirty="0" err="1">
                <a:latin typeface="LM Mono 10" pitchFamily="49" charset="77"/>
              </a:rPr>
              <a:t>wmin</a:t>
            </a:r>
            <a:r>
              <a:rPr lang="en-GB" sz="1600" dirty="0">
                <a:latin typeface="LM Mono 10" pitchFamily="49" charset="77"/>
              </a:rPr>
              <a:t>[v]: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       </a:t>
            </a:r>
            <a:r>
              <a:rPr lang="en-GB" sz="1600" dirty="0" err="1">
                <a:latin typeface="LM Mono 10" pitchFamily="49" charset="77"/>
              </a:rPr>
              <a:t>wmin</a:t>
            </a:r>
            <a:r>
              <a:rPr lang="en-GB" sz="1600" dirty="0">
                <a:latin typeface="LM Mono 10" pitchFamily="49" charset="77"/>
              </a:rPr>
              <a:t>[v] = </a:t>
            </a:r>
            <a:r>
              <a:rPr lang="en-GB" sz="1600" dirty="0" err="1">
                <a:latin typeface="LM Mono 10" pitchFamily="49" charset="77"/>
              </a:rPr>
              <a:t>wmin</a:t>
            </a:r>
            <a:r>
              <a:rPr lang="en-GB" sz="1600" dirty="0">
                <a:latin typeface="LM Mono 10" pitchFamily="49" charset="77"/>
              </a:rPr>
              <a:t>[x] + g[x][v]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         </a:t>
            </a:r>
            <a:r>
              <a:rPr lang="en-GB" sz="1600" dirty="0" err="1">
                <a:latin typeface="LM Mono 10" pitchFamily="49" charset="77"/>
              </a:rPr>
              <a:t>pred</a:t>
            </a:r>
            <a:r>
              <a:rPr lang="en-GB" sz="1600" dirty="0">
                <a:latin typeface="LM Mono 10" pitchFamily="49" charset="77"/>
              </a:rPr>
              <a:t>[v] = x</a:t>
            </a:r>
          </a:p>
          <a:p>
            <a:pPr marL="0" indent="0">
              <a:buNone/>
            </a:pPr>
            <a:r>
              <a:rPr lang="en-GB" sz="1600" dirty="0">
                <a:latin typeface="LM Mono 10" pitchFamily="49" charset="77"/>
              </a:rPr>
              <a:t>             </a:t>
            </a:r>
            <a:r>
              <a:rPr lang="en-GB" sz="1600" dirty="0" err="1">
                <a:latin typeface="LM Mono 10" pitchFamily="49" charset="77"/>
              </a:rPr>
              <a:t>Q.set_priority</a:t>
            </a:r>
            <a:r>
              <a:rPr lang="en-GB" sz="1600" dirty="0">
                <a:latin typeface="LM Mono 10" pitchFamily="49" charset="77"/>
              </a:rPr>
              <a:t>(v, </a:t>
            </a:r>
            <a:r>
              <a:rPr lang="en-GB" sz="1600" dirty="0" err="1">
                <a:latin typeface="LM Mono 10" pitchFamily="49" charset="77"/>
              </a:rPr>
              <a:t>wmin</a:t>
            </a:r>
            <a:r>
              <a:rPr lang="en-GB" sz="1600" dirty="0">
                <a:latin typeface="LM Mono 10" pitchFamily="49" charset="77"/>
              </a:rPr>
              <a:t>[v])</a:t>
            </a:r>
            <a:br>
              <a:rPr lang="en-GB" sz="1600" dirty="0">
                <a:latin typeface="LM Mono 10" pitchFamily="49" charset="77"/>
              </a:rPr>
            </a:br>
            <a:r>
              <a:rPr lang="en-GB" sz="1600" dirty="0">
                <a:latin typeface="LM Mono 10" pitchFamily="49" charset="77"/>
              </a:rPr>
              <a:t>    </a:t>
            </a:r>
            <a:r>
              <a:rPr lang="en-GB" sz="1600" dirty="0" err="1">
                <a:latin typeface="LM Mono 10" pitchFamily="49" charset="77"/>
              </a:rPr>
              <a:t>minwmin</a:t>
            </a:r>
            <a:r>
              <a:rPr lang="en-GB" sz="1600" dirty="0">
                <a:latin typeface="LM Mono 10" pitchFamily="49" charset="77"/>
              </a:rPr>
              <a:t> = float('inf')</a:t>
            </a:r>
          </a:p>
          <a:p>
            <a:pPr marL="0" indent="0">
              <a:buNone/>
            </a:pPr>
            <a:r>
              <a:rPr lang="en-GB" sz="1600" dirty="0">
                <a:latin typeface="LM Mono 10" pitchFamily="49" charset="77"/>
              </a:rPr>
              <a:t>    x = </a:t>
            </a:r>
            <a:r>
              <a:rPr lang="en-GB" sz="1600" dirty="0" err="1">
                <a:latin typeface="LM Mono 10" pitchFamily="49" charset="77"/>
              </a:rPr>
              <a:t>Q.pop</a:t>
            </a:r>
            <a:r>
              <a:rPr lang="en-GB" sz="1600" dirty="0">
                <a:latin typeface="LM Mono 10" pitchFamily="49" charset="77"/>
              </a:rPr>
              <a:t>()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EC233A-4BD5-6446-832E-EBB20E089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29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DA5DDDB8-9141-D742-9E79-F0C3178E9E03}"/>
              </a:ext>
            </a:extLst>
          </p:cNvPr>
          <p:cNvSpPr/>
          <p:nvPr/>
        </p:nvSpPr>
        <p:spPr bwMode="auto">
          <a:xfrm>
            <a:off x="2304116" y="1444074"/>
            <a:ext cx="436178" cy="2826852"/>
          </a:xfrm>
          <a:prstGeom prst="lef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613FF7-ADAD-C549-A1A5-3EC81341DF4B}"/>
              </a:ext>
            </a:extLst>
          </p:cNvPr>
          <p:cNvSpPr txBox="1"/>
          <p:nvPr/>
        </p:nvSpPr>
        <p:spPr>
          <a:xfrm>
            <a:off x="843623" y="2663611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Lucida Grande"/>
                <a:cs typeface="Lucida Grande"/>
              </a:rPr>
              <a:t>max n times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DF1B98-EDFF-974F-A13B-D72C0467C9F4}"/>
              </a:ext>
            </a:extLst>
          </p:cNvPr>
          <p:cNvSpPr txBox="1"/>
          <p:nvPr/>
        </p:nvSpPr>
        <p:spPr>
          <a:xfrm>
            <a:off x="738813" y="4616932"/>
            <a:ext cx="72298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Lucida Grande"/>
                <a:cs typeface="Lucida Grande"/>
              </a:rPr>
              <a:t>=&gt; time =  O(n × max degree of G ×</a:t>
            </a:r>
            <a:r>
              <a:rPr lang="en-US" baseline="30000" dirty="0">
                <a:solidFill>
                  <a:srgbClr val="FF0000"/>
                </a:solidFill>
                <a:latin typeface="Lucida Grande"/>
                <a:cs typeface="Lucida Grande"/>
              </a:rPr>
              <a:t> </a:t>
            </a:r>
            <a:r>
              <a:rPr lang="en-US" dirty="0">
                <a:solidFill>
                  <a:srgbClr val="FF0000"/>
                </a:solidFill>
                <a:latin typeface="Lucida Grande"/>
                <a:cs typeface="Lucida Grande"/>
              </a:rPr>
              <a:t>log</a:t>
            </a:r>
            <a:r>
              <a:rPr lang="en-US" baseline="-25000" dirty="0">
                <a:solidFill>
                  <a:srgbClr val="FF0000"/>
                </a:solidFill>
                <a:latin typeface="Lucida Grande"/>
                <a:cs typeface="Lucida Grande"/>
              </a:rPr>
              <a:t>2</a:t>
            </a:r>
            <a:r>
              <a:rPr lang="en-US" dirty="0">
                <a:solidFill>
                  <a:srgbClr val="FF0000"/>
                </a:solidFill>
                <a:latin typeface="Lucida Grande"/>
                <a:cs typeface="Lucida Grande"/>
              </a:rPr>
              <a:t> n) operations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BD147D-EC06-3A4E-9656-90975AB5FCAF}"/>
              </a:ext>
            </a:extLst>
          </p:cNvPr>
          <p:cNvSpPr txBox="1"/>
          <p:nvPr/>
        </p:nvSpPr>
        <p:spPr>
          <a:xfrm>
            <a:off x="7096577" y="3257455"/>
            <a:ext cx="1939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Lucida Grande"/>
                <a:cs typeface="Lucida Grande"/>
              </a:rPr>
              <a:t>time = O(log</a:t>
            </a:r>
            <a:r>
              <a:rPr lang="en-US" sz="1600" baseline="-25000" dirty="0">
                <a:solidFill>
                  <a:srgbClr val="FF0000"/>
                </a:solidFill>
                <a:latin typeface="Lucida Grande"/>
                <a:cs typeface="Lucida Grande"/>
              </a:rPr>
              <a:t>2</a:t>
            </a:r>
            <a:r>
              <a:rPr lang="en-US" sz="1600" dirty="0">
                <a:solidFill>
                  <a:srgbClr val="FF0000"/>
                </a:solidFill>
                <a:latin typeface="Lucida Grande"/>
                <a:cs typeface="Lucida Grande"/>
              </a:rPr>
              <a:t> n)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E6B86E-E4A5-F44E-92EE-6AB98559D639}"/>
              </a:ext>
            </a:extLst>
          </p:cNvPr>
          <p:cNvSpPr txBox="1"/>
          <p:nvPr/>
        </p:nvSpPr>
        <p:spPr>
          <a:xfrm>
            <a:off x="7096577" y="2832888"/>
            <a:ext cx="19399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Lucida Grande"/>
                <a:cs typeface="Lucida Grande"/>
              </a:rPr>
              <a:t>time = O(log</a:t>
            </a:r>
            <a:r>
              <a:rPr lang="en-US" sz="1600" baseline="-25000" dirty="0">
                <a:solidFill>
                  <a:srgbClr val="FF0000"/>
                </a:solidFill>
                <a:latin typeface="Lucida Grande"/>
                <a:cs typeface="Lucida Grande"/>
              </a:rPr>
              <a:t>2</a:t>
            </a:r>
            <a:r>
              <a:rPr lang="en-US" sz="1600" dirty="0">
                <a:solidFill>
                  <a:srgbClr val="FF0000"/>
                </a:solidFill>
                <a:latin typeface="Lucida Grande"/>
                <a:cs typeface="Lucida Grande"/>
              </a:rPr>
              <a:t> n) 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51E56-1B96-CE38-95BF-695CEB77F90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41ACF76-9F40-93B2-1F5D-B7A14A6332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1448892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graph must not contain an absorbing cycle</a:t>
            </a:r>
          </a:p>
          <a:p>
            <a:pPr marL="0" indent="0" algn="ctr">
              <a:buNone/>
            </a:pPr>
            <a:r>
              <a:rPr lang="en-US" dirty="0"/>
              <a:t>= a path </a:t>
            </a:r>
            <a:r>
              <a:rPr lang="en-US" i="1" dirty="0"/>
              <a:t>p</a:t>
            </a:r>
            <a:r>
              <a:rPr lang="en-US" dirty="0"/>
              <a:t> from </a:t>
            </a:r>
            <a:r>
              <a:rPr lang="en-US" i="1" dirty="0"/>
              <a:t>u</a:t>
            </a:r>
            <a:r>
              <a:rPr lang="en-US" dirty="0"/>
              <a:t> to </a:t>
            </a:r>
            <a:r>
              <a:rPr lang="en-US" i="1" dirty="0"/>
              <a:t>u</a:t>
            </a:r>
            <a:r>
              <a:rPr lang="en-US" dirty="0"/>
              <a:t> such that w(</a:t>
            </a:r>
            <a:r>
              <a:rPr lang="en-US" i="1" dirty="0"/>
              <a:t>p</a:t>
            </a:r>
            <a:r>
              <a:rPr lang="en-US" dirty="0"/>
              <a:t>) &lt; 0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3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7482059" y="2349029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480572" y="4770289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5028877" y="4770289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h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5653344" y="3639011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649293" y="2349029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3539944" y="3639011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latin typeface="Lucida Grande"/>
                <a:cs typeface="Lucida Grande"/>
              </a:rPr>
              <a:t>i</a:t>
            </a:r>
            <a:endParaRPr lang="en-US" sz="1600" dirty="0">
              <a:latin typeface="Lucida Grande"/>
              <a:cs typeface="Lucida Grande"/>
            </a:endParaRPr>
          </a:p>
        </p:txBody>
      </p:sp>
      <p:cxnSp>
        <p:nvCxnSpPr>
          <p:cNvPr id="13" name="AutoShape 12"/>
          <p:cNvCxnSpPr>
            <a:cxnSpLocks noChangeShapeType="1"/>
            <a:stCxn id="7" idx="3"/>
            <a:endCxn id="10" idx="7"/>
          </p:cNvCxnSpPr>
          <p:nvPr/>
        </p:nvCxnSpPr>
        <p:spPr bwMode="auto">
          <a:xfrm flipH="1">
            <a:off x="5978548" y="2674233"/>
            <a:ext cx="1559307" cy="1020574"/>
          </a:xfrm>
          <a:prstGeom prst="straightConnector1">
            <a:avLst/>
          </a:prstGeom>
          <a:noFill/>
          <a:ln w="38100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3"/>
          <p:cNvCxnSpPr>
            <a:cxnSpLocks noChangeShapeType="1"/>
            <a:stCxn id="7" idx="4"/>
            <a:endCxn id="8" idx="0"/>
          </p:cNvCxnSpPr>
          <p:nvPr/>
        </p:nvCxnSpPr>
        <p:spPr bwMode="auto">
          <a:xfrm flipH="1">
            <a:off x="7671072" y="2730029"/>
            <a:ext cx="1487" cy="2040260"/>
          </a:xfrm>
          <a:prstGeom prst="straightConnector1">
            <a:avLst/>
          </a:prstGeom>
          <a:noFill/>
          <a:ln w="38100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8"/>
          <p:cNvCxnSpPr>
            <a:cxnSpLocks noChangeShapeType="1"/>
            <a:stCxn id="8" idx="1"/>
            <a:endCxn id="10" idx="5"/>
          </p:cNvCxnSpPr>
          <p:nvPr/>
        </p:nvCxnSpPr>
        <p:spPr bwMode="auto">
          <a:xfrm flipH="1" flipV="1">
            <a:off x="5978548" y="3964215"/>
            <a:ext cx="1557820" cy="861870"/>
          </a:xfrm>
          <a:prstGeom prst="straightConnector1">
            <a:avLst/>
          </a:prstGeom>
          <a:noFill/>
          <a:ln w="38100" cmpd="sng">
            <a:solidFill>
              <a:srgbClr val="3366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22"/>
          <p:cNvCxnSpPr>
            <a:cxnSpLocks noChangeShapeType="1"/>
            <a:stCxn id="9" idx="1"/>
            <a:endCxn id="12" idx="5"/>
          </p:cNvCxnSpPr>
          <p:nvPr/>
        </p:nvCxnSpPr>
        <p:spPr bwMode="auto">
          <a:xfrm flipH="1" flipV="1">
            <a:off x="3865148" y="3964215"/>
            <a:ext cx="1219525" cy="86187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23"/>
          <p:cNvCxnSpPr>
            <a:cxnSpLocks noChangeShapeType="1"/>
            <a:stCxn id="12" idx="6"/>
            <a:endCxn id="10" idx="2"/>
          </p:cNvCxnSpPr>
          <p:nvPr/>
        </p:nvCxnSpPr>
        <p:spPr bwMode="auto">
          <a:xfrm>
            <a:off x="3920944" y="3829511"/>
            <a:ext cx="1732400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25"/>
          <p:cNvCxnSpPr>
            <a:cxnSpLocks noChangeShapeType="1"/>
            <a:stCxn id="11" idx="6"/>
            <a:endCxn id="7" idx="2"/>
          </p:cNvCxnSpPr>
          <p:nvPr/>
        </p:nvCxnSpPr>
        <p:spPr bwMode="auto">
          <a:xfrm>
            <a:off x="5030293" y="2539529"/>
            <a:ext cx="245176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27"/>
          <p:cNvCxnSpPr>
            <a:cxnSpLocks noChangeShapeType="1"/>
            <a:stCxn id="9" idx="6"/>
            <a:endCxn id="8" idx="2"/>
          </p:cNvCxnSpPr>
          <p:nvPr/>
        </p:nvCxnSpPr>
        <p:spPr bwMode="auto">
          <a:xfrm>
            <a:off x="5409877" y="4960789"/>
            <a:ext cx="207069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6640587" y="4043454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6173069" y="2914750"/>
            <a:ext cx="43022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-2</a:t>
            </a:r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4718792" y="346584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23" name="Text Box 35"/>
          <p:cNvSpPr txBox="1">
            <a:spLocks noChangeArrowheads="1"/>
          </p:cNvSpPr>
          <p:nvPr/>
        </p:nvSpPr>
        <p:spPr bwMode="auto">
          <a:xfrm>
            <a:off x="5722843" y="459992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24" name="Text Box 36"/>
          <p:cNvSpPr txBox="1">
            <a:spLocks noChangeArrowheads="1"/>
          </p:cNvSpPr>
          <p:nvPr/>
        </p:nvSpPr>
        <p:spPr bwMode="auto">
          <a:xfrm>
            <a:off x="5811742" y="2198794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4452455" y="4172104"/>
            <a:ext cx="43022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-8</a:t>
            </a:r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7277058" y="3524439"/>
            <a:ext cx="43022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-3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40FB6-961E-08CB-B7A3-CF0EE4090A0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F21F1-5E5F-9312-C7FF-2E36401D6F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14440716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Longest path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4525" y="1004837"/>
                <a:ext cx="7770788" cy="3060990"/>
              </a:xfrm>
            </p:spPr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only in Single Source Directed Acyclic Graphs (SSDAG)</a:t>
                </a:r>
              </a:p>
              <a:p>
                <a:pPr lvl="1"/>
                <a:r>
                  <a:rPr lang="en-US" dirty="0"/>
                  <a:t>directed graph</a:t>
                </a:r>
              </a:p>
              <a:p>
                <a:pPr lvl="1"/>
                <a:r>
                  <a:rPr lang="en-US" dirty="0"/>
                  <a:t>without cycle</a:t>
                </a:r>
              </a:p>
              <a:p>
                <a:pPr lvl="1"/>
                <a:r>
                  <a:rPr lang="en-US" dirty="0"/>
                  <a:t>with a source node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70C0"/>
                    </a:solidFill>
                  </a:rPr>
                  <a:t>Observation</a:t>
                </a:r>
              </a:p>
              <a:p>
                <a:pPr lvl="1"/>
                <a:r>
                  <a:rPr lang="en-US" dirty="0"/>
                  <a:t>in a SSDAG each node has a rank</a:t>
                </a:r>
              </a:p>
              <a:p>
                <a:pPr lvl="1"/>
                <a:r>
                  <a:rPr lang="en-US" dirty="0"/>
                  <a:t>rank(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𝑠𝑜𝑢𝑟𝑐𝑒</m:t>
                    </m:r>
                  </m:oMath>
                </a14:m>
                <a:r>
                  <a:rPr lang="en-US" dirty="0"/>
                  <a:t>) = 0</a:t>
                </a:r>
              </a:p>
              <a:p>
                <a:pPr lvl="1"/>
                <a:r>
                  <a:rPr lang="en-US" dirty="0"/>
                  <a:t>rank(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) = max{rank(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)|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an edge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} + 1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4525" y="1004837"/>
                <a:ext cx="7770788" cy="3060990"/>
              </a:xfrm>
              <a:blipFill>
                <a:blip r:embed="rId2"/>
                <a:stretch>
                  <a:fillRect l="-653" b="-22314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30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DE3C8-BB13-B4C6-108C-814E3570F4E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4A106-B2E8-9299-4EEE-622BC34BD8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3695019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>
            <a:extLst>
              <a:ext uri="{FF2B5EF4-FFF2-40B4-BE49-F238E27FC236}">
                <a16:creationId xmlns:a16="http://schemas.microsoft.com/office/drawing/2014/main" id="{2A882668-D123-0E4D-9C2E-AB656DE82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Ranks from source </a:t>
            </a:r>
            <a:r>
              <a:rPr lang="en-US" dirty="0" err="1"/>
              <a:t>i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9741F-5DE0-5D47-A524-943043DCC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31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Oval 2">
            <a:extLst>
              <a:ext uri="{FF2B5EF4-FFF2-40B4-BE49-F238E27FC236}">
                <a16:creationId xmlns:a16="http://schemas.microsoft.com/office/drawing/2014/main" id="{6937D7FD-43AE-5F4E-8B87-23D014B1B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5" y="1126031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8D283F1E-E2AF-7244-9069-20EB3FBA0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518" y="1126031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f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FD805E0-834D-D445-AA4B-A5915456A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518" y="3412587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094BD6FE-B5E1-6046-BE44-134A022E4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658" y="3547291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79F50561-9AE0-8B49-B6CA-E70303FCC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5963" y="3547291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h</a:t>
            </a:r>
          </a:p>
        </p:txBody>
      </p:sp>
      <p:sp>
        <p:nvSpPr>
          <p:cNvPr id="10" name="Oval 8">
            <a:extLst>
              <a:ext uri="{FF2B5EF4-FFF2-40B4-BE49-F238E27FC236}">
                <a16:creationId xmlns:a16="http://schemas.microsoft.com/office/drawing/2014/main" id="{325C0176-7F09-734E-B9BC-BAB598ABB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430" y="2416013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sp>
        <p:nvSpPr>
          <p:cNvPr id="11" name="Oval 9">
            <a:extLst>
              <a:ext uri="{FF2B5EF4-FFF2-40B4-BE49-F238E27FC236}">
                <a16:creationId xmlns:a16="http://schemas.microsoft.com/office/drawing/2014/main" id="{BBE16033-E98C-FE47-9EBB-FD49CC16D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6379" y="1126031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374CF809-3769-4B49-AA2F-4EC936CA4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030" y="2416013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latin typeface="Lucida Grande"/>
                <a:cs typeface="Lucida Grande"/>
              </a:rPr>
              <a:t>i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13" name="Oval 11">
            <a:extLst>
              <a:ext uri="{FF2B5EF4-FFF2-40B4-BE49-F238E27FC236}">
                <a16:creationId xmlns:a16="http://schemas.microsoft.com/office/drawing/2014/main" id="{63A50D20-16A3-8A42-9546-7E6EFF2AF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915" y="4655842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j</a:t>
            </a:r>
          </a:p>
        </p:txBody>
      </p: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2A6AF670-AB73-294F-95EF-756512CEA08F}"/>
              </a:ext>
            </a:extLst>
          </p:cNvPr>
          <p:cNvCxnSpPr>
            <a:cxnSpLocks noChangeShapeType="1"/>
            <a:stCxn id="5" idx="3"/>
            <a:endCxn id="10" idx="7"/>
          </p:cNvCxnSpPr>
          <p:nvPr/>
        </p:nvCxnSpPr>
        <p:spPr bwMode="auto">
          <a:xfrm flipH="1">
            <a:off x="3225634" y="1451235"/>
            <a:ext cx="1559307" cy="1020574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2908C803-AB5E-C54D-9A66-01BC17F0B02E}"/>
              </a:ext>
            </a:extLst>
          </p:cNvPr>
          <p:cNvCxnSpPr>
            <a:cxnSpLocks noChangeShapeType="1"/>
            <a:stCxn id="5" idx="4"/>
            <a:endCxn id="8" idx="0"/>
          </p:cNvCxnSpPr>
          <p:nvPr/>
        </p:nvCxnSpPr>
        <p:spPr bwMode="auto">
          <a:xfrm flipH="1">
            <a:off x="4918158" y="1507031"/>
            <a:ext cx="1487" cy="204026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4">
            <a:extLst>
              <a:ext uri="{FF2B5EF4-FFF2-40B4-BE49-F238E27FC236}">
                <a16:creationId xmlns:a16="http://schemas.microsoft.com/office/drawing/2014/main" id="{67A030C7-A717-F640-9D5B-81ADAF8BC49D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7557018" y="1507031"/>
            <a:ext cx="0" cy="1905556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5">
            <a:extLst>
              <a:ext uri="{FF2B5EF4-FFF2-40B4-BE49-F238E27FC236}">
                <a16:creationId xmlns:a16="http://schemas.microsoft.com/office/drawing/2014/main" id="{5FF247C6-7C49-5745-9B02-74FE15C35B0C}"/>
              </a:ext>
            </a:extLst>
          </p:cNvPr>
          <p:cNvCxnSpPr>
            <a:cxnSpLocks noChangeShapeType="1"/>
            <a:stCxn id="6" idx="2"/>
            <a:endCxn id="5" idx="6"/>
          </p:cNvCxnSpPr>
          <p:nvPr/>
        </p:nvCxnSpPr>
        <p:spPr bwMode="auto">
          <a:xfrm flipH="1">
            <a:off x="5110145" y="1316531"/>
            <a:ext cx="2256373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6">
            <a:extLst>
              <a:ext uri="{FF2B5EF4-FFF2-40B4-BE49-F238E27FC236}">
                <a16:creationId xmlns:a16="http://schemas.microsoft.com/office/drawing/2014/main" id="{D1FEA883-FC20-5E40-AD70-97B061FDB08D}"/>
              </a:ext>
            </a:extLst>
          </p:cNvPr>
          <p:cNvCxnSpPr>
            <a:cxnSpLocks noChangeShapeType="1"/>
            <a:stCxn id="5" idx="5"/>
            <a:endCxn id="7" idx="1"/>
          </p:cNvCxnSpPr>
          <p:nvPr/>
        </p:nvCxnSpPr>
        <p:spPr bwMode="auto">
          <a:xfrm>
            <a:off x="5054349" y="1451235"/>
            <a:ext cx="2367965" cy="2017148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7">
            <a:extLst>
              <a:ext uri="{FF2B5EF4-FFF2-40B4-BE49-F238E27FC236}">
                <a16:creationId xmlns:a16="http://schemas.microsoft.com/office/drawing/2014/main" id="{FE4038E6-4E4F-2E44-A146-5F15DBB9387E}"/>
              </a:ext>
            </a:extLst>
          </p:cNvPr>
          <p:cNvCxnSpPr>
            <a:cxnSpLocks noChangeShapeType="1"/>
            <a:stCxn id="7" idx="3"/>
            <a:endCxn id="8" idx="6"/>
          </p:cNvCxnSpPr>
          <p:nvPr/>
        </p:nvCxnSpPr>
        <p:spPr bwMode="auto">
          <a:xfrm flipH="1">
            <a:off x="5108658" y="3737791"/>
            <a:ext cx="231365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55C4B10A-E355-3B41-84C3-8579F43697E4}"/>
              </a:ext>
            </a:extLst>
          </p:cNvPr>
          <p:cNvCxnSpPr>
            <a:cxnSpLocks noChangeShapeType="1"/>
            <a:stCxn id="8" idx="1"/>
            <a:endCxn id="10" idx="5"/>
          </p:cNvCxnSpPr>
          <p:nvPr/>
        </p:nvCxnSpPr>
        <p:spPr bwMode="auto">
          <a:xfrm flipH="1" flipV="1">
            <a:off x="3225634" y="2741217"/>
            <a:ext cx="1557820" cy="86187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20">
            <a:extLst>
              <a:ext uri="{FF2B5EF4-FFF2-40B4-BE49-F238E27FC236}">
                <a16:creationId xmlns:a16="http://schemas.microsoft.com/office/drawing/2014/main" id="{A37BDFEC-02A7-7649-9757-49F641DFEA01}"/>
              </a:ext>
            </a:extLst>
          </p:cNvPr>
          <p:cNvCxnSpPr>
            <a:cxnSpLocks noChangeShapeType="1"/>
            <a:stCxn id="13" idx="1"/>
            <a:endCxn id="9" idx="5"/>
          </p:cNvCxnSpPr>
          <p:nvPr/>
        </p:nvCxnSpPr>
        <p:spPr bwMode="auto">
          <a:xfrm flipH="1" flipV="1">
            <a:off x="2601167" y="3872495"/>
            <a:ext cx="1198544" cy="839143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22">
            <a:extLst>
              <a:ext uri="{FF2B5EF4-FFF2-40B4-BE49-F238E27FC236}">
                <a16:creationId xmlns:a16="http://schemas.microsoft.com/office/drawing/2014/main" id="{A83007CA-4949-1846-8FFE-2ED7244F690D}"/>
              </a:ext>
            </a:extLst>
          </p:cNvPr>
          <p:cNvCxnSpPr>
            <a:cxnSpLocks noChangeShapeType="1"/>
            <a:stCxn id="9" idx="1"/>
            <a:endCxn id="12" idx="5"/>
          </p:cNvCxnSpPr>
          <p:nvPr/>
        </p:nvCxnSpPr>
        <p:spPr bwMode="auto">
          <a:xfrm flipH="1" flipV="1">
            <a:off x="1112234" y="2741217"/>
            <a:ext cx="1219525" cy="86187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23">
            <a:extLst>
              <a:ext uri="{FF2B5EF4-FFF2-40B4-BE49-F238E27FC236}">
                <a16:creationId xmlns:a16="http://schemas.microsoft.com/office/drawing/2014/main" id="{C19819A0-B8B4-184C-8280-DEB29C45DD76}"/>
              </a:ext>
            </a:extLst>
          </p:cNvPr>
          <p:cNvCxnSpPr>
            <a:cxnSpLocks noChangeShapeType="1"/>
            <a:stCxn id="12" idx="6"/>
            <a:endCxn id="10" idx="2"/>
          </p:cNvCxnSpPr>
          <p:nvPr/>
        </p:nvCxnSpPr>
        <p:spPr bwMode="auto">
          <a:xfrm>
            <a:off x="1168030" y="2606513"/>
            <a:ext cx="1732400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25">
            <a:extLst>
              <a:ext uri="{FF2B5EF4-FFF2-40B4-BE49-F238E27FC236}">
                <a16:creationId xmlns:a16="http://schemas.microsoft.com/office/drawing/2014/main" id="{9061707F-7AEF-8D42-BAAA-2F3D86E7F0FE}"/>
              </a:ext>
            </a:extLst>
          </p:cNvPr>
          <p:cNvCxnSpPr>
            <a:cxnSpLocks noChangeShapeType="1"/>
            <a:stCxn id="11" idx="6"/>
            <a:endCxn id="5" idx="2"/>
          </p:cNvCxnSpPr>
          <p:nvPr/>
        </p:nvCxnSpPr>
        <p:spPr bwMode="auto">
          <a:xfrm>
            <a:off x="2277379" y="1316531"/>
            <a:ext cx="245176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27">
            <a:extLst>
              <a:ext uri="{FF2B5EF4-FFF2-40B4-BE49-F238E27FC236}">
                <a16:creationId xmlns:a16="http://schemas.microsoft.com/office/drawing/2014/main" id="{7DDD66B1-F3EE-3141-8A8D-5028DB0DA5A9}"/>
              </a:ext>
            </a:extLst>
          </p:cNvPr>
          <p:cNvCxnSpPr>
            <a:cxnSpLocks noChangeShapeType="1"/>
            <a:stCxn id="9" idx="6"/>
            <a:endCxn id="8" idx="2"/>
          </p:cNvCxnSpPr>
          <p:nvPr/>
        </p:nvCxnSpPr>
        <p:spPr bwMode="auto">
          <a:xfrm>
            <a:off x="2656963" y="3737791"/>
            <a:ext cx="207069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6" name="Text Box 28">
            <a:extLst>
              <a:ext uri="{FF2B5EF4-FFF2-40B4-BE49-F238E27FC236}">
                <a16:creationId xmlns:a16="http://schemas.microsoft.com/office/drawing/2014/main" id="{3483A2D0-7293-5D42-B6C5-B1ED2DF17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1267" y="706388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27" name="Text Box 29">
            <a:extLst>
              <a:ext uri="{FF2B5EF4-FFF2-40B4-BE49-F238E27FC236}">
                <a16:creationId xmlns:a16="http://schemas.microsoft.com/office/drawing/2014/main" id="{09086959-DD50-0643-A1EC-F001E8C7E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3302" y="314433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29" name="Text Box 33">
            <a:extLst>
              <a:ext uri="{FF2B5EF4-FFF2-40B4-BE49-F238E27FC236}">
                <a16:creationId xmlns:a16="http://schemas.microsoft.com/office/drawing/2014/main" id="{6235A6D3-EF21-E44D-9D73-53333F197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7265" y="2016097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C946415D-E66E-B844-9B1C-D555BDD53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0712" y="84109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32" name="Text Box 36">
            <a:extLst>
              <a:ext uri="{FF2B5EF4-FFF2-40B4-BE49-F238E27FC236}">
                <a16:creationId xmlns:a16="http://schemas.microsoft.com/office/drawing/2014/main" id="{4EC1B3B2-ACBD-A446-AF91-4E95A2A97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497" y="205514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D09737F3-51E3-D74F-8026-89FF9DE4F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7017" y="305632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35" name="Text Box 39">
            <a:extLst>
              <a:ext uri="{FF2B5EF4-FFF2-40B4-BE49-F238E27FC236}">
                <a16:creationId xmlns:a16="http://schemas.microsoft.com/office/drawing/2014/main" id="{BC577F13-0362-FB4B-A714-39F99335C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310" y="3195412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36" name="Text Box 40">
            <a:extLst>
              <a:ext uri="{FF2B5EF4-FFF2-40B4-BE49-F238E27FC236}">
                <a16:creationId xmlns:a16="http://schemas.microsoft.com/office/drawing/2014/main" id="{13D3B1BA-29EF-4F45-AD96-3E400B838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7157" y="7651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37" name="Text Box 42">
            <a:extLst>
              <a:ext uri="{FF2B5EF4-FFF2-40B4-BE49-F238E27FC236}">
                <a16:creationId xmlns:a16="http://schemas.microsoft.com/office/drawing/2014/main" id="{BB23A42D-D044-C044-ACC9-BFD7DA339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9711" y="4250075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6</a:t>
            </a:r>
          </a:p>
        </p:txBody>
      </p:sp>
      <p:cxnSp>
        <p:nvCxnSpPr>
          <p:cNvPr id="38" name="AutoShape 17">
            <a:extLst>
              <a:ext uri="{FF2B5EF4-FFF2-40B4-BE49-F238E27FC236}">
                <a16:creationId xmlns:a16="http://schemas.microsoft.com/office/drawing/2014/main" id="{0AE9930D-4E69-584C-B2C8-6DCD78156518}"/>
              </a:ext>
            </a:extLst>
          </p:cNvPr>
          <p:cNvCxnSpPr>
            <a:cxnSpLocks noChangeShapeType="1"/>
            <a:stCxn id="7" idx="4"/>
            <a:endCxn id="13" idx="6"/>
          </p:cNvCxnSpPr>
          <p:nvPr/>
        </p:nvCxnSpPr>
        <p:spPr bwMode="auto">
          <a:xfrm flipH="1">
            <a:off x="4124915" y="3793587"/>
            <a:ext cx="3432103" cy="1052755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33299B-3BC2-5609-2080-452957E077F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533836-E2FC-7F12-938E-FC073BCAD0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15415603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C9CE01-C4F5-1C4B-9478-9E22DB3E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Ranks and Longest Path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B3477B1-4B56-694B-8FF8-9D4CCC6E9F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4524" y="1194099"/>
                <a:ext cx="4845718" cy="380123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If the longest paths to all the predecessors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are known then</a:t>
                </a:r>
              </a:p>
              <a:p>
                <a:pPr marL="279400" lvl="1" indent="0">
                  <a:buNone/>
                </a:pPr>
                <a:r>
                  <a:rPr lang="en-US" dirty="0"/>
                  <a:t>longest path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𝐿𝑃</m:t>
                    </m:r>
                    <m:r>
                      <a:rPr lang="en-US" i="1" baseline="-25000" dirty="0" err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→ 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baseline="-25000" dirty="0" err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→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pPr marL="279400" lvl="1" indent="0">
                  <a:buNone/>
                </a:pPr>
                <a:r>
                  <a:rPr lang="en-US" dirty="0"/>
                  <a:t>with length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𝐿𝑃</m:t>
                    </m:r>
                    <m:r>
                      <a:rPr lang="en-US" i="1" baseline="-25000" dirty="0" err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baseline="-25000" dirty="0" err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maximal</a:t>
                </a:r>
              </a:p>
              <a:p>
                <a:pPr marL="279400" lvl="1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rank(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fr-CH" b="0" i="1" baseline="-25000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) &lt; rank(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→ compute the longest paths rank by rank, starting 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B3477B1-4B56-694B-8FF8-9D4CCC6E9F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4524" y="1194099"/>
                <a:ext cx="4845718" cy="3801236"/>
              </a:xfrm>
              <a:blipFill>
                <a:blip r:embed="rId2"/>
                <a:stretch>
                  <a:fillRect l="-1044" t="-1000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B69BB3-5B43-E149-8B2E-88451A392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BBAC-81C0-5F40-BCDA-1F4EA758B5F9}" type="slidenum">
              <a:rPr lang="fr-FR" smtClean="0"/>
              <a:pPr/>
              <a:t>32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6" name="Oval 2">
            <a:extLst>
              <a:ext uri="{FF2B5EF4-FFF2-40B4-BE49-F238E27FC236}">
                <a16:creationId xmlns:a16="http://schemas.microsoft.com/office/drawing/2014/main" id="{3FD4BDAC-17F8-2343-8A18-5D50040BC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0620" y="1517494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53D4B44-C212-AF4A-B528-B36624B16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0" y="3128773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DB8D486-EE5F-0148-A49C-348CF824B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8535" y="3128773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a3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C25AEFC-7719-EA4F-88AD-83C4D8C3C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3087" y="2181677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a2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B9D5B55-1717-C24E-B830-506633E53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1221" y="707513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s</a:t>
            </a:r>
          </a:p>
        </p:txBody>
      </p:sp>
      <p:cxnSp>
        <p:nvCxnSpPr>
          <p:cNvPr id="12" name="AutoShape 13">
            <a:extLst>
              <a:ext uri="{FF2B5EF4-FFF2-40B4-BE49-F238E27FC236}">
                <a16:creationId xmlns:a16="http://schemas.microsoft.com/office/drawing/2014/main" id="{E26B163A-EE27-9346-B2A9-DA9D315DBA89}"/>
              </a:ext>
            </a:extLst>
          </p:cNvPr>
          <p:cNvCxnSpPr>
            <a:cxnSpLocks noChangeShapeType="1"/>
            <a:stCxn id="6" idx="4"/>
            <a:endCxn id="7" idx="0"/>
          </p:cNvCxnSpPr>
          <p:nvPr/>
        </p:nvCxnSpPr>
        <p:spPr bwMode="auto">
          <a:xfrm>
            <a:off x="8171120" y="1898494"/>
            <a:ext cx="591880" cy="1230279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18">
            <a:extLst>
              <a:ext uri="{FF2B5EF4-FFF2-40B4-BE49-F238E27FC236}">
                <a16:creationId xmlns:a16="http://schemas.microsoft.com/office/drawing/2014/main" id="{EB4E9A04-D1D1-A345-B9B2-F89B03581B39}"/>
              </a:ext>
            </a:extLst>
          </p:cNvPr>
          <p:cNvCxnSpPr>
            <a:cxnSpLocks noChangeShapeType="1"/>
            <a:stCxn id="7" idx="1"/>
            <a:endCxn id="9" idx="5"/>
          </p:cNvCxnSpPr>
          <p:nvPr/>
        </p:nvCxnSpPr>
        <p:spPr bwMode="auto">
          <a:xfrm flipH="1" flipV="1">
            <a:off x="7568291" y="2506881"/>
            <a:ext cx="1060005" cy="677688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7">
            <a:extLst>
              <a:ext uri="{FF2B5EF4-FFF2-40B4-BE49-F238E27FC236}">
                <a16:creationId xmlns:a16="http://schemas.microsoft.com/office/drawing/2014/main" id="{E57625FD-143C-424D-B3A7-84A3CF2E9C07}"/>
              </a:ext>
            </a:extLst>
          </p:cNvPr>
          <p:cNvCxnSpPr>
            <a:cxnSpLocks noChangeShapeType="1"/>
            <a:stCxn id="8" idx="6"/>
            <a:endCxn id="7" idx="2"/>
          </p:cNvCxnSpPr>
          <p:nvPr/>
        </p:nvCxnSpPr>
        <p:spPr bwMode="auto">
          <a:xfrm>
            <a:off x="7019535" y="3319273"/>
            <a:ext cx="155296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6" name="Freeform 25">
            <a:extLst>
              <a:ext uri="{FF2B5EF4-FFF2-40B4-BE49-F238E27FC236}">
                <a16:creationId xmlns:a16="http://schemas.microsoft.com/office/drawing/2014/main" id="{66655EC8-8F37-D642-80DA-631E3F5584FD}"/>
              </a:ext>
            </a:extLst>
          </p:cNvPr>
          <p:cNvSpPr/>
          <p:nvPr/>
        </p:nvSpPr>
        <p:spPr bwMode="auto">
          <a:xfrm>
            <a:off x="6142578" y="725523"/>
            <a:ext cx="1880754" cy="863636"/>
          </a:xfrm>
          <a:custGeom>
            <a:avLst/>
            <a:gdLst>
              <a:gd name="connsiteX0" fmla="*/ 0 w 1880754"/>
              <a:gd name="connsiteY0" fmla="*/ 125882 h 863636"/>
              <a:gd name="connsiteX1" fmla="*/ 841664 w 1880754"/>
              <a:gd name="connsiteY1" fmla="*/ 32364 h 863636"/>
              <a:gd name="connsiteX2" fmla="*/ 1361209 w 1880754"/>
              <a:gd name="connsiteY2" fmla="*/ 614254 h 863636"/>
              <a:gd name="connsiteX3" fmla="*/ 1880754 w 1880754"/>
              <a:gd name="connsiteY3" fmla="*/ 863636 h 863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0754" h="863636">
                <a:moveTo>
                  <a:pt x="0" y="125882"/>
                </a:moveTo>
                <a:cubicBezTo>
                  <a:pt x="307398" y="38425"/>
                  <a:pt x="614796" y="-49031"/>
                  <a:pt x="841664" y="32364"/>
                </a:cubicBezTo>
                <a:cubicBezTo>
                  <a:pt x="1068532" y="113759"/>
                  <a:pt x="1188027" y="475709"/>
                  <a:pt x="1361209" y="614254"/>
                </a:cubicBezTo>
                <a:cubicBezTo>
                  <a:pt x="1534391" y="752799"/>
                  <a:pt x="1707572" y="808217"/>
                  <a:pt x="1880754" y="863636"/>
                </a:cubicBezTo>
              </a:path>
            </a:pathLst>
          </a:custGeom>
          <a:noFill/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97BACC81-5024-134E-9A36-F71FCF96C44B}"/>
              </a:ext>
            </a:extLst>
          </p:cNvPr>
          <p:cNvSpPr/>
          <p:nvPr/>
        </p:nvSpPr>
        <p:spPr bwMode="auto">
          <a:xfrm>
            <a:off x="6028278" y="1059223"/>
            <a:ext cx="1205345" cy="1278082"/>
          </a:xfrm>
          <a:custGeom>
            <a:avLst/>
            <a:gdLst>
              <a:gd name="connsiteX0" fmla="*/ 0 w 1205345"/>
              <a:gd name="connsiteY0" fmla="*/ 0 h 1278082"/>
              <a:gd name="connsiteX1" fmla="*/ 290945 w 1205345"/>
              <a:gd name="connsiteY1" fmla="*/ 374073 h 1278082"/>
              <a:gd name="connsiteX2" fmla="*/ 820882 w 1205345"/>
              <a:gd name="connsiteY2" fmla="*/ 176645 h 1278082"/>
              <a:gd name="connsiteX3" fmla="*/ 519545 w 1205345"/>
              <a:gd name="connsiteY3" fmla="*/ 935182 h 1278082"/>
              <a:gd name="connsiteX4" fmla="*/ 1205345 w 1205345"/>
              <a:gd name="connsiteY4" fmla="*/ 1278082 h 1278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5345" h="1278082">
                <a:moveTo>
                  <a:pt x="0" y="0"/>
                </a:moveTo>
                <a:cubicBezTo>
                  <a:pt x="77065" y="172316"/>
                  <a:pt x="154131" y="344632"/>
                  <a:pt x="290945" y="374073"/>
                </a:cubicBezTo>
                <a:cubicBezTo>
                  <a:pt x="427759" y="403514"/>
                  <a:pt x="782782" y="83127"/>
                  <a:pt x="820882" y="176645"/>
                </a:cubicBezTo>
                <a:cubicBezTo>
                  <a:pt x="858982" y="270163"/>
                  <a:pt x="455468" y="751609"/>
                  <a:pt x="519545" y="935182"/>
                </a:cubicBezTo>
                <a:cubicBezTo>
                  <a:pt x="583622" y="1118755"/>
                  <a:pt x="894483" y="1198418"/>
                  <a:pt x="1205345" y="1278082"/>
                </a:cubicBezTo>
              </a:path>
            </a:pathLst>
          </a:custGeom>
          <a:noFill/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CD58870F-0F04-F644-BC03-541AE255492D}"/>
              </a:ext>
            </a:extLst>
          </p:cNvPr>
          <p:cNvSpPr/>
          <p:nvPr/>
        </p:nvSpPr>
        <p:spPr bwMode="auto">
          <a:xfrm>
            <a:off x="5652844" y="1100787"/>
            <a:ext cx="1019670" cy="2234645"/>
          </a:xfrm>
          <a:custGeom>
            <a:avLst/>
            <a:gdLst>
              <a:gd name="connsiteX0" fmla="*/ 261134 w 1019670"/>
              <a:gd name="connsiteY0" fmla="*/ 0 h 2234645"/>
              <a:gd name="connsiteX1" fmla="*/ 126052 w 1019670"/>
              <a:gd name="connsiteY1" fmla="*/ 644236 h 2234645"/>
              <a:gd name="connsiteX2" fmla="*/ 624816 w 1019670"/>
              <a:gd name="connsiteY2" fmla="*/ 1194954 h 2234645"/>
              <a:gd name="connsiteX3" fmla="*/ 1361 w 1019670"/>
              <a:gd name="connsiteY3" fmla="*/ 1849581 h 2234645"/>
              <a:gd name="connsiteX4" fmla="*/ 832634 w 1019670"/>
              <a:gd name="connsiteY4" fmla="*/ 1610590 h 2234645"/>
              <a:gd name="connsiteX5" fmla="*/ 531298 w 1019670"/>
              <a:gd name="connsiteY5" fmla="*/ 2161309 h 2234645"/>
              <a:gd name="connsiteX6" fmla="*/ 1019670 w 1019670"/>
              <a:gd name="connsiteY6" fmla="*/ 2213263 h 2234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9670" h="2234645">
                <a:moveTo>
                  <a:pt x="261134" y="0"/>
                </a:moveTo>
                <a:cubicBezTo>
                  <a:pt x="163286" y="222538"/>
                  <a:pt x="65438" y="445077"/>
                  <a:pt x="126052" y="644236"/>
                </a:cubicBezTo>
                <a:cubicBezTo>
                  <a:pt x="186666" y="843395"/>
                  <a:pt x="645598" y="994063"/>
                  <a:pt x="624816" y="1194954"/>
                </a:cubicBezTo>
                <a:cubicBezTo>
                  <a:pt x="604034" y="1395845"/>
                  <a:pt x="-33275" y="1780308"/>
                  <a:pt x="1361" y="1849581"/>
                </a:cubicBezTo>
                <a:cubicBezTo>
                  <a:pt x="35997" y="1918854"/>
                  <a:pt x="744311" y="1558635"/>
                  <a:pt x="832634" y="1610590"/>
                </a:cubicBezTo>
                <a:cubicBezTo>
                  <a:pt x="920957" y="1662545"/>
                  <a:pt x="500125" y="2060864"/>
                  <a:pt x="531298" y="2161309"/>
                </a:cubicBezTo>
                <a:cubicBezTo>
                  <a:pt x="562471" y="2261754"/>
                  <a:pt x="791070" y="2237508"/>
                  <a:pt x="1019670" y="2213263"/>
                </a:cubicBezTo>
              </a:path>
            </a:pathLst>
          </a:custGeom>
          <a:noFill/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B07FFB4-ECFD-8249-BEF2-F2CD40AE1F2B}"/>
              </a:ext>
            </a:extLst>
          </p:cNvPr>
          <p:cNvSpPr txBox="1"/>
          <p:nvPr/>
        </p:nvSpPr>
        <p:spPr>
          <a:xfrm>
            <a:off x="8541327" y="22444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w</a:t>
            </a:r>
            <a:r>
              <a:rPr lang="en-US" sz="1800" baseline="-250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10E35FD-4D41-4542-A3B9-125D88C6C669}"/>
              </a:ext>
            </a:extLst>
          </p:cNvPr>
          <p:cNvSpPr txBox="1"/>
          <p:nvPr/>
        </p:nvSpPr>
        <p:spPr>
          <a:xfrm>
            <a:off x="7921549" y="24148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w</a:t>
            </a:r>
            <a:r>
              <a:rPr lang="en-US" sz="1800" baseline="-250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A8B98C0-0654-E449-A782-308733671E64}"/>
              </a:ext>
            </a:extLst>
          </p:cNvPr>
          <p:cNvSpPr txBox="1"/>
          <p:nvPr/>
        </p:nvSpPr>
        <p:spPr>
          <a:xfrm>
            <a:off x="7393776" y="29072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w</a:t>
            </a:r>
            <a:r>
              <a:rPr lang="en-US" sz="1800" baseline="-250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B5AACE1-597E-1E44-8112-D3E07373C4BC}"/>
              </a:ext>
            </a:extLst>
          </p:cNvPr>
          <p:cNvSpPr txBox="1"/>
          <p:nvPr/>
        </p:nvSpPr>
        <p:spPr>
          <a:xfrm>
            <a:off x="7344764" y="873087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LP</a:t>
            </a:r>
            <a:r>
              <a:rPr lang="en-US" sz="1800" baseline="-250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1A79F08-DE9B-C046-98BB-E6BD16667958}"/>
              </a:ext>
            </a:extLst>
          </p:cNvPr>
          <p:cNvSpPr txBox="1"/>
          <p:nvPr/>
        </p:nvSpPr>
        <p:spPr>
          <a:xfrm>
            <a:off x="6764482" y="182880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LP</a:t>
            </a:r>
            <a:r>
              <a:rPr lang="en-US" sz="1800" baseline="-250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80A33A0-14C3-7D45-B122-5A13D5AEEC2C}"/>
              </a:ext>
            </a:extLst>
          </p:cNvPr>
          <p:cNvSpPr txBox="1"/>
          <p:nvPr/>
        </p:nvSpPr>
        <p:spPr>
          <a:xfrm>
            <a:off x="5829300" y="2348345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LP</a:t>
            </a:r>
            <a:r>
              <a:rPr lang="en-US" sz="1800" baseline="-25000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3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57F593-8ED1-C9B0-396B-C15F7661918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23831B6-3E77-D7EC-99DE-01D75BC4A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35041694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9741F-5DE0-5D47-A524-943043DCC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33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Oval 2">
            <a:extLst>
              <a:ext uri="{FF2B5EF4-FFF2-40B4-BE49-F238E27FC236}">
                <a16:creationId xmlns:a16="http://schemas.microsoft.com/office/drawing/2014/main" id="{6937D7FD-43AE-5F4E-8B87-23D014B1B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5" y="1126031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8D283F1E-E2AF-7244-9069-20EB3FBA0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518" y="1126031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f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FD805E0-834D-D445-AA4B-A5915456A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518" y="3412587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094BD6FE-B5E1-6046-BE44-134A022E4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658" y="3547291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79F50561-9AE0-8B49-B6CA-E70303FCC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5963" y="3547291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h</a:t>
            </a:r>
          </a:p>
        </p:txBody>
      </p:sp>
      <p:sp>
        <p:nvSpPr>
          <p:cNvPr id="10" name="Oval 8">
            <a:extLst>
              <a:ext uri="{FF2B5EF4-FFF2-40B4-BE49-F238E27FC236}">
                <a16:creationId xmlns:a16="http://schemas.microsoft.com/office/drawing/2014/main" id="{325C0176-7F09-734E-B9BC-BAB598ABB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430" y="2416013"/>
            <a:ext cx="381000" cy="381000"/>
          </a:xfrm>
          <a:prstGeom prst="ellipse">
            <a:avLst/>
          </a:prstGeom>
          <a:solidFill>
            <a:srgbClr val="FFFD78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sp>
        <p:nvSpPr>
          <p:cNvPr id="11" name="Oval 9">
            <a:extLst>
              <a:ext uri="{FF2B5EF4-FFF2-40B4-BE49-F238E27FC236}">
                <a16:creationId xmlns:a16="http://schemas.microsoft.com/office/drawing/2014/main" id="{BBE16033-E98C-FE47-9EBB-FD49CC16D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6379" y="1126031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374CF809-3769-4B49-AA2F-4EC936CA4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030" y="2416013"/>
            <a:ext cx="381000" cy="381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latin typeface="Lucida Grande"/>
                <a:cs typeface="Lucida Grande"/>
              </a:rPr>
              <a:t>i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13" name="Oval 11">
            <a:extLst>
              <a:ext uri="{FF2B5EF4-FFF2-40B4-BE49-F238E27FC236}">
                <a16:creationId xmlns:a16="http://schemas.microsoft.com/office/drawing/2014/main" id="{63A50D20-16A3-8A42-9546-7E6EFF2AF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915" y="4655842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j</a:t>
            </a:r>
          </a:p>
        </p:txBody>
      </p: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2A6AF670-AB73-294F-95EF-756512CEA08F}"/>
              </a:ext>
            </a:extLst>
          </p:cNvPr>
          <p:cNvCxnSpPr>
            <a:cxnSpLocks noChangeShapeType="1"/>
            <a:stCxn id="5" idx="3"/>
            <a:endCxn id="10" idx="7"/>
          </p:cNvCxnSpPr>
          <p:nvPr/>
        </p:nvCxnSpPr>
        <p:spPr bwMode="auto">
          <a:xfrm flipH="1">
            <a:off x="3225634" y="1451235"/>
            <a:ext cx="1559307" cy="1020574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2908C803-AB5E-C54D-9A66-01BC17F0B02E}"/>
              </a:ext>
            </a:extLst>
          </p:cNvPr>
          <p:cNvCxnSpPr>
            <a:cxnSpLocks noChangeShapeType="1"/>
            <a:stCxn id="5" idx="4"/>
            <a:endCxn id="8" idx="0"/>
          </p:cNvCxnSpPr>
          <p:nvPr/>
        </p:nvCxnSpPr>
        <p:spPr bwMode="auto">
          <a:xfrm flipH="1">
            <a:off x="4918158" y="1507031"/>
            <a:ext cx="1487" cy="204026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4">
            <a:extLst>
              <a:ext uri="{FF2B5EF4-FFF2-40B4-BE49-F238E27FC236}">
                <a16:creationId xmlns:a16="http://schemas.microsoft.com/office/drawing/2014/main" id="{67A030C7-A717-F640-9D5B-81ADAF8BC49D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7557018" y="1507031"/>
            <a:ext cx="0" cy="1905556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5">
            <a:extLst>
              <a:ext uri="{FF2B5EF4-FFF2-40B4-BE49-F238E27FC236}">
                <a16:creationId xmlns:a16="http://schemas.microsoft.com/office/drawing/2014/main" id="{5FF247C6-7C49-5745-9B02-74FE15C35B0C}"/>
              </a:ext>
            </a:extLst>
          </p:cNvPr>
          <p:cNvCxnSpPr>
            <a:cxnSpLocks noChangeShapeType="1"/>
            <a:stCxn id="6" idx="2"/>
            <a:endCxn id="5" idx="6"/>
          </p:cNvCxnSpPr>
          <p:nvPr/>
        </p:nvCxnSpPr>
        <p:spPr bwMode="auto">
          <a:xfrm flipH="1">
            <a:off x="5110145" y="1316531"/>
            <a:ext cx="2256373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6">
            <a:extLst>
              <a:ext uri="{FF2B5EF4-FFF2-40B4-BE49-F238E27FC236}">
                <a16:creationId xmlns:a16="http://schemas.microsoft.com/office/drawing/2014/main" id="{D1FEA883-FC20-5E40-AD70-97B061FDB08D}"/>
              </a:ext>
            </a:extLst>
          </p:cNvPr>
          <p:cNvCxnSpPr>
            <a:cxnSpLocks noChangeShapeType="1"/>
            <a:stCxn id="5" idx="5"/>
            <a:endCxn id="7" idx="1"/>
          </p:cNvCxnSpPr>
          <p:nvPr/>
        </p:nvCxnSpPr>
        <p:spPr bwMode="auto">
          <a:xfrm>
            <a:off x="5054349" y="1451235"/>
            <a:ext cx="2367965" cy="2017148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7">
            <a:extLst>
              <a:ext uri="{FF2B5EF4-FFF2-40B4-BE49-F238E27FC236}">
                <a16:creationId xmlns:a16="http://schemas.microsoft.com/office/drawing/2014/main" id="{FE4038E6-4E4F-2E44-A146-5F15DBB9387E}"/>
              </a:ext>
            </a:extLst>
          </p:cNvPr>
          <p:cNvCxnSpPr>
            <a:cxnSpLocks noChangeShapeType="1"/>
            <a:stCxn id="7" idx="3"/>
            <a:endCxn id="8" idx="6"/>
          </p:cNvCxnSpPr>
          <p:nvPr/>
        </p:nvCxnSpPr>
        <p:spPr bwMode="auto">
          <a:xfrm flipH="1">
            <a:off x="5108658" y="3737791"/>
            <a:ext cx="231365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55C4B10A-E355-3B41-84C3-8579F43697E4}"/>
              </a:ext>
            </a:extLst>
          </p:cNvPr>
          <p:cNvCxnSpPr>
            <a:cxnSpLocks noChangeShapeType="1"/>
            <a:stCxn id="8" idx="1"/>
            <a:endCxn id="10" idx="5"/>
          </p:cNvCxnSpPr>
          <p:nvPr/>
        </p:nvCxnSpPr>
        <p:spPr bwMode="auto">
          <a:xfrm flipH="1" flipV="1">
            <a:off x="3225634" y="2741217"/>
            <a:ext cx="1557820" cy="86187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20">
            <a:extLst>
              <a:ext uri="{FF2B5EF4-FFF2-40B4-BE49-F238E27FC236}">
                <a16:creationId xmlns:a16="http://schemas.microsoft.com/office/drawing/2014/main" id="{A37BDFEC-02A7-7649-9757-49F641DFEA01}"/>
              </a:ext>
            </a:extLst>
          </p:cNvPr>
          <p:cNvCxnSpPr>
            <a:cxnSpLocks noChangeShapeType="1"/>
            <a:stCxn id="13" idx="1"/>
            <a:endCxn id="9" idx="5"/>
          </p:cNvCxnSpPr>
          <p:nvPr/>
        </p:nvCxnSpPr>
        <p:spPr bwMode="auto">
          <a:xfrm flipH="1" flipV="1">
            <a:off x="2601167" y="3872495"/>
            <a:ext cx="1198544" cy="839143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22">
            <a:extLst>
              <a:ext uri="{FF2B5EF4-FFF2-40B4-BE49-F238E27FC236}">
                <a16:creationId xmlns:a16="http://schemas.microsoft.com/office/drawing/2014/main" id="{A83007CA-4949-1846-8FFE-2ED7244F690D}"/>
              </a:ext>
            </a:extLst>
          </p:cNvPr>
          <p:cNvCxnSpPr>
            <a:cxnSpLocks noChangeShapeType="1"/>
            <a:stCxn id="9" idx="1"/>
            <a:endCxn id="12" idx="5"/>
          </p:cNvCxnSpPr>
          <p:nvPr/>
        </p:nvCxnSpPr>
        <p:spPr bwMode="auto">
          <a:xfrm flipH="1" flipV="1">
            <a:off x="1112234" y="2741217"/>
            <a:ext cx="1219525" cy="86187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23">
            <a:extLst>
              <a:ext uri="{FF2B5EF4-FFF2-40B4-BE49-F238E27FC236}">
                <a16:creationId xmlns:a16="http://schemas.microsoft.com/office/drawing/2014/main" id="{C19819A0-B8B4-184C-8280-DEB29C45DD76}"/>
              </a:ext>
            </a:extLst>
          </p:cNvPr>
          <p:cNvCxnSpPr>
            <a:cxnSpLocks noChangeShapeType="1"/>
            <a:stCxn id="12" idx="6"/>
            <a:endCxn id="10" idx="2"/>
          </p:cNvCxnSpPr>
          <p:nvPr/>
        </p:nvCxnSpPr>
        <p:spPr bwMode="auto">
          <a:xfrm>
            <a:off x="1168030" y="2606513"/>
            <a:ext cx="1732400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25">
            <a:extLst>
              <a:ext uri="{FF2B5EF4-FFF2-40B4-BE49-F238E27FC236}">
                <a16:creationId xmlns:a16="http://schemas.microsoft.com/office/drawing/2014/main" id="{9061707F-7AEF-8D42-BAAA-2F3D86E7F0FE}"/>
              </a:ext>
            </a:extLst>
          </p:cNvPr>
          <p:cNvCxnSpPr>
            <a:cxnSpLocks noChangeShapeType="1"/>
            <a:stCxn id="11" idx="6"/>
            <a:endCxn id="5" idx="2"/>
          </p:cNvCxnSpPr>
          <p:nvPr/>
        </p:nvCxnSpPr>
        <p:spPr bwMode="auto">
          <a:xfrm>
            <a:off x="2277379" y="1316531"/>
            <a:ext cx="245176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27">
            <a:extLst>
              <a:ext uri="{FF2B5EF4-FFF2-40B4-BE49-F238E27FC236}">
                <a16:creationId xmlns:a16="http://schemas.microsoft.com/office/drawing/2014/main" id="{7DDD66B1-F3EE-3141-8A8D-5028DB0DA5A9}"/>
              </a:ext>
            </a:extLst>
          </p:cNvPr>
          <p:cNvCxnSpPr>
            <a:cxnSpLocks noChangeShapeType="1"/>
            <a:stCxn id="9" idx="6"/>
            <a:endCxn id="8" idx="2"/>
          </p:cNvCxnSpPr>
          <p:nvPr/>
        </p:nvCxnSpPr>
        <p:spPr bwMode="auto">
          <a:xfrm>
            <a:off x="2656963" y="3737791"/>
            <a:ext cx="207069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6" name="Text Box 28">
            <a:extLst>
              <a:ext uri="{FF2B5EF4-FFF2-40B4-BE49-F238E27FC236}">
                <a16:creationId xmlns:a16="http://schemas.microsoft.com/office/drawing/2014/main" id="{3483A2D0-7293-5D42-B6C5-B1ED2DF17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425" y="2170322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27" name="Text Box 29">
            <a:extLst>
              <a:ext uri="{FF2B5EF4-FFF2-40B4-BE49-F238E27FC236}">
                <a16:creationId xmlns:a16="http://schemas.microsoft.com/office/drawing/2014/main" id="{09086959-DD50-0643-A1EC-F001E8C7E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673" y="282045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28" name="Text Box 30">
            <a:extLst>
              <a:ext uri="{FF2B5EF4-FFF2-40B4-BE49-F238E27FC236}">
                <a16:creationId xmlns:a16="http://schemas.microsoft.com/office/drawing/2014/main" id="{EC45D1A6-49EE-2B4E-9E51-C1ED6C84F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6000" y="339705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29" name="Text Box 33">
            <a:extLst>
              <a:ext uri="{FF2B5EF4-FFF2-40B4-BE49-F238E27FC236}">
                <a16:creationId xmlns:a16="http://schemas.microsoft.com/office/drawing/2014/main" id="{6235A6D3-EF21-E44D-9D73-53333F197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9516" y="1691752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C946415D-E66E-B844-9B1C-D555BDD53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878" y="224284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31" name="Text Box 35">
            <a:extLst>
              <a:ext uri="{FF2B5EF4-FFF2-40B4-BE49-F238E27FC236}">
                <a16:creationId xmlns:a16="http://schemas.microsoft.com/office/drawing/2014/main" id="{40E25132-2F41-1B4D-83AB-07BF550E0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9929" y="337692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32" name="Text Box 36">
            <a:extLst>
              <a:ext uri="{FF2B5EF4-FFF2-40B4-BE49-F238E27FC236}">
                <a16:creationId xmlns:a16="http://schemas.microsoft.com/office/drawing/2014/main" id="{4EC1B3B2-ACBD-A446-AF91-4E95A2A97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8828" y="9757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D09737F3-51E3-D74F-8026-89FF9DE4F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6563" y="210615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34" name="Text Box 38">
            <a:extLst>
              <a:ext uri="{FF2B5EF4-FFF2-40B4-BE49-F238E27FC236}">
                <a16:creationId xmlns:a16="http://schemas.microsoft.com/office/drawing/2014/main" id="{750D60CD-BA5D-FA4F-B872-DFD53F062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02" y="294910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35" name="Text Box 39">
            <a:extLst>
              <a:ext uri="{FF2B5EF4-FFF2-40B4-BE49-F238E27FC236}">
                <a16:creationId xmlns:a16="http://schemas.microsoft.com/office/drawing/2014/main" id="{BC577F13-0362-FB4B-A714-39F99335C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6294" y="9757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36" name="Text Box 40">
            <a:extLst>
              <a:ext uri="{FF2B5EF4-FFF2-40B4-BE49-F238E27FC236}">
                <a16:creationId xmlns:a16="http://schemas.microsoft.com/office/drawing/2014/main" id="{13D3B1BA-29EF-4F45-AD96-3E400B838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190" y="230144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37" name="Text Box 42">
            <a:extLst>
              <a:ext uri="{FF2B5EF4-FFF2-40B4-BE49-F238E27FC236}">
                <a16:creationId xmlns:a16="http://schemas.microsoft.com/office/drawing/2014/main" id="{BB23A42D-D044-C044-ACC9-BFD7DA339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9792" y="4172914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9</a:t>
            </a:r>
          </a:p>
        </p:txBody>
      </p:sp>
      <p:cxnSp>
        <p:nvCxnSpPr>
          <p:cNvPr id="38" name="AutoShape 17">
            <a:extLst>
              <a:ext uri="{FF2B5EF4-FFF2-40B4-BE49-F238E27FC236}">
                <a16:creationId xmlns:a16="http://schemas.microsoft.com/office/drawing/2014/main" id="{0AE9930D-4E69-584C-B2C8-6DCD78156518}"/>
              </a:ext>
            </a:extLst>
          </p:cNvPr>
          <p:cNvCxnSpPr>
            <a:cxnSpLocks noChangeShapeType="1"/>
            <a:stCxn id="7" idx="4"/>
            <a:endCxn id="13" idx="6"/>
          </p:cNvCxnSpPr>
          <p:nvPr/>
        </p:nvCxnSpPr>
        <p:spPr bwMode="auto">
          <a:xfrm flipH="1">
            <a:off x="4124915" y="3793587"/>
            <a:ext cx="3432103" cy="1052755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1" name="Text Box 30">
            <a:extLst>
              <a:ext uri="{FF2B5EF4-FFF2-40B4-BE49-F238E27FC236}">
                <a16:creationId xmlns:a16="http://schemas.microsoft.com/office/drawing/2014/main" id="{168E46F3-AC14-AE4B-9EFF-C79A735FD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5392" y="404100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92E1CE-B3E1-7541-5A68-45830AD23A2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11AC10-9F8F-1C6A-7D53-FCDC381E65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4879013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9741F-5DE0-5D47-A524-943043DCC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34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Oval 2">
            <a:extLst>
              <a:ext uri="{FF2B5EF4-FFF2-40B4-BE49-F238E27FC236}">
                <a16:creationId xmlns:a16="http://schemas.microsoft.com/office/drawing/2014/main" id="{6937D7FD-43AE-5F4E-8B87-23D014B1B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5" y="1126031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8D283F1E-E2AF-7244-9069-20EB3FBA0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518" y="1126031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f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FD805E0-834D-D445-AA4B-A5915456A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518" y="3412587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094BD6FE-B5E1-6046-BE44-134A022E4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658" y="3547291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79F50561-9AE0-8B49-B6CA-E70303FCC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5963" y="3547291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h</a:t>
            </a:r>
          </a:p>
        </p:txBody>
      </p:sp>
      <p:sp>
        <p:nvSpPr>
          <p:cNvPr id="10" name="Oval 8">
            <a:extLst>
              <a:ext uri="{FF2B5EF4-FFF2-40B4-BE49-F238E27FC236}">
                <a16:creationId xmlns:a16="http://schemas.microsoft.com/office/drawing/2014/main" id="{325C0176-7F09-734E-B9BC-BAB598ABB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430" y="2416013"/>
            <a:ext cx="381000" cy="381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sp>
        <p:nvSpPr>
          <p:cNvPr id="11" name="Oval 9">
            <a:extLst>
              <a:ext uri="{FF2B5EF4-FFF2-40B4-BE49-F238E27FC236}">
                <a16:creationId xmlns:a16="http://schemas.microsoft.com/office/drawing/2014/main" id="{BBE16033-E98C-FE47-9EBB-FD49CC16D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6379" y="1126031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374CF809-3769-4B49-AA2F-4EC936CA4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030" y="2416013"/>
            <a:ext cx="381000" cy="381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latin typeface="Lucida Grande"/>
                <a:cs typeface="Lucida Grande"/>
              </a:rPr>
              <a:t>i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13" name="Oval 11">
            <a:extLst>
              <a:ext uri="{FF2B5EF4-FFF2-40B4-BE49-F238E27FC236}">
                <a16:creationId xmlns:a16="http://schemas.microsoft.com/office/drawing/2014/main" id="{63A50D20-16A3-8A42-9546-7E6EFF2AF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915" y="4655842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j</a:t>
            </a:r>
          </a:p>
        </p:txBody>
      </p: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2A6AF670-AB73-294F-95EF-756512CEA08F}"/>
              </a:ext>
            </a:extLst>
          </p:cNvPr>
          <p:cNvCxnSpPr>
            <a:cxnSpLocks noChangeShapeType="1"/>
            <a:stCxn id="5" idx="3"/>
            <a:endCxn id="10" idx="7"/>
          </p:cNvCxnSpPr>
          <p:nvPr/>
        </p:nvCxnSpPr>
        <p:spPr bwMode="auto">
          <a:xfrm flipH="1">
            <a:off x="3225634" y="1451235"/>
            <a:ext cx="1559307" cy="1020574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2908C803-AB5E-C54D-9A66-01BC17F0B02E}"/>
              </a:ext>
            </a:extLst>
          </p:cNvPr>
          <p:cNvCxnSpPr>
            <a:cxnSpLocks noChangeShapeType="1"/>
            <a:stCxn id="5" idx="4"/>
            <a:endCxn id="8" idx="0"/>
          </p:cNvCxnSpPr>
          <p:nvPr/>
        </p:nvCxnSpPr>
        <p:spPr bwMode="auto">
          <a:xfrm flipH="1">
            <a:off x="4918158" y="1507031"/>
            <a:ext cx="1487" cy="204026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4">
            <a:extLst>
              <a:ext uri="{FF2B5EF4-FFF2-40B4-BE49-F238E27FC236}">
                <a16:creationId xmlns:a16="http://schemas.microsoft.com/office/drawing/2014/main" id="{67A030C7-A717-F640-9D5B-81ADAF8BC49D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7557018" y="1507031"/>
            <a:ext cx="0" cy="1905556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5">
            <a:extLst>
              <a:ext uri="{FF2B5EF4-FFF2-40B4-BE49-F238E27FC236}">
                <a16:creationId xmlns:a16="http://schemas.microsoft.com/office/drawing/2014/main" id="{5FF247C6-7C49-5745-9B02-74FE15C35B0C}"/>
              </a:ext>
            </a:extLst>
          </p:cNvPr>
          <p:cNvCxnSpPr>
            <a:cxnSpLocks noChangeShapeType="1"/>
            <a:stCxn id="6" idx="2"/>
            <a:endCxn id="5" idx="6"/>
          </p:cNvCxnSpPr>
          <p:nvPr/>
        </p:nvCxnSpPr>
        <p:spPr bwMode="auto">
          <a:xfrm flipH="1">
            <a:off x="5110145" y="1316531"/>
            <a:ext cx="2256373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6">
            <a:extLst>
              <a:ext uri="{FF2B5EF4-FFF2-40B4-BE49-F238E27FC236}">
                <a16:creationId xmlns:a16="http://schemas.microsoft.com/office/drawing/2014/main" id="{D1FEA883-FC20-5E40-AD70-97B061FDB08D}"/>
              </a:ext>
            </a:extLst>
          </p:cNvPr>
          <p:cNvCxnSpPr>
            <a:cxnSpLocks noChangeShapeType="1"/>
            <a:stCxn id="5" idx="5"/>
            <a:endCxn id="7" idx="1"/>
          </p:cNvCxnSpPr>
          <p:nvPr/>
        </p:nvCxnSpPr>
        <p:spPr bwMode="auto">
          <a:xfrm>
            <a:off x="5054349" y="1451235"/>
            <a:ext cx="2367965" cy="2017148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7">
            <a:extLst>
              <a:ext uri="{FF2B5EF4-FFF2-40B4-BE49-F238E27FC236}">
                <a16:creationId xmlns:a16="http://schemas.microsoft.com/office/drawing/2014/main" id="{FE4038E6-4E4F-2E44-A146-5F15DBB9387E}"/>
              </a:ext>
            </a:extLst>
          </p:cNvPr>
          <p:cNvCxnSpPr>
            <a:cxnSpLocks noChangeShapeType="1"/>
            <a:stCxn id="7" idx="3"/>
            <a:endCxn id="8" idx="6"/>
          </p:cNvCxnSpPr>
          <p:nvPr/>
        </p:nvCxnSpPr>
        <p:spPr bwMode="auto">
          <a:xfrm flipH="1">
            <a:off x="5108658" y="3737791"/>
            <a:ext cx="231365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55C4B10A-E355-3B41-84C3-8579F43697E4}"/>
              </a:ext>
            </a:extLst>
          </p:cNvPr>
          <p:cNvCxnSpPr>
            <a:cxnSpLocks noChangeShapeType="1"/>
            <a:stCxn id="8" idx="1"/>
            <a:endCxn id="10" idx="5"/>
          </p:cNvCxnSpPr>
          <p:nvPr/>
        </p:nvCxnSpPr>
        <p:spPr bwMode="auto">
          <a:xfrm flipH="1" flipV="1">
            <a:off x="3225634" y="2741217"/>
            <a:ext cx="1557820" cy="86187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20">
            <a:extLst>
              <a:ext uri="{FF2B5EF4-FFF2-40B4-BE49-F238E27FC236}">
                <a16:creationId xmlns:a16="http://schemas.microsoft.com/office/drawing/2014/main" id="{A37BDFEC-02A7-7649-9757-49F641DFEA01}"/>
              </a:ext>
            </a:extLst>
          </p:cNvPr>
          <p:cNvCxnSpPr>
            <a:cxnSpLocks noChangeShapeType="1"/>
            <a:stCxn id="13" idx="1"/>
            <a:endCxn id="9" idx="5"/>
          </p:cNvCxnSpPr>
          <p:nvPr/>
        </p:nvCxnSpPr>
        <p:spPr bwMode="auto">
          <a:xfrm flipH="1" flipV="1">
            <a:off x="2601167" y="3872495"/>
            <a:ext cx="1198544" cy="839143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22">
            <a:extLst>
              <a:ext uri="{FF2B5EF4-FFF2-40B4-BE49-F238E27FC236}">
                <a16:creationId xmlns:a16="http://schemas.microsoft.com/office/drawing/2014/main" id="{A83007CA-4949-1846-8FFE-2ED7244F690D}"/>
              </a:ext>
            </a:extLst>
          </p:cNvPr>
          <p:cNvCxnSpPr>
            <a:cxnSpLocks noChangeShapeType="1"/>
            <a:stCxn id="9" idx="1"/>
            <a:endCxn id="12" idx="5"/>
          </p:cNvCxnSpPr>
          <p:nvPr/>
        </p:nvCxnSpPr>
        <p:spPr bwMode="auto">
          <a:xfrm flipH="1" flipV="1">
            <a:off x="1112234" y="2741217"/>
            <a:ext cx="1219525" cy="86187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23">
            <a:extLst>
              <a:ext uri="{FF2B5EF4-FFF2-40B4-BE49-F238E27FC236}">
                <a16:creationId xmlns:a16="http://schemas.microsoft.com/office/drawing/2014/main" id="{C19819A0-B8B4-184C-8280-DEB29C45DD76}"/>
              </a:ext>
            </a:extLst>
          </p:cNvPr>
          <p:cNvCxnSpPr>
            <a:cxnSpLocks noChangeShapeType="1"/>
            <a:stCxn id="12" idx="6"/>
            <a:endCxn id="10" idx="2"/>
          </p:cNvCxnSpPr>
          <p:nvPr/>
        </p:nvCxnSpPr>
        <p:spPr bwMode="auto">
          <a:xfrm>
            <a:off x="1168030" y="2606513"/>
            <a:ext cx="1732400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25">
            <a:extLst>
              <a:ext uri="{FF2B5EF4-FFF2-40B4-BE49-F238E27FC236}">
                <a16:creationId xmlns:a16="http://schemas.microsoft.com/office/drawing/2014/main" id="{9061707F-7AEF-8D42-BAAA-2F3D86E7F0FE}"/>
              </a:ext>
            </a:extLst>
          </p:cNvPr>
          <p:cNvCxnSpPr>
            <a:cxnSpLocks noChangeShapeType="1"/>
            <a:stCxn id="11" idx="6"/>
            <a:endCxn id="5" idx="2"/>
          </p:cNvCxnSpPr>
          <p:nvPr/>
        </p:nvCxnSpPr>
        <p:spPr bwMode="auto">
          <a:xfrm>
            <a:off x="2277379" y="1316531"/>
            <a:ext cx="245176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27">
            <a:extLst>
              <a:ext uri="{FF2B5EF4-FFF2-40B4-BE49-F238E27FC236}">
                <a16:creationId xmlns:a16="http://schemas.microsoft.com/office/drawing/2014/main" id="{7DDD66B1-F3EE-3141-8A8D-5028DB0DA5A9}"/>
              </a:ext>
            </a:extLst>
          </p:cNvPr>
          <p:cNvCxnSpPr>
            <a:cxnSpLocks noChangeShapeType="1"/>
            <a:stCxn id="9" idx="6"/>
            <a:endCxn id="8" idx="2"/>
          </p:cNvCxnSpPr>
          <p:nvPr/>
        </p:nvCxnSpPr>
        <p:spPr bwMode="auto">
          <a:xfrm>
            <a:off x="2656963" y="3737791"/>
            <a:ext cx="207069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6" name="Text Box 28">
            <a:extLst>
              <a:ext uri="{FF2B5EF4-FFF2-40B4-BE49-F238E27FC236}">
                <a16:creationId xmlns:a16="http://schemas.microsoft.com/office/drawing/2014/main" id="{3483A2D0-7293-5D42-B6C5-B1ED2DF17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425" y="2170322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27" name="Text Box 29">
            <a:extLst>
              <a:ext uri="{FF2B5EF4-FFF2-40B4-BE49-F238E27FC236}">
                <a16:creationId xmlns:a16="http://schemas.microsoft.com/office/drawing/2014/main" id="{09086959-DD50-0643-A1EC-F001E8C7E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673" y="282045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28" name="Text Box 30">
            <a:extLst>
              <a:ext uri="{FF2B5EF4-FFF2-40B4-BE49-F238E27FC236}">
                <a16:creationId xmlns:a16="http://schemas.microsoft.com/office/drawing/2014/main" id="{EC45D1A6-49EE-2B4E-9E51-C1ED6C84F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6000" y="339705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29" name="Text Box 33">
            <a:extLst>
              <a:ext uri="{FF2B5EF4-FFF2-40B4-BE49-F238E27FC236}">
                <a16:creationId xmlns:a16="http://schemas.microsoft.com/office/drawing/2014/main" id="{6235A6D3-EF21-E44D-9D73-53333F197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9516" y="1691752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C946415D-E66E-B844-9B1C-D555BDD53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878" y="224284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31" name="Text Box 35">
            <a:extLst>
              <a:ext uri="{FF2B5EF4-FFF2-40B4-BE49-F238E27FC236}">
                <a16:creationId xmlns:a16="http://schemas.microsoft.com/office/drawing/2014/main" id="{40E25132-2F41-1B4D-83AB-07BF550E0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9929" y="337692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32" name="Text Box 36">
            <a:extLst>
              <a:ext uri="{FF2B5EF4-FFF2-40B4-BE49-F238E27FC236}">
                <a16:creationId xmlns:a16="http://schemas.microsoft.com/office/drawing/2014/main" id="{4EC1B3B2-ACBD-A446-AF91-4E95A2A97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8828" y="9757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D09737F3-51E3-D74F-8026-89FF9DE4F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6563" y="210615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34" name="Text Box 38">
            <a:extLst>
              <a:ext uri="{FF2B5EF4-FFF2-40B4-BE49-F238E27FC236}">
                <a16:creationId xmlns:a16="http://schemas.microsoft.com/office/drawing/2014/main" id="{750D60CD-BA5D-FA4F-B872-DFD53F062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02" y="294910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35" name="Text Box 39">
            <a:extLst>
              <a:ext uri="{FF2B5EF4-FFF2-40B4-BE49-F238E27FC236}">
                <a16:creationId xmlns:a16="http://schemas.microsoft.com/office/drawing/2014/main" id="{BC577F13-0362-FB4B-A714-39F99335C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6294" y="9757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36" name="Text Box 40">
            <a:extLst>
              <a:ext uri="{FF2B5EF4-FFF2-40B4-BE49-F238E27FC236}">
                <a16:creationId xmlns:a16="http://schemas.microsoft.com/office/drawing/2014/main" id="{13D3B1BA-29EF-4F45-AD96-3E400B838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190" y="230144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37" name="Text Box 42">
            <a:extLst>
              <a:ext uri="{FF2B5EF4-FFF2-40B4-BE49-F238E27FC236}">
                <a16:creationId xmlns:a16="http://schemas.microsoft.com/office/drawing/2014/main" id="{BB23A42D-D044-C044-ACC9-BFD7DA339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9792" y="4172914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9</a:t>
            </a:r>
          </a:p>
        </p:txBody>
      </p:sp>
      <p:cxnSp>
        <p:nvCxnSpPr>
          <p:cNvPr id="38" name="AutoShape 17">
            <a:extLst>
              <a:ext uri="{FF2B5EF4-FFF2-40B4-BE49-F238E27FC236}">
                <a16:creationId xmlns:a16="http://schemas.microsoft.com/office/drawing/2014/main" id="{0AE9930D-4E69-584C-B2C8-6DCD78156518}"/>
              </a:ext>
            </a:extLst>
          </p:cNvPr>
          <p:cNvCxnSpPr>
            <a:cxnSpLocks noChangeShapeType="1"/>
            <a:stCxn id="7" idx="4"/>
            <a:endCxn id="13" idx="6"/>
          </p:cNvCxnSpPr>
          <p:nvPr/>
        </p:nvCxnSpPr>
        <p:spPr bwMode="auto">
          <a:xfrm flipH="1">
            <a:off x="4124915" y="3793587"/>
            <a:ext cx="3432103" cy="1052755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1" name="Text Box 30">
            <a:extLst>
              <a:ext uri="{FF2B5EF4-FFF2-40B4-BE49-F238E27FC236}">
                <a16:creationId xmlns:a16="http://schemas.microsoft.com/office/drawing/2014/main" id="{168E46F3-AC14-AE4B-9EFF-C79A735FD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5392" y="404100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0DDAB4-664F-CB4C-A9C6-B1831D3FF525}"/>
              </a:ext>
            </a:extLst>
          </p:cNvPr>
          <p:cNvSpPr txBox="1"/>
          <p:nvPr/>
        </p:nvSpPr>
        <p:spPr>
          <a:xfrm>
            <a:off x="2391127" y="26995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L=4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0D5FAF-A829-6B2D-3A95-31D08FBC94C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39" name="Footer Placeholder 38">
            <a:extLst>
              <a:ext uri="{FF2B5EF4-FFF2-40B4-BE49-F238E27FC236}">
                <a16:creationId xmlns:a16="http://schemas.microsoft.com/office/drawing/2014/main" id="{A00E9401-2174-4E4B-2CE8-D392A2EC55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12423322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9741F-5DE0-5D47-A524-943043DCC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35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Oval 2">
            <a:extLst>
              <a:ext uri="{FF2B5EF4-FFF2-40B4-BE49-F238E27FC236}">
                <a16:creationId xmlns:a16="http://schemas.microsoft.com/office/drawing/2014/main" id="{6937D7FD-43AE-5F4E-8B87-23D014B1B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5" y="1126031"/>
            <a:ext cx="381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8D283F1E-E2AF-7244-9069-20EB3FBA0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518" y="1126031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f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FD805E0-834D-D445-AA4B-A5915456A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518" y="3412587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094BD6FE-B5E1-6046-BE44-134A022E4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658" y="3547291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79F50561-9AE0-8B49-B6CA-E70303FCC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5963" y="3547291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h</a:t>
            </a:r>
          </a:p>
        </p:txBody>
      </p:sp>
      <p:sp>
        <p:nvSpPr>
          <p:cNvPr id="10" name="Oval 8">
            <a:extLst>
              <a:ext uri="{FF2B5EF4-FFF2-40B4-BE49-F238E27FC236}">
                <a16:creationId xmlns:a16="http://schemas.microsoft.com/office/drawing/2014/main" id="{325C0176-7F09-734E-B9BC-BAB598ABB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430" y="2416013"/>
            <a:ext cx="381000" cy="381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sp>
        <p:nvSpPr>
          <p:cNvPr id="11" name="Oval 9">
            <a:extLst>
              <a:ext uri="{FF2B5EF4-FFF2-40B4-BE49-F238E27FC236}">
                <a16:creationId xmlns:a16="http://schemas.microsoft.com/office/drawing/2014/main" id="{BBE16033-E98C-FE47-9EBB-FD49CC16D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6379" y="1126031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374CF809-3769-4B49-AA2F-4EC936CA4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030" y="2416013"/>
            <a:ext cx="381000" cy="381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latin typeface="Lucida Grande"/>
                <a:cs typeface="Lucida Grande"/>
              </a:rPr>
              <a:t>i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13" name="Oval 11">
            <a:extLst>
              <a:ext uri="{FF2B5EF4-FFF2-40B4-BE49-F238E27FC236}">
                <a16:creationId xmlns:a16="http://schemas.microsoft.com/office/drawing/2014/main" id="{63A50D20-16A3-8A42-9546-7E6EFF2AF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915" y="4655842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j</a:t>
            </a:r>
          </a:p>
        </p:txBody>
      </p: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2A6AF670-AB73-294F-95EF-756512CEA08F}"/>
              </a:ext>
            </a:extLst>
          </p:cNvPr>
          <p:cNvCxnSpPr>
            <a:cxnSpLocks noChangeShapeType="1"/>
            <a:stCxn id="5" idx="3"/>
            <a:endCxn id="10" idx="7"/>
          </p:cNvCxnSpPr>
          <p:nvPr/>
        </p:nvCxnSpPr>
        <p:spPr bwMode="auto">
          <a:xfrm flipH="1">
            <a:off x="3225634" y="1451235"/>
            <a:ext cx="1559307" cy="1020574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2908C803-AB5E-C54D-9A66-01BC17F0B02E}"/>
              </a:ext>
            </a:extLst>
          </p:cNvPr>
          <p:cNvCxnSpPr>
            <a:cxnSpLocks noChangeShapeType="1"/>
            <a:stCxn id="5" idx="4"/>
            <a:endCxn id="8" idx="0"/>
          </p:cNvCxnSpPr>
          <p:nvPr/>
        </p:nvCxnSpPr>
        <p:spPr bwMode="auto">
          <a:xfrm flipH="1">
            <a:off x="4918158" y="1507031"/>
            <a:ext cx="1487" cy="204026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4">
            <a:extLst>
              <a:ext uri="{FF2B5EF4-FFF2-40B4-BE49-F238E27FC236}">
                <a16:creationId xmlns:a16="http://schemas.microsoft.com/office/drawing/2014/main" id="{67A030C7-A717-F640-9D5B-81ADAF8BC49D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7557018" y="1507031"/>
            <a:ext cx="0" cy="1905556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5">
            <a:extLst>
              <a:ext uri="{FF2B5EF4-FFF2-40B4-BE49-F238E27FC236}">
                <a16:creationId xmlns:a16="http://schemas.microsoft.com/office/drawing/2014/main" id="{5FF247C6-7C49-5745-9B02-74FE15C35B0C}"/>
              </a:ext>
            </a:extLst>
          </p:cNvPr>
          <p:cNvCxnSpPr>
            <a:cxnSpLocks noChangeShapeType="1"/>
            <a:stCxn id="6" idx="2"/>
            <a:endCxn id="5" idx="6"/>
          </p:cNvCxnSpPr>
          <p:nvPr/>
        </p:nvCxnSpPr>
        <p:spPr bwMode="auto">
          <a:xfrm flipH="1">
            <a:off x="5110145" y="1316531"/>
            <a:ext cx="2256373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6">
            <a:extLst>
              <a:ext uri="{FF2B5EF4-FFF2-40B4-BE49-F238E27FC236}">
                <a16:creationId xmlns:a16="http://schemas.microsoft.com/office/drawing/2014/main" id="{D1FEA883-FC20-5E40-AD70-97B061FDB08D}"/>
              </a:ext>
            </a:extLst>
          </p:cNvPr>
          <p:cNvCxnSpPr>
            <a:cxnSpLocks noChangeShapeType="1"/>
            <a:stCxn id="5" idx="5"/>
            <a:endCxn id="7" idx="1"/>
          </p:cNvCxnSpPr>
          <p:nvPr/>
        </p:nvCxnSpPr>
        <p:spPr bwMode="auto">
          <a:xfrm>
            <a:off x="5054349" y="1451235"/>
            <a:ext cx="2367965" cy="2017148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7">
            <a:extLst>
              <a:ext uri="{FF2B5EF4-FFF2-40B4-BE49-F238E27FC236}">
                <a16:creationId xmlns:a16="http://schemas.microsoft.com/office/drawing/2014/main" id="{FE4038E6-4E4F-2E44-A146-5F15DBB9387E}"/>
              </a:ext>
            </a:extLst>
          </p:cNvPr>
          <p:cNvCxnSpPr>
            <a:cxnSpLocks noChangeShapeType="1"/>
            <a:stCxn id="7" idx="3"/>
            <a:endCxn id="8" idx="6"/>
          </p:cNvCxnSpPr>
          <p:nvPr/>
        </p:nvCxnSpPr>
        <p:spPr bwMode="auto">
          <a:xfrm flipH="1">
            <a:off x="5108658" y="3737791"/>
            <a:ext cx="231365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55C4B10A-E355-3B41-84C3-8579F43697E4}"/>
              </a:ext>
            </a:extLst>
          </p:cNvPr>
          <p:cNvCxnSpPr>
            <a:cxnSpLocks noChangeShapeType="1"/>
            <a:stCxn id="8" idx="1"/>
            <a:endCxn id="10" idx="5"/>
          </p:cNvCxnSpPr>
          <p:nvPr/>
        </p:nvCxnSpPr>
        <p:spPr bwMode="auto">
          <a:xfrm flipH="1" flipV="1">
            <a:off x="3225634" y="2741217"/>
            <a:ext cx="1557820" cy="86187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20">
            <a:extLst>
              <a:ext uri="{FF2B5EF4-FFF2-40B4-BE49-F238E27FC236}">
                <a16:creationId xmlns:a16="http://schemas.microsoft.com/office/drawing/2014/main" id="{A37BDFEC-02A7-7649-9757-49F641DFEA01}"/>
              </a:ext>
            </a:extLst>
          </p:cNvPr>
          <p:cNvCxnSpPr>
            <a:cxnSpLocks noChangeShapeType="1"/>
            <a:stCxn id="13" idx="1"/>
            <a:endCxn id="9" idx="5"/>
          </p:cNvCxnSpPr>
          <p:nvPr/>
        </p:nvCxnSpPr>
        <p:spPr bwMode="auto">
          <a:xfrm flipH="1" flipV="1">
            <a:off x="2601167" y="3872495"/>
            <a:ext cx="1198544" cy="839143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22">
            <a:extLst>
              <a:ext uri="{FF2B5EF4-FFF2-40B4-BE49-F238E27FC236}">
                <a16:creationId xmlns:a16="http://schemas.microsoft.com/office/drawing/2014/main" id="{A83007CA-4949-1846-8FFE-2ED7244F690D}"/>
              </a:ext>
            </a:extLst>
          </p:cNvPr>
          <p:cNvCxnSpPr>
            <a:cxnSpLocks noChangeShapeType="1"/>
            <a:stCxn id="9" idx="1"/>
            <a:endCxn id="12" idx="5"/>
          </p:cNvCxnSpPr>
          <p:nvPr/>
        </p:nvCxnSpPr>
        <p:spPr bwMode="auto">
          <a:xfrm flipH="1" flipV="1">
            <a:off x="1112234" y="2741217"/>
            <a:ext cx="1219525" cy="86187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23">
            <a:extLst>
              <a:ext uri="{FF2B5EF4-FFF2-40B4-BE49-F238E27FC236}">
                <a16:creationId xmlns:a16="http://schemas.microsoft.com/office/drawing/2014/main" id="{C19819A0-B8B4-184C-8280-DEB29C45DD76}"/>
              </a:ext>
            </a:extLst>
          </p:cNvPr>
          <p:cNvCxnSpPr>
            <a:cxnSpLocks noChangeShapeType="1"/>
            <a:stCxn id="12" idx="6"/>
            <a:endCxn id="10" idx="2"/>
          </p:cNvCxnSpPr>
          <p:nvPr/>
        </p:nvCxnSpPr>
        <p:spPr bwMode="auto">
          <a:xfrm>
            <a:off x="1168030" y="2606513"/>
            <a:ext cx="1732400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25">
            <a:extLst>
              <a:ext uri="{FF2B5EF4-FFF2-40B4-BE49-F238E27FC236}">
                <a16:creationId xmlns:a16="http://schemas.microsoft.com/office/drawing/2014/main" id="{9061707F-7AEF-8D42-BAAA-2F3D86E7F0FE}"/>
              </a:ext>
            </a:extLst>
          </p:cNvPr>
          <p:cNvCxnSpPr>
            <a:cxnSpLocks noChangeShapeType="1"/>
            <a:stCxn id="11" idx="6"/>
            <a:endCxn id="5" idx="2"/>
          </p:cNvCxnSpPr>
          <p:nvPr/>
        </p:nvCxnSpPr>
        <p:spPr bwMode="auto">
          <a:xfrm>
            <a:off x="2277379" y="1316531"/>
            <a:ext cx="245176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27">
            <a:extLst>
              <a:ext uri="{FF2B5EF4-FFF2-40B4-BE49-F238E27FC236}">
                <a16:creationId xmlns:a16="http://schemas.microsoft.com/office/drawing/2014/main" id="{7DDD66B1-F3EE-3141-8A8D-5028DB0DA5A9}"/>
              </a:ext>
            </a:extLst>
          </p:cNvPr>
          <p:cNvCxnSpPr>
            <a:cxnSpLocks noChangeShapeType="1"/>
            <a:stCxn id="9" idx="6"/>
            <a:endCxn id="8" idx="2"/>
          </p:cNvCxnSpPr>
          <p:nvPr/>
        </p:nvCxnSpPr>
        <p:spPr bwMode="auto">
          <a:xfrm>
            <a:off x="2656963" y="3737791"/>
            <a:ext cx="207069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6" name="Text Box 28">
            <a:extLst>
              <a:ext uri="{FF2B5EF4-FFF2-40B4-BE49-F238E27FC236}">
                <a16:creationId xmlns:a16="http://schemas.microsoft.com/office/drawing/2014/main" id="{3483A2D0-7293-5D42-B6C5-B1ED2DF17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425" y="2170322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27" name="Text Box 29">
            <a:extLst>
              <a:ext uri="{FF2B5EF4-FFF2-40B4-BE49-F238E27FC236}">
                <a16:creationId xmlns:a16="http://schemas.microsoft.com/office/drawing/2014/main" id="{09086959-DD50-0643-A1EC-F001E8C7E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673" y="282045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28" name="Text Box 30">
            <a:extLst>
              <a:ext uri="{FF2B5EF4-FFF2-40B4-BE49-F238E27FC236}">
                <a16:creationId xmlns:a16="http://schemas.microsoft.com/office/drawing/2014/main" id="{EC45D1A6-49EE-2B4E-9E51-C1ED6C84F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6000" y="339705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29" name="Text Box 33">
            <a:extLst>
              <a:ext uri="{FF2B5EF4-FFF2-40B4-BE49-F238E27FC236}">
                <a16:creationId xmlns:a16="http://schemas.microsoft.com/office/drawing/2014/main" id="{6235A6D3-EF21-E44D-9D73-53333F197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9516" y="1691752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C946415D-E66E-B844-9B1C-D555BDD53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878" y="224284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31" name="Text Box 35">
            <a:extLst>
              <a:ext uri="{FF2B5EF4-FFF2-40B4-BE49-F238E27FC236}">
                <a16:creationId xmlns:a16="http://schemas.microsoft.com/office/drawing/2014/main" id="{40E25132-2F41-1B4D-83AB-07BF550E0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9929" y="337692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32" name="Text Box 36">
            <a:extLst>
              <a:ext uri="{FF2B5EF4-FFF2-40B4-BE49-F238E27FC236}">
                <a16:creationId xmlns:a16="http://schemas.microsoft.com/office/drawing/2014/main" id="{4EC1B3B2-ACBD-A446-AF91-4E95A2A97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8828" y="9757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D09737F3-51E3-D74F-8026-89FF9DE4F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6563" y="210615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34" name="Text Box 38">
            <a:extLst>
              <a:ext uri="{FF2B5EF4-FFF2-40B4-BE49-F238E27FC236}">
                <a16:creationId xmlns:a16="http://schemas.microsoft.com/office/drawing/2014/main" id="{750D60CD-BA5D-FA4F-B872-DFD53F062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02" y="294910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35" name="Text Box 39">
            <a:extLst>
              <a:ext uri="{FF2B5EF4-FFF2-40B4-BE49-F238E27FC236}">
                <a16:creationId xmlns:a16="http://schemas.microsoft.com/office/drawing/2014/main" id="{BC577F13-0362-FB4B-A714-39F99335C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6294" y="9757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36" name="Text Box 40">
            <a:extLst>
              <a:ext uri="{FF2B5EF4-FFF2-40B4-BE49-F238E27FC236}">
                <a16:creationId xmlns:a16="http://schemas.microsoft.com/office/drawing/2014/main" id="{13D3B1BA-29EF-4F45-AD96-3E400B838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190" y="230144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37" name="Text Box 42">
            <a:extLst>
              <a:ext uri="{FF2B5EF4-FFF2-40B4-BE49-F238E27FC236}">
                <a16:creationId xmlns:a16="http://schemas.microsoft.com/office/drawing/2014/main" id="{BB23A42D-D044-C044-ACC9-BFD7DA339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9792" y="4172914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9</a:t>
            </a:r>
          </a:p>
        </p:txBody>
      </p:sp>
      <p:cxnSp>
        <p:nvCxnSpPr>
          <p:cNvPr id="38" name="AutoShape 17">
            <a:extLst>
              <a:ext uri="{FF2B5EF4-FFF2-40B4-BE49-F238E27FC236}">
                <a16:creationId xmlns:a16="http://schemas.microsoft.com/office/drawing/2014/main" id="{0AE9930D-4E69-584C-B2C8-6DCD78156518}"/>
              </a:ext>
            </a:extLst>
          </p:cNvPr>
          <p:cNvCxnSpPr>
            <a:cxnSpLocks noChangeShapeType="1"/>
            <a:stCxn id="7" idx="4"/>
            <a:endCxn id="13" idx="6"/>
          </p:cNvCxnSpPr>
          <p:nvPr/>
        </p:nvCxnSpPr>
        <p:spPr bwMode="auto">
          <a:xfrm flipH="1">
            <a:off x="4124915" y="3793587"/>
            <a:ext cx="3432103" cy="1052755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1" name="Text Box 30">
            <a:extLst>
              <a:ext uri="{FF2B5EF4-FFF2-40B4-BE49-F238E27FC236}">
                <a16:creationId xmlns:a16="http://schemas.microsoft.com/office/drawing/2014/main" id="{168E46F3-AC14-AE4B-9EFF-C79A735FD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5392" y="404100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0DDAB4-664F-CB4C-A9C6-B1831D3FF525}"/>
              </a:ext>
            </a:extLst>
          </p:cNvPr>
          <p:cNvSpPr txBox="1"/>
          <p:nvPr/>
        </p:nvSpPr>
        <p:spPr>
          <a:xfrm>
            <a:off x="2391127" y="26995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8C758C3-CE25-4B4C-B6E9-3F662AC700F9}"/>
              </a:ext>
            </a:extLst>
          </p:cNvPr>
          <p:cNvSpPr txBox="1"/>
          <p:nvPr/>
        </p:nvSpPr>
        <p:spPr>
          <a:xfrm>
            <a:off x="4531655" y="66293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L=6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6D73C2-9BF5-2CA5-4E31-B609B10C4C2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40" name="Footer Placeholder 39">
            <a:extLst>
              <a:ext uri="{FF2B5EF4-FFF2-40B4-BE49-F238E27FC236}">
                <a16:creationId xmlns:a16="http://schemas.microsoft.com/office/drawing/2014/main" id="{6AE86EFB-5E7F-D33E-D700-FEDA47BA9B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40678383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9741F-5DE0-5D47-A524-943043DCC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36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Oval 2">
            <a:extLst>
              <a:ext uri="{FF2B5EF4-FFF2-40B4-BE49-F238E27FC236}">
                <a16:creationId xmlns:a16="http://schemas.microsoft.com/office/drawing/2014/main" id="{6937D7FD-43AE-5F4E-8B87-23D014B1B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5" y="1126031"/>
            <a:ext cx="381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8D283F1E-E2AF-7244-9069-20EB3FBA0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518" y="1126031"/>
            <a:ext cx="381000" cy="381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f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FD805E0-834D-D445-AA4B-A5915456A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518" y="3412587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094BD6FE-B5E1-6046-BE44-134A022E4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658" y="3547291"/>
            <a:ext cx="381000" cy="381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79F50561-9AE0-8B49-B6CA-E70303FCC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5963" y="3547291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h</a:t>
            </a:r>
          </a:p>
        </p:txBody>
      </p:sp>
      <p:sp>
        <p:nvSpPr>
          <p:cNvPr id="10" name="Oval 8">
            <a:extLst>
              <a:ext uri="{FF2B5EF4-FFF2-40B4-BE49-F238E27FC236}">
                <a16:creationId xmlns:a16="http://schemas.microsoft.com/office/drawing/2014/main" id="{325C0176-7F09-734E-B9BC-BAB598ABB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430" y="2416013"/>
            <a:ext cx="381000" cy="381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sp>
        <p:nvSpPr>
          <p:cNvPr id="11" name="Oval 9">
            <a:extLst>
              <a:ext uri="{FF2B5EF4-FFF2-40B4-BE49-F238E27FC236}">
                <a16:creationId xmlns:a16="http://schemas.microsoft.com/office/drawing/2014/main" id="{BBE16033-E98C-FE47-9EBB-FD49CC16D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6379" y="1126031"/>
            <a:ext cx="381000" cy="381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374CF809-3769-4B49-AA2F-4EC936CA4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030" y="2416013"/>
            <a:ext cx="381000" cy="381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latin typeface="Lucida Grande"/>
                <a:cs typeface="Lucida Grande"/>
              </a:rPr>
              <a:t>i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13" name="Oval 11">
            <a:extLst>
              <a:ext uri="{FF2B5EF4-FFF2-40B4-BE49-F238E27FC236}">
                <a16:creationId xmlns:a16="http://schemas.microsoft.com/office/drawing/2014/main" id="{63A50D20-16A3-8A42-9546-7E6EFF2AF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915" y="4655842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j</a:t>
            </a:r>
          </a:p>
        </p:txBody>
      </p: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2A6AF670-AB73-294F-95EF-756512CEA08F}"/>
              </a:ext>
            </a:extLst>
          </p:cNvPr>
          <p:cNvCxnSpPr>
            <a:cxnSpLocks noChangeShapeType="1"/>
            <a:stCxn id="5" idx="3"/>
            <a:endCxn id="10" idx="7"/>
          </p:cNvCxnSpPr>
          <p:nvPr/>
        </p:nvCxnSpPr>
        <p:spPr bwMode="auto">
          <a:xfrm flipH="1">
            <a:off x="3225634" y="1451235"/>
            <a:ext cx="1559307" cy="1020574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2908C803-AB5E-C54D-9A66-01BC17F0B02E}"/>
              </a:ext>
            </a:extLst>
          </p:cNvPr>
          <p:cNvCxnSpPr>
            <a:cxnSpLocks noChangeShapeType="1"/>
            <a:stCxn id="5" idx="4"/>
            <a:endCxn id="8" idx="0"/>
          </p:cNvCxnSpPr>
          <p:nvPr/>
        </p:nvCxnSpPr>
        <p:spPr bwMode="auto">
          <a:xfrm flipH="1">
            <a:off x="4918158" y="1507031"/>
            <a:ext cx="1487" cy="204026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4">
            <a:extLst>
              <a:ext uri="{FF2B5EF4-FFF2-40B4-BE49-F238E27FC236}">
                <a16:creationId xmlns:a16="http://schemas.microsoft.com/office/drawing/2014/main" id="{67A030C7-A717-F640-9D5B-81ADAF8BC49D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7557018" y="1507031"/>
            <a:ext cx="0" cy="1905556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5">
            <a:extLst>
              <a:ext uri="{FF2B5EF4-FFF2-40B4-BE49-F238E27FC236}">
                <a16:creationId xmlns:a16="http://schemas.microsoft.com/office/drawing/2014/main" id="{5FF247C6-7C49-5745-9B02-74FE15C35B0C}"/>
              </a:ext>
            </a:extLst>
          </p:cNvPr>
          <p:cNvCxnSpPr>
            <a:cxnSpLocks noChangeShapeType="1"/>
            <a:stCxn id="6" idx="2"/>
            <a:endCxn id="5" idx="6"/>
          </p:cNvCxnSpPr>
          <p:nvPr/>
        </p:nvCxnSpPr>
        <p:spPr bwMode="auto">
          <a:xfrm flipH="1">
            <a:off x="5110145" y="1316531"/>
            <a:ext cx="2256373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6">
            <a:extLst>
              <a:ext uri="{FF2B5EF4-FFF2-40B4-BE49-F238E27FC236}">
                <a16:creationId xmlns:a16="http://schemas.microsoft.com/office/drawing/2014/main" id="{D1FEA883-FC20-5E40-AD70-97B061FDB08D}"/>
              </a:ext>
            </a:extLst>
          </p:cNvPr>
          <p:cNvCxnSpPr>
            <a:cxnSpLocks noChangeShapeType="1"/>
            <a:stCxn id="5" idx="5"/>
            <a:endCxn id="7" idx="1"/>
          </p:cNvCxnSpPr>
          <p:nvPr/>
        </p:nvCxnSpPr>
        <p:spPr bwMode="auto">
          <a:xfrm>
            <a:off x="5054349" y="1451235"/>
            <a:ext cx="2367965" cy="2017148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7">
            <a:extLst>
              <a:ext uri="{FF2B5EF4-FFF2-40B4-BE49-F238E27FC236}">
                <a16:creationId xmlns:a16="http://schemas.microsoft.com/office/drawing/2014/main" id="{FE4038E6-4E4F-2E44-A146-5F15DBB9387E}"/>
              </a:ext>
            </a:extLst>
          </p:cNvPr>
          <p:cNvCxnSpPr>
            <a:cxnSpLocks noChangeShapeType="1"/>
            <a:stCxn id="7" idx="3"/>
            <a:endCxn id="8" idx="6"/>
          </p:cNvCxnSpPr>
          <p:nvPr/>
        </p:nvCxnSpPr>
        <p:spPr bwMode="auto">
          <a:xfrm flipH="1">
            <a:off x="5108658" y="3737791"/>
            <a:ext cx="231365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55C4B10A-E355-3B41-84C3-8579F43697E4}"/>
              </a:ext>
            </a:extLst>
          </p:cNvPr>
          <p:cNvCxnSpPr>
            <a:cxnSpLocks noChangeShapeType="1"/>
            <a:stCxn id="8" idx="1"/>
            <a:endCxn id="10" idx="5"/>
          </p:cNvCxnSpPr>
          <p:nvPr/>
        </p:nvCxnSpPr>
        <p:spPr bwMode="auto">
          <a:xfrm flipH="1" flipV="1">
            <a:off x="3225634" y="2741217"/>
            <a:ext cx="1557820" cy="86187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20">
            <a:extLst>
              <a:ext uri="{FF2B5EF4-FFF2-40B4-BE49-F238E27FC236}">
                <a16:creationId xmlns:a16="http://schemas.microsoft.com/office/drawing/2014/main" id="{A37BDFEC-02A7-7649-9757-49F641DFEA01}"/>
              </a:ext>
            </a:extLst>
          </p:cNvPr>
          <p:cNvCxnSpPr>
            <a:cxnSpLocks noChangeShapeType="1"/>
            <a:stCxn id="13" idx="1"/>
            <a:endCxn id="9" idx="5"/>
          </p:cNvCxnSpPr>
          <p:nvPr/>
        </p:nvCxnSpPr>
        <p:spPr bwMode="auto">
          <a:xfrm flipH="1" flipV="1">
            <a:off x="2601167" y="3872495"/>
            <a:ext cx="1198544" cy="839143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22">
            <a:extLst>
              <a:ext uri="{FF2B5EF4-FFF2-40B4-BE49-F238E27FC236}">
                <a16:creationId xmlns:a16="http://schemas.microsoft.com/office/drawing/2014/main" id="{A83007CA-4949-1846-8FFE-2ED7244F690D}"/>
              </a:ext>
            </a:extLst>
          </p:cNvPr>
          <p:cNvCxnSpPr>
            <a:cxnSpLocks noChangeShapeType="1"/>
            <a:stCxn id="9" idx="1"/>
            <a:endCxn id="12" idx="5"/>
          </p:cNvCxnSpPr>
          <p:nvPr/>
        </p:nvCxnSpPr>
        <p:spPr bwMode="auto">
          <a:xfrm flipH="1" flipV="1">
            <a:off x="1112234" y="2741217"/>
            <a:ext cx="1219525" cy="86187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23">
            <a:extLst>
              <a:ext uri="{FF2B5EF4-FFF2-40B4-BE49-F238E27FC236}">
                <a16:creationId xmlns:a16="http://schemas.microsoft.com/office/drawing/2014/main" id="{C19819A0-B8B4-184C-8280-DEB29C45DD76}"/>
              </a:ext>
            </a:extLst>
          </p:cNvPr>
          <p:cNvCxnSpPr>
            <a:cxnSpLocks noChangeShapeType="1"/>
            <a:stCxn id="12" idx="6"/>
            <a:endCxn id="10" idx="2"/>
          </p:cNvCxnSpPr>
          <p:nvPr/>
        </p:nvCxnSpPr>
        <p:spPr bwMode="auto">
          <a:xfrm>
            <a:off x="1168030" y="2606513"/>
            <a:ext cx="1732400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25">
            <a:extLst>
              <a:ext uri="{FF2B5EF4-FFF2-40B4-BE49-F238E27FC236}">
                <a16:creationId xmlns:a16="http://schemas.microsoft.com/office/drawing/2014/main" id="{9061707F-7AEF-8D42-BAAA-2F3D86E7F0FE}"/>
              </a:ext>
            </a:extLst>
          </p:cNvPr>
          <p:cNvCxnSpPr>
            <a:cxnSpLocks noChangeShapeType="1"/>
            <a:stCxn id="11" idx="6"/>
            <a:endCxn id="5" idx="2"/>
          </p:cNvCxnSpPr>
          <p:nvPr/>
        </p:nvCxnSpPr>
        <p:spPr bwMode="auto">
          <a:xfrm>
            <a:off x="2277379" y="1316531"/>
            <a:ext cx="245176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27">
            <a:extLst>
              <a:ext uri="{FF2B5EF4-FFF2-40B4-BE49-F238E27FC236}">
                <a16:creationId xmlns:a16="http://schemas.microsoft.com/office/drawing/2014/main" id="{7DDD66B1-F3EE-3141-8A8D-5028DB0DA5A9}"/>
              </a:ext>
            </a:extLst>
          </p:cNvPr>
          <p:cNvCxnSpPr>
            <a:cxnSpLocks noChangeShapeType="1"/>
            <a:stCxn id="9" idx="6"/>
            <a:endCxn id="8" idx="2"/>
          </p:cNvCxnSpPr>
          <p:nvPr/>
        </p:nvCxnSpPr>
        <p:spPr bwMode="auto">
          <a:xfrm>
            <a:off x="2656963" y="3737791"/>
            <a:ext cx="207069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6" name="Text Box 28">
            <a:extLst>
              <a:ext uri="{FF2B5EF4-FFF2-40B4-BE49-F238E27FC236}">
                <a16:creationId xmlns:a16="http://schemas.microsoft.com/office/drawing/2014/main" id="{3483A2D0-7293-5D42-B6C5-B1ED2DF17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425" y="2170322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27" name="Text Box 29">
            <a:extLst>
              <a:ext uri="{FF2B5EF4-FFF2-40B4-BE49-F238E27FC236}">
                <a16:creationId xmlns:a16="http://schemas.microsoft.com/office/drawing/2014/main" id="{09086959-DD50-0643-A1EC-F001E8C7E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673" y="282045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28" name="Text Box 30">
            <a:extLst>
              <a:ext uri="{FF2B5EF4-FFF2-40B4-BE49-F238E27FC236}">
                <a16:creationId xmlns:a16="http://schemas.microsoft.com/office/drawing/2014/main" id="{EC45D1A6-49EE-2B4E-9E51-C1ED6C84F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6000" y="339705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29" name="Text Box 33">
            <a:extLst>
              <a:ext uri="{FF2B5EF4-FFF2-40B4-BE49-F238E27FC236}">
                <a16:creationId xmlns:a16="http://schemas.microsoft.com/office/drawing/2014/main" id="{6235A6D3-EF21-E44D-9D73-53333F197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9516" y="1691752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C946415D-E66E-B844-9B1C-D555BDD53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878" y="224284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31" name="Text Box 35">
            <a:extLst>
              <a:ext uri="{FF2B5EF4-FFF2-40B4-BE49-F238E27FC236}">
                <a16:creationId xmlns:a16="http://schemas.microsoft.com/office/drawing/2014/main" id="{40E25132-2F41-1B4D-83AB-07BF550E0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9929" y="337692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32" name="Text Box 36">
            <a:extLst>
              <a:ext uri="{FF2B5EF4-FFF2-40B4-BE49-F238E27FC236}">
                <a16:creationId xmlns:a16="http://schemas.microsoft.com/office/drawing/2014/main" id="{4EC1B3B2-ACBD-A446-AF91-4E95A2A97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8828" y="9757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D09737F3-51E3-D74F-8026-89FF9DE4F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6563" y="210615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34" name="Text Box 38">
            <a:extLst>
              <a:ext uri="{FF2B5EF4-FFF2-40B4-BE49-F238E27FC236}">
                <a16:creationId xmlns:a16="http://schemas.microsoft.com/office/drawing/2014/main" id="{750D60CD-BA5D-FA4F-B872-DFD53F062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02" y="294910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35" name="Text Box 39">
            <a:extLst>
              <a:ext uri="{FF2B5EF4-FFF2-40B4-BE49-F238E27FC236}">
                <a16:creationId xmlns:a16="http://schemas.microsoft.com/office/drawing/2014/main" id="{BC577F13-0362-FB4B-A714-39F99335C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6294" y="9757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36" name="Text Box 40">
            <a:extLst>
              <a:ext uri="{FF2B5EF4-FFF2-40B4-BE49-F238E27FC236}">
                <a16:creationId xmlns:a16="http://schemas.microsoft.com/office/drawing/2014/main" id="{13D3B1BA-29EF-4F45-AD96-3E400B838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190" y="230144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37" name="Text Box 42">
            <a:extLst>
              <a:ext uri="{FF2B5EF4-FFF2-40B4-BE49-F238E27FC236}">
                <a16:creationId xmlns:a16="http://schemas.microsoft.com/office/drawing/2014/main" id="{BB23A42D-D044-C044-ACC9-BFD7DA339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9792" y="4172914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9</a:t>
            </a:r>
          </a:p>
        </p:txBody>
      </p:sp>
      <p:cxnSp>
        <p:nvCxnSpPr>
          <p:cNvPr id="38" name="AutoShape 17">
            <a:extLst>
              <a:ext uri="{FF2B5EF4-FFF2-40B4-BE49-F238E27FC236}">
                <a16:creationId xmlns:a16="http://schemas.microsoft.com/office/drawing/2014/main" id="{0AE9930D-4E69-584C-B2C8-6DCD78156518}"/>
              </a:ext>
            </a:extLst>
          </p:cNvPr>
          <p:cNvCxnSpPr>
            <a:cxnSpLocks noChangeShapeType="1"/>
            <a:stCxn id="7" idx="4"/>
            <a:endCxn id="13" idx="6"/>
          </p:cNvCxnSpPr>
          <p:nvPr/>
        </p:nvCxnSpPr>
        <p:spPr bwMode="auto">
          <a:xfrm flipH="1">
            <a:off x="4124915" y="3793587"/>
            <a:ext cx="3432103" cy="1052755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1" name="Text Box 30">
            <a:extLst>
              <a:ext uri="{FF2B5EF4-FFF2-40B4-BE49-F238E27FC236}">
                <a16:creationId xmlns:a16="http://schemas.microsoft.com/office/drawing/2014/main" id="{168E46F3-AC14-AE4B-9EFF-C79A735FD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5392" y="404100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0DDAB4-664F-CB4C-A9C6-B1831D3FF525}"/>
              </a:ext>
            </a:extLst>
          </p:cNvPr>
          <p:cNvSpPr txBox="1"/>
          <p:nvPr/>
        </p:nvSpPr>
        <p:spPr>
          <a:xfrm>
            <a:off x="2391127" y="26995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8C758C3-CE25-4B4C-B6E9-3F662AC700F9}"/>
              </a:ext>
            </a:extLst>
          </p:cNvPr>
          <p:cNvSpPr txBox="1"/>
          <p:nvPr/>
        </p:nvSpPr>
        <p:spPr>
          <a:xfrm>
            <a:off x="4531655" y="66293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4A19125-C3BD-954E-8BB0-639140C615D5}"/>
              </a:ext>
            </a:extLst>
          </p:cNvPr>
          <p:cNvSpPr txBox="1"/>
          <p:nvPr/>
        </p:nvSpPr>
        <p:spPr>
          <a:xfrm>
            <a:off x="1850800" y="652543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L=7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ADE3D9C-9686-9942-89BE-66A277E61D0B}"/>
              </a:ext>
            </a:extLst>
          </p:cNvPr>
          <p:cNvSpPr txBox="1"/>
          <p:nvPr/>
        </p:nvSpPr>
        <p:spPr>
          <a:xfrm>
            <a:off x="7212509" y="631761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L=11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6547249-847A-0C4A-A283-EABAA80C0F1D}"/>
              </a:ext>
            </a:extLst>
          </p:cNvPr>
          <p:cNvSpPr txBox="1"/>
          <p:nvPr/>
        </p:nvSpPr>
        <p:spPr>
          <a:xfrm>
            <a:off x="5036643" y="3105175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L=9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1A6BFB-4962-92A2-5020-F882DB506AE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44" name="Footer Placeholder 43">
            <a:extLst>
              <a:ext uri="{FF2B5EF4-FFF2-40B4-BE49-F238E27FC236}">
                <a16:creationId xmlns:a16="http://schemas.microsoft.com/office/drawing/2014/main" id="{2D7435EE-D6D6-5B72-CE17-02463C2669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29969095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9741F-5DE0-5D47-A524-943043DCC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37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Oval 2">
            <a:extLst>
              <a:ext uri="{FF2B5EF4-FFF2-40B4-BE49-F238E27FC236}">
                <a16:creationId xmlns:a16="http://schemas.microsoft.com/office/drawing/2014/main" id="{6937D7FD-43AE-5F4E-8B87-23D014B1B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5" y="1126031"/>
            <a:ext cx="381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8D283F1E-E2AF-7244-9069-20EB3FBA0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518" y="1126031"/>
            <a:ext cx="381000" cy="381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f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FD805E0-834D-D445-AA4B-A5915456A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518" y="3412587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094BD6FE-B5E1-6046-BE44-134A022E4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658" y="3547291"/>
            <a:ext cx="381000" cy="381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79F50561-9AE0-8B49-B6CA-E70303FCC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5963" y="3547291"/>
            <a:ext cx="381000" cy="3810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h</a:t>
            </a:r>
          </a:p>
        </p:txBody>
      </p:sp>
      <p:sp>
        <p:nvSpPr>
          <p:cNvPr id="10" name="Oval 8">
            <a:extLst>
              <a:ext uri="{FF2B5EF4-FFF2-40B4-BE49-F238E27FC236}">
                <a16:creationId xmlns:a16="http://schemas.microsoft.com/office/drawing/2014/main" id="{325C0176-7F09-734E-B9BC-BAB598ABB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430" y="2416013"/>
            <a:ext cx="381000" cy="381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sp>
        <p:nvSpPr>
          <p:cNvPr id="11" name="Oval 9">
            <a:extLst>
              <a:ext uri="{FF2B5EF4-FFF2-40B4-BE49-F238E27FC236}">
                <a16:creationId xmlns:a16="http://schemas.microsoft.com/office/drawing/2014/main" id="{BBE16033-E98C-FE47-9EBB-FD49CC16D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6379" y="1126031"/>
            <a:ext cx="381000" cy="381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374CF809-3769-4B49-AA2F-4EC936CA4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030" y="2416013"/>
            <a:ext cx="381000" cy="381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latin typeface="Lucida Grande"/>
                <a:cs typeface="Lucida Grande"/>
              </a:rPr>
              <a:t>i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13" name="Oval 11">
            <a:extLst>
              <a:ext uri="{FF2B5EF4-FFF2-40B4-BE49-F238E27FC236}">
                <a16:creationId xmlns:a16="http://schemas.microsoft.com/office/drawing/2014/main" id="{63A50D20-16A3-8A42-9546-7E6EFF2AF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915" y="4655842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j</a:t>
            </a:r>
          </a:p>
        </p:txBody>
      </p: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2A6AF670-AB73-294F-95EF-756512CEA08F}"/>
              </a:ext>
            </a:extLst>
          </p:cNvPr>
          <p:cNvCxnSpPr>
            <a:cxnSpLocks noChangeShapeType="1"/>
            <a:stCxn id="5" idx="3"/>
            <a:endCxn id="10" idx="7"/>
          </p:cNvCxnSpPr>
          <p:nvPr/>
        </p:nvCxnSpPr>
        <p:spPr bwMode="auto">
          <a:xfrm flipH="1">
            <a:off x="3225634" y="1451235"/>
            <a:ext cx="1559307" cy="1020574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2908C803-AB5E-C54D-9A66-01BC17F0B02E}"/>
              </a:ext>
            </a:extLst>
          </p:cNvPr>
          <p:cNvCxnSpPr>
            <a:cxnSpLocks noChangeShapeType="1"/>
            <a:stCxn id="5" idx="4"/>
            <a:endCxn id="8" idx="0"/>
          </p:cNvCxnSpPr>
          <p:nvPr/>
        </p:nvCxnSpPr>
        <p:spPr bwMode="auto">
          <a:xfrm flipH="1">
            <a:off x="4918158" y="1507031"/>
            <a:ext cx="1487" cy="204026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4">
            <a:extLst>
              <a:ext uri="{FF2B5EF4-FFF2-40B4-BE49-F238E27FC236}">
                <a16:creationId xmlns:a16="http://schemas.microsoft.com/office/drawing/2014/main" id="{67A030C7-A717-F640-9D5B-81ADAF8BC49D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7557018" y="1507031"/>
            <a:ext cx="0" cy="1905556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5">
            <a:extLst>
              <a:ext uri="{FF2B5EF4-FFF2-40B4-BE49-F238E27FC236}">
                <a16:creationId xmlns:a16="http://schemas.microsoft.com/office/drawing/2014/main" id="{5FF247C6-7C49-5745-9B02-74FE15C35B0C}"/>
              </a:ext>
            </a:extLst>
          </p:cNvPr>
          <p:cNvCxnSpPr>
            <a:cxnSpLocks noChangeShapeType="1"/>
            <a:stCxn id="6" idx="2"/>
            <a:endCxn id="5" idx="6"/>
          </p:cNvCxnSpPr>
          <p:nvPr/>
        </p:nvCxnSpPr>
        <p:spPr bwMode="auto">
          <a:xfrm flipH="1">
            <a:off x="5110145" y="1316531"/>
            <a:ext cx="2256373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6">
            <a:extLst>
              <a:ext uri="{FF2B5EF4-FFF2-40B4-BE49-F238E27FC236}">
                <a16:creationId xmlns:a16="http://schemas.microsoft.com/office/drawing/2014/main" id="{D1FEA883-FC20-5E40-AD70-97B061FDB08D}"/>
              </a:ext>
            </a:extLst>
          </p:cNvPr>
          <p:cNvCxnSpPr>
            <a:cxnSpLocks noChangeShapeType="1"/>
            <a:stCxn id="5" idx="5"/>
            <a:endCxn id="7" idx="1"/>
          </p:cNvCxnSpPr>
          <p:nvPr/>
        </p:nvCxnSpPr>
        <p:spPr bwMode="auto">
          <a:xfrm>
            <a:off x="5054349" y="1451235"/>
            <a:ext cx="2367965" cy="2017148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7">
            <a:extLst>
              <a:ext uri="{FF2B5EF4-FFF2-40B4-BE49-F238E27FC236}">
                <a16:creationId xmlns:a16="http://schemas.microsoft.com/office/drawing/2014/main" id="{FE4038E6-4E4F-2E44-A146-5F15DBB9387E}"/>
              </a:ext>
            </a:extLst>
          </p:cNvPr>
          <p:cNvCxnSpPr>
            <a:cxnSpLocks noChangeShapeType="1"/>
            <a:stCxn id="7" idx="3"/>
            <a:endCxn id="8" idx="6"/>
          </p:cNvCxnSpPr>
          <p:nvPr/>
        </p:nvCxnSpPr>
        <p:spPr bwMode="auto">
          <a:xfrm flipH="1">
            <a:off x="5108658" y="3737791"/>
            <a:ext cx="231365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55C4B10A-E355-3B41-84C3-8579F43697E4}"/>
              </a:ext>
            </a:extLst>
          </p:cNvPr>
          <p:cNvCxnSpPr>
            <a:cxnSpLocks noChangeShapeType="1"/>
            <a:stCxn id="8" idx="1"/>
            <a:endCxn id="10" idx="5"/>
          </p:cNvCxnSpPr>
          <p:nvPr/>
        </p:nvCxnSpPr>
        <p:spPr bwMode="auto">
          <a:xfrm flipH="1" flipV="1">
            <a:off x="3225634" y="2741217"/>
            <a:ext cx="1557820" cy="86187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20">
            <a:extLst>
              <a:ext uri="{FF2B5EF4-FFF2-40B4-BE49-F238E27FC236}">
                <a16:creationId xmlns:a16="http://schemas.microsoft.com/office/drawing/2014/main" id="{A37BDFEC-02A7-7649-9757-49F641DFEA01}"/>
              </a:ext>
            </a:extLst>
          </p:cNvPr>
          <p:cNvCxnSpPr>
            <a:cxnSpLocks noChangeShapeType="1"/>
            <a:stCxn id="13" idx="1"/>
            <a:endCxn id="9" idx="5"/>
          </p:cNvCxnSpPr>
          <p:nvPr/>
        </p:nvCxnSpPr>
        <p:spPr bwMode="auto">
          <a:xfrm flipH="1" flipV="1">
            <a:off x="2601167" y="3872495"/>
            <a:ext cx="1198544" cy="839143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22">
            <a:extLst>
              <a:ext uri="{FF2B5EF4-FFF2-40B4-BE49-F238E27FC236}">
                <a16:creationId xmlns:a16="http://schemas.microsoft.com/office/drawing/2014/main" id="{A83007CA-4949-1846-8FFE-2ED7244F690D}"/>
              </a:ext>
            </a:extLst>
          </p:cNvPr>
          <p:cNvCxnSpPr>
            <a:cxnSpLocks noChangeShapeType="1"/>
            <a:stCxn id="9" idx="1"/>
            <a:endCxn id="12" idx="5"/>
          </p:cNvCxnSpPr>
          <p:nvPr/>
        </p:nvCxnSpPr>
        <p:spPr bwMode="auto">
          <a:xfrm flipH="1" flipV="1">
            <a:off x="1112234" y="2741217"/>
            <a:ext cx="1219525" cy="86187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23">
            <a:extLst>
              <a:ext uri="{FF2B5EF4-FFF2-40B4-BE49-F238E27FC236}">
                <a16:creationId xmlns:a16="http://schemas.microsoft.com/office/drawing/2014/main" id="{C19819A0-B8B4-184C-8280-DEB29C45DD76}"/>
              </a:ext>
            </a:extLst>
          </p:cNvPr>
          <p:cNvCxnSpPr>
            <a:cxnSpLocks noChangeShapeType="1"/>
            <a:stCxn id="12" idx="6"/>
            <a:endCxn id="10" idx="2"/>
          </p:cNvCxnSpPr>
          <p:nvPr/>
        </p:nvCxnSpPr>
        <p:spPr bwMode="auto">
          <a:xfrm>
            <a:off x="1168030" y="2606513"/>
            <a:ext cx="1732400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25">
            <a:extLst>
              <a:ext uri="{FF2B5EF4-FFF2-40B4-BE49-F238E27FC236}">
                <a16:creationId xmlns:a16="http://schemas.microsoft.com/office/drawing/2014/main" id="{9061707F-7AEF-8D42-BAAA-2F3D86E7F0FE}"/>
              </a:ext>
            </a:extLst>
          </p:cNvPr>
          <p:cNvCxnSpPr>
            <a:cxnSpLocks noChangeShapeType="1"/>
            <a:stCxn id="11" idx="6"/>
            <a:endCxn id="5" idx="2"/>
          </p:cNvCxnSpPr>
          <p:nvPr/>
        </p:nvCxnSpPr>
        <p:spPr bwMode="auto">
          <a:xfrm>
            <a:off x="2277379" y="1316531"/>
            <a:ext cx="245176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27">
            <a:extLst>
              <a:ext uri="{FF2B5EF4-FFF2-40B4-BE49-F238E27FC236}">
                <a16:creationId xmlns:a16="http://schemas.microsoft.com/office/drawing/2014/main" id="{7DDD66B1-F3EE-3141-8A8D-5028DB0DA5A9}"/>
              </a:ext>
            </a:extLst>
          </p:cNvPr>
          <p:cNvCxnSpPr>
            <a:cxnSpLocks noChangeShapeType="1"/>
            <a:stCxn id="9" idx="6"/>
            <a:endCxn id="8" idx="2"/>
          </p:cNvCxnSpPr>
          <p:nvPr/>
        </p:nvCxnSpPr>
        <p:spPr bwMode="auto">
          <a:xfrm>
            <a:off x="2656963" y="3737791"/>
            <a:ext cx="207069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6" name="Text Box 28">
            <a:extLst>
              <a:ext uri="{FF2B5EF4-FFF2-40B4-BE49-F238E27FC236}">
                <a16:creationId xmlns:a16="http://schemas.microsoft.com/office/drawing/2014/main" id="{3483A2D0-7293-5D42-B6C5-B1ED2DF17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425" y="2170322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27" name="Text Box 29">
            <a:extLst>
              <a:ext uri="{FF2B5EF4-FFF2-40B4-BE49-F238E27FC236}">
                <a16:creationId xmlns:a16="http://schemas.microsoft.com/office/drawing/2014/main" id="{09086959-DD50-0643-A1EC-F001E8C7E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673" y="282045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28" name="Text Box 30">
            <a:extLst>
              <a:ext uri="{FF2B5EF4-FFF2-40B4-BE49-F238E27FC236}">
                <a16:creationId xmlns:a16="http://schemas.microsoft.com/office/drawing/2014/main" id="{EC45D1A6-49EE-2B4E-9E51-C1ED6C84F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6000" y="339705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29" name="Text Box 33">
            <a:extLst>
              <a:ext uri="{FF2B5EF4-FFF2-40B4-BE49-F238E27FC236}">
                <a16:creationId xmlns:a16="http://schemas.microsoft.com/office/drawing/2014/main" id="{6235A6D3-EF21-E44D-9D73-53333F197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9516" y="1691752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C946415D-E66E-B844-9B1C-D555BDD53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878" y="224284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31" name="Text Box 35">
            <a:extLst>
              <a:ext uri="{FF2B5EF4-FFF2-40B4-BE49-F238E27FC236}">
                <a16:creationId xmlns:a16="http://schemas.microsoft.com/office/drawing/2014/main" id="{40E25132-2F41-1B4D-83AB-07BF550E0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9929" y="337692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32" name="Text Box 36">
            <a:extLst>
              <a:ext uri="{FF2B5EF4-FFF2-40B4-BE49-F238E27FC236}">
                <a16:creationId xmlns:a16="http://schemas.microsoft.com/office/drawing/2014/main" id="{4EC1B3B2-ACBD-A446-AF91-4E95A2A97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8828" y="9757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D09737F3-51E3-D74F-8026-89FF9DE4F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6563" y="210615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34" name="Text Box 38">
            <a:extLst>
              <a:ext uri="{FF2B5EF4-FFF2-40B4-BE49-F238E27FC236}">
                <a16:creationId xmlns:a16="http://schemas.microsoft.com/office/drawing/2014/main" id="{750D60CD-BA5D-FA4F-B872-DFD53F062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02" y="294910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35" name="Text Box 39">
            <a:extLst>
              <a:ext uri="{FF2B5EF4-FFF2-40B4-BE49-F238E27FC236}">
                <a16:creationId xmlns:a16="http://schemas.microsoft.com/office/drawing/2014/main" id="{BC577F13-0362-FB4B-A714-39F99335C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6294" y="9757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36" name="Text Box 40">
            <a:extLst>
              <a:ext uri="{FF2B5EF4-FFF2-40B4-BE49-F238E27FC236}">
                <a16:creationId xmlns:a16="http://schemas.microsoft.com/office/drawing/2014/main" id="{13D3B1BA-29EF-4F45-AD96-3E400B838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190" y="230144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37" name="Text Box 42">
            <a:extLst>
              <a:ext uri="{FF2B5EF4-FFF2-40B4-BE49-F238E27FC236}">
                <a16:creationId xmlns:a16="http://schemas.microsoft.com/office/drawing/2014/main" id="{BB23A42D-D044-C044-ACC9-BFD7DA339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9792" y="4172914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9</a:t>
            </a:r>
          </a:p>
        </p:txBody>
      </p:sp>
      <p:cxnSp>
        <p:nvCxnSpPr>
          <p:cNvPr id="38" name="AutoShape 17">
            <a:extLst>
              <a:ext uri="{FF2B5EF4-FFF2-40B4-BE49-F238E27FC236}">
                <a16:creationId xmlns:a16="http://schemas.microsoft.com/office/drawing/2014/main" id="{0AE9930D-4E69-584C-B2C8-6DCD78156518}"/>
              </a:ext>
            </a:extLst>
          </p:cNvPr>
          <p:cNvCxnSpPr>
            <a:cxnSpLocks noChangeShapeType="1"/>
            <a:stCxn id="7" idx="4"/>
            <a:endCxn id="13" idx="6"/>
          </p:cNvCxnSpPr>
          <p:nvPr/>
        </p:nvCxnSpPr>
        <p:spPr bwMode="auto">
          <a:xfrm flipH="1">
            <a:off x="4124915" y="3793587"/>
            <a:ext cx="3432103" cy="1052755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1" name="Text Box 30">
            <a:extLst>
              <a:ext uri="{FF2B5EF4-FFF2-40B4-BE49-F238E27FC236}">
                <a16:creationId xmlns:a16="http://schemas.microsoft.com/office/drawing/2014/main" id="{168E46F3-AC14-AE4B-9EFF-C79A735FD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5392" y="404100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0DDAB4-664F-CB4C-A9C6-B1831D3FF525}"/>
              </a:ext>
            </a:extLst>
          </p:cNvPr>
          <p:cNvSpPr txBox="1"/>
          <p:nvPr/>
        </p:nvSpPr>
        <p:spPr>
          <a:xfrm>
            <a:off x="2391127" y="26995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8C758C3-CE25-4B4C-B6E9-3F662AC700F9}"/>
              </a:ext>
            </a:extLst>
          </p:cNvPr>
          <p:cNvSpPr txBox="1"/>
          <p:nvPr/>
        </p:nvSpPr>
        <p:spPr>
          <a:xfrm>
            <a:off x="4531655" y="66293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4A19125-C3BD-954E-8BB0-639140C615D5}"/>
              </a:ext>
            </a:extLst>
          </p:cNvPr>
          <p:cNvSpPr txBox="1"/>
          <p:nvPr/>
        </p:nvSpPr>
        <p:spPr>
          <a:xfrm>
            <a:off x="1850800" y="652543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L=7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ADE3D9C-9686-9942-89BE-66A277E61D0B}"/>
              </a:ext>
            </a:extLst>
          </p:cNvPr>
          <p:cNvSpPr txBox="1"/>
          <p:nvPr/>
        </p:nvSpPr>
        <p:spPr>
          <a:xfrm>
            <a:off x="7212509" y="631761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L=11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6547249-847A-0C4A-A283-EABAA80C0F1D}"/>
              </a:ext>
            </a:extLst>
          </p:cNvPr>
          <p:cNvSpPr txBox="1"/>
          <p:nvPr/>
        </p:nvSpPr>
        <p:spPr>
          <a:xfrm>
            <a:off x="5036643" y="3105175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L=9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32106D2-33E4-FC41-BAEB-F0B6DF376CEC}"/>
              </a:ext>
            </a:extLst>
          </p:cNvPr>
          <p:cNvSpPr txBox="1"/>
          <p:nvPr/>
        </p:nvSpPr>
        <p:spPr>
          <a:xfrm>
            <a:off x="2428302" y="315589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L=16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AB9663-912E-950D-0C32-E1E40534063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45" name="Footer Placeholder 44">
            <a:extLst>
              <a:ext uri="{FF2B5EF4-FFF2-40B4-BE49-F238E27FC236}">
                <a16:creationId xmlns:a16="http://schemas.microsoft.com/office/drawing/2014/main" id="{7CF2D17A-CB6A-CB0F-CF11-9634920776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9819189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9741F-5DE0-5D47-A524-943043DCC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38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Oval 2">
            <a:extLst>
              <a:ext uri="{FF2B5EF4-FFF2-40B4-BE49-F238E27FC236}">
                <a16:creationId xmlns:a16="http://schemas.microsoft.com/office/drawing/2014/main" id="{6937D7FD-43AE-5F4E-8B87-23D014B1B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5" y="1126031"/>
            <a:ext cx="381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8D283F1E-E2AF-7244-9069-20EB3FBA0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518" y="1126031"/>
            <a:ext cx="381000" cy="381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f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FD805E0-834D-D445-AA4B-A5915456A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518" y="3412587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094BD6FE-B5E1-6046-BE44-134A022E4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658" y="3547291"/>
            <a:ext cx="381000" cy="381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79F50561-9AE0-8B49-B6CA-E70303FCC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5963" y="3547291"/>
            <a:ext cx="381000" cy="3810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h</a:t>
            </a:r>
          </a:p>
        </p:txBody>
      </p:sp>
      <p:sp>
        <p:nvSpPr>
          <p:cNvPr id="10" name="Oval 8">
            <a:extLst>
              <a:ext uri="{FF2B5EF4-FFF2-40B4-BE49-F238E27FC236}">
                <a16:creationId xmlns:a16="http://schemas.microsoft.com/office/drawing/2014/main" id="{325C0176-7F09-734E-B9BC-BAB598ABB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430" y="2416013"/>
            <a:ext cx="381000" cy="381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sp>
        <p:nvSpPr>
          <p:cNvPr id="11" name="Oval 9">
            <a:extLst>
              <a:ext uri="{FF2B5EF4-FFF2-40B4-BE49-F238E27FC236}">
                <a16:creationId xmlns:a16="http://schemas.microsoft.com/office/drawing/2014/main" id="{BBE16033-E98C-FE47-9EBB-FD49CC16D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6379" y="1126031"/>
            <a:ext cx="381000" cy="381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374CF809-3769-4B49-AA2F-4EC936CA4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030" y="2416013"/>
            <a:ext cx="381000" cy="381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latin typeface="Lucida Grande"/>
                <a:cs typeface="Lucida Grande"/>
              </a:rPr>
              <a:t>i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13" name="Oval 11">
            <a:extLst>
              <a:ext uri="{FF2B5EF4-FFF2-40B4-BE49-F238E27FC236}">
                <a16:creationId xmlns:a16="http://schemas.microsoft.com/office/drawing/2014/main" id="{63A50D20-16A3-8A42-9546-7E6EFF2AF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915" y="4655842"/>
            <a:ext cx="381000" cy="381000"/>
          </a:xfrm>
          <a:prstGeom prst="ellipse">
            <a:avLst/>
          </a:prstGeom>
          <a:solidFill>
            <a:srgbClr val="5A5A5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j</a:t>
            </a:r>
          </a:p>
        </p:txBody>
      </p: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2A6AF670-AB73-294F-95EF-756512CEA08F}"/>
              </a:ext>
            </a:extLst>
          </p:cNvPr>
          <p:cNvCxnSpPr>
            <a:cxnSpLocks noChangeShapeType="1"/>
            <a:stCxn id="5" idx="3"/>
            <a:endCxn id="10" idx="7"/>
          </p:cNvCxnSpPr>
          <p:nvPr/>
        </p:nvCxnSpPr>
        <p:spPr bwMode="auto">
          <a:xfrm flipH="1">
            <a:off x="3225634" y="1451235"/>
            <a:ext cx="1559307" cy="1020574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2908C803-AB5E-C54D-9A66-01BC17F0B02E}"/>
              </a:ext>
            </a:extLst>
          </p:cNvPr>
          <p:cNvCxnSpPr>
            <a:cxnSpLocks noChangeShapeType="1"/>
            <a:stCxn id="5" idx="4"/>
            <a:endCxn id="8" idx="0"/>
          </p:cNvCxnSpPr>
          <p:nvPr/>
        </p:nvCxnSpPr>
        <p:spPr bwMode="auto">
          <a:xfrm flipH="1">
            <a:off x="4918158" y="1507031"/>
            <a:ext cx="1487" cy="204026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4">
            <a:extLst>
              <a:ext uri="{FF2B5EF4-FFF2-40B4-BE49-F238E27FC236}">
                <a16:creationId xmlns:a16="http://schemas.microsoft.com/office/drawing/2014/main" id="{67A030C7-A717-F640-9D5B-81ADAF8BC49D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7557018" y="1507031"/>
            <a:ext cx="0" cy="1905556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5">
            <a:extLst>
              <a:ext uri="{FF2B5EF4-FFF2-40B4-BE49-F238E27FC236}">
                <a16:creationId xmlns:a16="http://schemas.microsoft.com/office/drawing/2014/main" id="{5FF247C6-7C49-5745-9B02-74FE15C35B0C}"/>
              </a:ext>
            </a:extLst>
          </p:cNvPr>
          <p:cNvCxnSpPr>
            <a:cxnSpLocks noChangeShapeType="1"/>
            <a:stCxn id="6" idx="2"/>
            <a:endCxn id="5" idx="6"/>
          </p:cNvCxnSpPr>
          <p:nvPr/>
        </p:nvCxnSpPr>
        <p:spPr bwMode="auto">
          <a:xfrm flipH="1">
            <a:off x="5110145" y="1316531"/>
            <a:ext cx="2256373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6">
            <a:extLst>
              <a:ext uri="{FF2B5EF4-FFF2-40B4-BE49-F238E27FC236}">
                <a16:creationId xmlns:a16="http://schemas.microsoft.com/office/drawing/2014/main" id="{D1FEA883-FC20-5E40-AD70-97B061FDB08D}"/>
              </a:ext>
            </a:extLst>
          </p:cNvPr>
          <p:cNvCxnSpPr>
            <a:cxnSpLocks noChangeShapeType="1"/>
            <a:stCxn id="5" idx="5"/>
            <a:endCxn id="7" idx="1"/>
          </p:cNvCxnSpPr>
          <p:nvPr/>
        </p:nvCxnSpPr>
        <p:spPr bwMode="auto">
          <a:xfrm>
            <a:off x="5054349" y="1451235"/>
            <a:ext cx="2367965" cy="2017148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7">
            <a:extLst>
              <a:ext uri="{FF2B5EF4-FFF2-40B4-BE49-F238E27FC236}">
                <a16:creationId xmlns:a16="http://schemas.microsoft.com/office/drawing/2014/main" id="{FE4038E6-4E4F-2E44-A146-5F15DBB9387E}"/>
              </a:ext>
            </a:extLst>
          </p:cNvPr>
          <p:cNvCxnSpPr>
            <a:cxnSpLocks noChangeShapeType="1"/>
            <a:stCxn id="7" idx="3"/>
            <a:endCxn id="8" idx="6"/>
          </p:cNvCxnSpPr>
          <p:nvPr/>
        </p:nvCxnSpPr>
        <p:spPr bwMode="auto">
          <a:xfrm flipH="1">
            <a:off x="5108658" y="3737791"/>
            <a:ext cx="231365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55C4B10A-E355-3B41-84C3-8579F43697E4}"/>
              </a:ext>
            </a:extLst>
          </p:cNvPr>
          <p:cNvCxnSpPr>
            <a:cxnSpLocks noChangeShapeType="1"/>
            <a:stCxn id="8" idx="1"/>
            <a:endCxn id="10" idx="5"/>
          </p:cNvCxnSpPr>
          <p:nvPr/>
        </p:nvCxnSpPr>
        <p:spPr bwMode="auto">
          <a:xfrm flipH="1" flipV="1">
            <a:off x="3225634" y="2741217"/>
            <a:ext cx="1557820" cy="86187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20">
            <a:extLst>
              <a:ext uri="{FF2B5EF4-FFF2-40B4-BE49-F238E27FC236}">
                <a16:creationId xmlns:a16="http://schemas.microsoft.com/office/drawing/2014/main" id="{A37BDFEC-02A7-7649-9757-49F641DFEA01}"/>
              </a:ext>
            </a:extLst>
          </p:cNvPr>
          <p:cNvCxnSpPr>
            <a:cxnSpLocks noChangeShapeType="1"/>
            <a:stCxn id="13" idx="1"/>
            <a:endCxn id="9" idx="5"/>
          </p:cNvCxnSpPr>
          <p:nvPr/>
        </p:nvCxnSpPr>
        <p:spPr bwMode="auto">
          <a:xfrm flipH="1" flipV="1">
            <a:off x="2601167" y="3872495"/>
            <a:ext cx="1198544" cy="839143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22">
            <a:extLst>
              <a:ext uri="{FF2B5EF4-FFF2-40B4-BE49-F238E27FC236}">
                <a16:creationId xmlns:a16="http://schemas.microsoft.com/office/drawing/2014/main" id="{A83007CA-4949-1846-8FFE-2ED7244F690D}"/>
              </a:ext>
            </a:extLst>
          </p:cNvPr>
          <p:cNvCxnSpPr>
            <a:cxnSpLocks noChangeShapeType="1"/>
            <a:stCxn id="9" idx="1"/>
            <a:endCxn id="12" idx="5"/>
          </p:cNvCxnSpPr>
          <p:nvPr/>
        </p:nvCxnSpPr>
        <p:spPr bwMode="auto">
          <a:xfrm flipH="1" flipV="1">
            <a:off x="1112234" y="2741217"/>
            <a:ext cx="1219525" cy="86187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23">
            <a:extLst>
              <a:ext uri="{FF2B5EF4-FFF2-40B4-BE49-F238E27FC236}">
                <a16:creationId xmlns:a16="http://schemas.microsoft.com/office/drawing/2014/main" id="{C19819A0-B8B4-184C-8280-DEB29C45DD76}"/>
              </a:ext>
            </a:extLst>
          </p:cNvPr>
          <p:cNvCxnSpPr>
            <a:cxnSpLocks noChangeShapeType="1"/>
            <a:stCxn id="12" idx="6"/>
            <a:endCxn id="10" idx="2"/>
          </p:cNvCxnSpPr>
          <p:nvPr/>
        </p:nvCxnSpPr>
        <p:spPr bwMode="auto">
          <a:xfrm>
            <a:off x="1168030" y="2606513"/>
            <a:ext cx="1732400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25">
            <a:extLst>
              <a:ext uri="{FF2B5EF4-FFF2-40B4-BE49-F238E27FC236}">
                <a16:creationId xmlns:a16="http://schemas.microsoft.com/office/drawing/2014/main" id="{9061707F-7AEF-8D42-BAAA-2F3D86E7F0FE}"/>
              </a:ext>
            </a:extLst>
          </p:cNvPr>
          <p:cNvCxnSpPr>
            <a:cxnSpLocks noChangeShapeType="1"/>
            <a:stCxn id="11" idx="6"/>
            <a:endCxn id="5" idx="2"/>
          </p:cNvCxnSpPr>
          <p:nvPr/>
        </p:nvCxnSpPr>
        <p:spPr bwMode="auto">
          <a:xfrm>
            <a:off x="2277379" y="1316531"/>
            <a:ext cx="245176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27">
            <a:extLst>
              <a:ext uri="{FF2B5EF4-FFF2-40B4-BE49-F238E27FC236}">
                <a16:creationId xmlns:a16="http://schemas.microsoft.com/office/drawing/2014/main" id="{7DDD66B1-F3EE-3141-8A8D-5028DB0DA5A9}"/>
              </a:ext>
            </a:extLst>
          </p:cNvPr>
          <p:cNvCxnSpPr>
            <a:cxnSpLocks noChangeShapeType="1"/>
            <a:stCxn id="9" idx="6"/>
            <a:endCxn id="8" idx="2"/>
          </p:cNvCxnSpPr>
          <p:nvPr/>
        </p:nvCxnSpPr>
        <p:spPr bwMode="auto">
          <a:xfrm>
            <a:off x="2656963" y="3737791"/>
            <a:ext cx="207069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6" name="Text Box 28">
            <a:extLst>
              <a:ext uri="{FF2B5EF4-FFF2-40B4-BE49-F238E27FC236}">
                <a16:creationId xmlns:a16="http://schemas.microsoft.com/office/drawing/2014/main" id="{3483A2D0-7293-5D42-B6C5-B1ED2DF17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425" y="2170322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27" name="Text Box 29">
            <a:extLst>
              <a:ext uri="{FF2B5EF4-FFF2-40B4-BE49-F238E27FC236}">
                <a16:creationId xmlns:a16="http://schemas.microsoft.com/office/drawing/2014/main" id="{09086959-DD50-0643-A1EC-F001E8C7E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673" y="282045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28" name="Text Box 30">
            <a:extLst>
              <a:ext uri="{FF2B5EF4-FFF2-40B4-BE49-F238E27FC236}">
                <a16:creationId xmlns:a16="http://schemas.microsoft.com/office/drawing/2014/main" id="{EC45D1A6-49EE-2B4E-9E51-C1ED6C84F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6000" y="339705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29" name="Text Box 33">
            <a:extLst>
              <a:ext uri="{FF2B5EF4-FFF2-40B4-BE49-F238E27FC236}">
                <a16:creationId xmlns:a16="http://schemas.microsoft.com/office/drawing/2014/main" id="{6235A6D3-EF21-E44D-9D73-53333F197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9516" y="1691752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C946415D-E66E-B844-9B1C-D555BDD53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878" y="224284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31" name="Text Box 35">
            <a:extLst>
              <a:ext uri="{FF2B5EF4-FFF2-40B4-BE49-F238E27FC236}">
                <a16:creationId xmlns:a16="http://schemas.microsoft.com/office/drawing/2014/main" id="{40E25132-2F41-1B4D-83AB-07BF550E0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9929" y="337692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32" name="Text Box 36">
            <a:extLst>
              <a:ext uri="{FF2B5EF4-FFF2-40B4-BE49-F238E27FC236}">
                <a16:creationId xmlns:a16="http://schemas.microsoft.com/office/drawing/2014/main" id="{4EC1B3B2-ACBD-A446-AF91-4E95A2A97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8828" y="9757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D09737F3-51E3-D74F-8026-89FF9DE4F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6563" y="210615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34" name="Text Box 38">
            <a:extLst>
              <a:ext uri="{FF2B5EF4-FFF2-40B4-BE49-F238E27FC236}">
                <a16:creationId xmlns:a16="http://schemas.microsoft.com/office/drawing/2014/main" id="{750D60CD-BA5D-FA4F-B872-DFD53F062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02" y="294910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35" name="Text Box 39">
            <a:extLst>
              <a:ext uri="{FF2B5EF4-FFF2-40B4-BE49-F238E27FC236}">
                <a16:creationId xmlns:a16="http://schemas.microsoft.com/office/drawing/2014/main" id="{BC577F13-0362-FB4B-A714-39F99335C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6294" y="9757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36" name="Text Box 40">
            <a:extLst>
              <a:ext uri="{FF2B5EF4-FFF2-40B4-BE49-F238E27FC236}">
                <a16:creationId xmlns:a16="http://schemas.microsoft.com/office/drawing/2014/main" id="{13D3B1BA-29EF-4F45-AD96-3E400B838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190" y="230144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37" name="Text Box 42">
            <a:extLst>
              <a:ext uri="{FF2B5EF4-FFF2-40B4-BE49-F238E27FC236}">
                <a16:creationId xmlns:a16="http://schemas.microsoft.com/office/drawing/2014/main" id="{BB23A42D-D044-C044-ACC9-BFD7DA339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9792" y="4172914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9</a:t>
            </a:r>
          </a:p>
        </p:txBody>
      </p:sp>
      <p:cxnSp>
        <p:nvCxnSpPr>
          <p:cNvPr id="38" name="AutoShape 17">
            <a:extLst>
              <a:ext uri="{FF2B5EF4-FFF2-40B4-BE49-F238E27FC236}">
                <a16:creationId xmlns:a16="http://schemas.microsoft.com/office/drawing/2014/main" id="{0AE9930D-4E69-584C-B2C8-6DCD78156518}"/>
              </a:ext>
            </a:extLst>
          </p:cNvPr>
          <p:cNvCxnSpPr>
            <a:cxnSpLocks noChangeShapeType="1"/>
            <a:stCxn id="7" idx="4"/>
            <a:endCxn id="13" idx="6"/>
          </p:cNvCxnSpPr>
          <p:nvPr/>
        </p:nvCxnSpPr>
        <p:spPr bwMode="auto">
          <a:xfrm flipH="1">
            <a:off x="4124915" y="3793587"/>
            <a:ext cx="3432103" cy="1052755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1" name="Text Box 30">
            <a:extLst>
              <a:ext uri="{FF2B5EF4-FFF2-40B4-BE49-F238E27FC236}">
                <a16:creationId xmlns:a16="http://schemas.microsoft.com/office/drawing/2014/main" id="{168E46F3-AC14-AE4B-9EFF-C79A735FD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5392" y="404100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0DDAB4-664F-CB4C-A9C6-B1831D3FF525}"/>
              </a:ext>
            </a:extLst>
          </p:cNvPr>
          <p:cNvSpPr txBox="1"/>
          <p:nvPr/>
        </p:nvSpPr>
        <p:spPr>
          <a:xfrm>
            <a:off x="2391127" y="26995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8C758C3-CE25-4B4C-B6E9-3F662AC700F9}"/>
              </a:ext>
            </a:extLst>
          </p:cNvPr>
          <p:cNvSpPr txBox="1"/>
          <p:nvPr/>
        </p:nvSpPr>
        <p:spPr>
          <a:xfrm>
            <a:off x="4531655" y="66293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4A19125-C3BD-954E-8BB0-639140C615D5}"/>
              </a:ext>
            </a:extLst>
          </p:cNvPr>
          <p:cNvSpPr txBox="1"/>
          <p:nvPr/>
        </p:nvSpPr>
        <p:spPr>
          <a:xfrm>
            <a:off x="1850800" y="652543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L=7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ADE3D9C-9686-9942-89BE-66A277E61D0B}"/>
              </a:ext>
            </a:extLst>
          </p:cNvPr>
          <p:cNvSpPr txBox="1"/>
          <p:nvPr/>
        </p:nvSpPr>
        <p:spPr>
          <a:xfrm>
            <a:off x="7212509" y="631761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L=11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6547249-847A-0C4A-A283-EABAA80C0F1D}"/>
              </a:ext>
            </a:extLst>
          </p:cNvPr>
          <p:cNvSpPr txBox="1"/>
          <p:nvPr/>
        </p:nvSpPr>
        <p:spPr>
          <a:xfrm>
            <a:off x="5036643" y="3105175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L=9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32106D2-33E4-FC41-BAEB-F0B6DF376CEC}"/>
              </a:ext>
            </a:extLst>
          </p:cNvPr>
          <p:cNvSpPr txBox="1"/>
          <p:nvPr/>
        </p:nvSpPr>
        <p:spPr>
          <a:xfrm>
            <a:off x="2428302" y="315589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L=16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307F5C4-F71D-314C-8B4E-18DF3414E712}"/>
              </a:ext>
            </a:extLst>
          </p:cNvPr>
          <p:cNvSpPr txBox="1"/>
          <p:nvPr/>
        </p:nvSpPr>
        <p:spPr>
          <a:xfrm>
            <a:off x="3851856" y="4194986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L=25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C1EE18-66EF-6FB3-BA72-3497A898D11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46" name="Footer Placeholder 45">
            <a:extLst>
              <a:ext uri="{FF2B5EF4-FFF2-40B4-BE49-F238E27FC236}">
                <a16:creationId xmlns:a16="http://schemas.microsoft.com/office/drawing/2014/main" id="{6B05C98B-6F08-5676-5D5E-FA25AE26FD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935283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9741F-5DE0-5D47-A524-943043DCC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39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Oval 2">
            <a:extLst>
              <a:ext uri="{FF2B5EF4-FFF2-40B4-BE49-F238E27FC236}">
                <a16:creationId xmlns:a16="http://schemas.microsoft.com/office/drawing/2014/main" id="{6937D7FD-43AE-5F4E-8B87-23D014B1B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45" y="1126031"/>
            <a:ext cx="381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8D283F1E-E2AF-7244-9069-20EB3FBA0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518" y="1126031"/>
            <a:ext cx="381000" cy="381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f</a:t>
            </a:r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0FD805E0-834D-D445-AA4B-A5915456A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518" y="3412587"/>
            <a:ext cx="381000" cy="381000"/>
          </a:xfrm>
          <a:prstGeom prst="ellipse">
            <a:avLst/>
          </a:prstGeom>
          <a:solidFill>
            <a:srgbClr val="2D2D2D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8" name="Oval 6">
            <a:extLst>
              <a:ext uri="{FF2B5EF4-FFF2-40B4-BE49-F238E27FC236}">
                <a16:creationId xmlns:a16="http://schemas.microsoft.com/office/drawing/2014/main" id="{094BD6FE-B5E1-6046-BE44-134A022E4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658" y="3547291"/>
            <a:ext cx="381000" cy="381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9" name="Oval 7">
            <a:extLst>
              <a:ext uri="{FF2B5EF4-FFF2-40B4-BE49-F238E27FC236}">
                <a16:creationId xmlns:a16="http://schemas.microsoft.com/office/drawing/2014/main" id="{79F50561-9AE0-8B49-B6CA-E70303FCC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5963" y="3547291"/>
            <a:ext cx="381000" cy="3810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h</a:t>
            </a:r>
          </a:p>
        </p:txBody>
      </p:sp>
      <p:sp>
        <p:nvSpPr>
          <p:cNvPr id="10" name="Oval 8">
            <a:extLst>
              <a:ext uri="{FF2B5EF4-FFF2-40B4-BE49-F238E27FC236}">
                <a16:creationId xmlns:a16="http://schemas.microsoft.com/office/drawing/2014/main" id="{325C0176-7F09-734E-B9BC-BAB598ABB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430" y="2416013"/>
            <a:ext cx="381000" cy="3810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sp>
        <p:nvSpPr>
          <p:cNvPr id="11" name="Oval 9">
            <a:extLst>
              <a:ext uri="{FF2B5EF4-FFF2-40B4-BE49-F238E27FC236}">
                <a16:creationId xmlns:a16="http://schemas.microsoft.com/office/drawing/2014/main" id="{BBE16033-E98C-FE47-9EBB-FD49CC16D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6379" y="1126031"/>
            <a:ext cx="381000" cy="3810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374CF809-3769-4B49-AA2F-4EC936CA4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030" y="2416013"/>
            <a:ext cx="381000" cy="381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latin typeface="Lucida Grande"/>
                <a:cs typeface="Lucida Grande"/>
              </a:rPr>
              <a:t>i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13" name="Oval 11">
            <a:extLst>
              <a:ext uri="{FF2B5EF4-FFF2-40B4-BE49-F238E27FC236}">
                <a16:creationId xmlns:a16="http://schemas.microsoft.com/office/drawing/2014/main" id="{63A50D20-16A3-8A42-9546-7E6EFF2AF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3915" y="4655842"/>
            <a:ext cx="381000" cy="381000"/>
          </a:xfrm>
          <a:prstGeom prst="ellipse">
            <a:avLst/>
          </a:prstGeom>
          <a:solidFill>
            <a:srgbClr val="5A5A5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j</a:t>
            </a:r>
          </a:p>
        </p:txBody>
      </p:sp>
      <p:cxnSp>
        <p:nvCxnSpPr>
          <p:cNvPr id="14" name="AutoShape 12">
            <a:extLst>
              <a:ext uri="{FF2B5EF4-FFF2-40B4-BE49-F238E27FC236}">
                <a16:creationId xmlns:a16="http://schemas.microsoft.com/office/drawing/2014/main" id="{2A6AF670-AB73-294F-95EF-756512CEA08F}"/>
              </a:ext>
            </a:extLst>
          </p:cNvPr>
          <p:cNvCxnSpPr>
            <a:cxnSpLocks noChangeShapeType="1"/>
            <a:stCxn id="5" idx="3"/>
            <a:endCxn id="10" idx="7"/>
          </p:cNvCxnSpPr>
          <p:nvPr/>
        </p:nvCxnSpPr>
        <p:spPr bwMode="auto">
          <a:xfrm flipH="1">
            <a:off x="3225634" y="1451235"/>
            <a:ext cx="1559307" cy="1020574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3">
            <a:extLst>
              <a:ext uri="{FF2B5EF4-FFF2-40B4-BE49-F238E27FC236}">
                <a16:creationId xmlns:a16="http://schemas.microsoft.com/office/drawing/2014/main" id="{2908C803-AB5E-C54D-9A66-01BC17F0B02E}"/>
              </a:ext>
            </a:extLst>
          </p:cNvPr>
          <p:cNvCxnSpPr>
            <a:cxnSpLocks noChangeShapeType="1"/>
            <a:stCxn id="5" idx="4"/>
            <a:endCxn id="8" idx="0"/>
          </p:cNvCxnSpPr>
          <p:nvPr/>
        </p:nvCxnSpPr>
        <p:spPr bwMode="auto">
          <a:xfrm flipH="1">
            <a:off x="4918158" y="1507031"/>
            <a:ext cx="1487" cy="204026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4">
            <a:extLst>
              <a:ext uri="{FF2B5EF4-FFF2-40B4-BE49-F238E27FC236}">
                <a16:creationId xmlns:a16="http://schemas.microsoft.com/office/drawing/2014/main" id="{67A030C7-A717-F640-9D5B-81ADAF8BC49D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7557018" y="1507031"/>
            <a:ext cx="0" cy="1905556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5">
            <a:extLst>
              <a:ext uri="{FF2B5EF4-FFF2-40B4-BE49-F238E27FC236}">
                <a16:creationId xmlns:a16="http://schemas.microsoft.com/office/drawing/2014/main" id="{5FF247C6-7C49-5745-9B02-74FE15C35B0C}"/>
              </a:ext>
            </a:extLst>
          </p:cNvPr>
          <p:cNvCxnSpPr>
            <a:cxnSpLocks noChangeShapeType="1"/>
            <a:stCxn id="6" idx="2"/>
            <a:endCxn id="5" idx="6"/>
          </p:cNvCxnSpPr>
          <p:nvPr/>
        </p:nvCxnSpPr>
        <p:spPr bwMode="auto">
          <a:xfrm flipH="1">
            <a:off x="5110145" y="1316531"/>
            <a:ext cx="2256373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6">
            <a:extLst>
              <a:ext uri="{FF2B5EF4-FFF2-40B4-BE49-F238E27FC236}">
                <a16:creationId xmlns:a16="http://schemas.microsoft.com/office/drawing/2014/main" id="{D1FEA883-FC20-5E40-AD70-97B061FDB08D}"/>
              </a:ext>
            </a:extLst>
          </p:cNvPr>
          <p:cNvCxnSpPr>
            <a:cxnSpLocks noChangeShapeType="1"/>
            <a:stCxn id="5" idx="5"/>
            <a:endCxn id="7" idx="1"/>
          </p:cNvCxnSpPr>
          <p:nvPr/>
        </p:nvCxnSpPr>
        <p:spPr bwMode="auto">
          <a:xfrm>
            <a:off x="5054349" y="1451235"/>
            <a:ext cx="2367965" cy="2017148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7">
            <a:extLst>
              <a:ext uri="{FF2B5EF4-FFF2-40B4-BE49-F238E27FC236}">
                <a16:creationId xmlns:a16="http://schemas.microsoft.com/office/drawing/2014/main" id="{FE4038E6-4E4F-2E44-A146-5F15DBB9387E}"/>
              </a:ext>
            </a:extLst>
          </p:cNvPr>
          <p:cNvCxnSpPr>
            <a:cxnSpLocks noChangeShapeType="1"/>
            <a:stCxn id="7" idx="3"/>
            <a:endCxn id="8" idx="6"/>
          </p:cNvCxnSpPr>
          <p:nvPr/>
        </p:nvCxnSpPr>
        <p:spPr bwMode="auto">
          <a:xfrm flipH="1">
            <a:off x="5108658" y="3737791"/>
            <a:ext cx="231365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8">
            <a:extLst>
              <a:ext uri="{FF2B5EF4-FFF2-40B4-BE49-F238E27FC236}">
                <a16:creationId xmlns:a16="http://schemas.microsoft.com/office/drawing/2014/main" id="{55C4B10A-E355-3B41-84C3-8579F43697E4}"/>
              </a:ext>
            </a:extLst>
          </p:cNvPr>
          <p:cNvCxnSpPr>
            <a:cxnSpLocks noChangeShapeType="1"/>
            <a:stCxn id="8" idx="1"/>
            <a:endCxn id="10" idx="5"/>
          </p:cNvCxnSpPr>
          <p:nvPr/>
        </p:nvCxnSpPr>
        <p:spPr bwMode="auto">
          <a:xfrm flipH="1" flipV="1">
            <a:off x="3225634" y="2741217"/>
            <a:ext cx="1557820" cy="86187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20">
            <a:extLst>
              <a:ext uri="{FF2B5EF4-FFF2-40B4-BE49-F238E27FC236}">
                <a16:creationId xmlns:a16="http://schemas.microsoft.com/office/drawing/2014/main" id="{A37BDFEC-02A7-7649-9757-49F641DFEA01}"/>
              </a:ext>
            </a:extLst>
          </p:cNvPr>
          <p:cNvCxnSpPr>
            <a:cxnSpLocks noChangeShapeType="1"/>
            <a:stCxn id="13" idx="1"/>
            <a:endCxn id="9" idx="5"/>
          </p:cNvCxnSpPr>
          <p:nvPr/>
        </p:nvCxnSpPr>
        <p:spPr bwMode="auto">
          <a:xfrm flipH="1" flipV="1">
            <a:off x="2601167" y="3872495"/>
            <a:ext cx="1198544" cy="839143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22">
            <a:extLst>
              <a:ext uri="{FF2B5EF4-FFF2-40B4-BE49-F238E27FC236}">
                <a16:creationId xmlns:a16="http://schemas.microsoft.com/office/drawing/2014/main" id="{A83007CA-4949-1846-8FFE-2ED7244F690D}"/>
              </a:ext>
            </a:extLst>
          </p:cNvPr>
          <p:cNvCxnSpPr>
            <a:cxnSpLocks noChangeShapeType="1"/>
            <a:stCxn id="9" idx="1"/>
            <a:endCxn id="12" idx="5"/>
          </p:cNvCxnSpPr>
          <p:nvPr/>
        </p:nvCxnSpPr>
        <p:spPr bwMode="auto">
          <a:xfrm flipH="1" flipV="1">
            <a:off x="1112234" y="2741217"/>
            <a:ext cx="1219525" cy="86187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23">
            <a:extLst>
              <a:ext uri="{FF2B5EF4-FFF2-40B4-BE49-F238E27FC236}">
                <a16:creationId xmlns:a16="http://schemas.microsoft.com/office/drawing/2014/main" id="{C19819A0-B8B4-184C-8280-DEB29C45DD76}"/>
              </a:ext>
            </a:extLst>
          </p:cNvPr>
          <p:cNvCxnSpPr>
            <a:cxnSpLocks noChangeShapeType="1"/>
            <a:stCxn id="12" idx="6"/>
            <a:endCxn id="10" idx="2"/>
          </p:cNvCxnSpPr>
          <p:nvPr/>
        </p:nvCxnSpPr>
        <p:spPr bwMode="auto">
          <a:xfrm>
            <a:off x="1168030" y="2606513"/>
            <a:ext cx="1732400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25">
            <a:extLst>
              <a:ext uri="{FF2B5EF4-FFF2-40B4-BE49-F238E27FC236}">
                <a16:creationId xmlns:a16="http://schemas.microsoft.com/office/drawing/2014/main" id="{9061707F-7AEF-8D42-BAAA-2F3D86E7F0FE}"/>
              </a:ext>
            </a:extLst>
          </p:cNvPr>
          <p:cNvCxnSpPr>
            <a:cxnSpLocks noChangeShapeType="1"/>
            <a:stCxn id="11" idx="6"/>
            <a:endCxn id="5" idx="2"/>
          </p:cNvCxnSpPr>
          <p:nvPr/>
        </p:nvCxnSpPr>
        <p:spPr bwMode="auto">
          <a:xfrm>
            <a:off x="2277379" y="1316531"/>
            <a:ext cx="245176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27">
            <a:extLst>
              <a:ext uri="{FF2B5EF4-FFF2-40B4-BE49-F238E27FC236}">
                <a16:creationId xmlns:a16="http://schemas.microsoft.com/office/drawing/2014/main" id="{7DDD66B1-F3EE-3141-8A8D-5028DB0DA5A9}"/>
              </a:ext>
            </a:extLst>
          </p:cNvPr>
          <p:cNvCxnSpPr>
            <a:cxnSpLocks noChangeShapeType="1"/>
            <a:stCxn id="9" idx="6"/>
            <a:endCxn id="8" idx="2"/>
          </p:cNvCxnSpPr>
          <p:nvPr/>
        </p:nvCxnSpPr>
        <p:spPr bwMode="auto">
          <a:xfrm>
            <a:off x="2656963" y="3737791"/>
            <a:ext cx="207069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6" name="Text Box 28">
            <a:extLst>
              <a:ext uri="{FF2B5EF4-FFF2-40B4-BE49-F238E27FC236}">
                <a16:creationId xmlns:a16="http://schemas.microsoft.com/office/drawing/2014/main" id="{3483A2D0-7293-5D42-B6C5-B1ED2DF17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425" y="2170322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27" name="Text Box 29">
            <a:extLst>
              <a:ext uri="{FF2B5EF4-FFF2-40B4-BE49-F238E27FC236}">
                <a16:creationId xmlns:a16="http://schemas.microsoft.com/office/drawing/2014/main" id="{09086959-DD50-0643-A1EC-F001E8C7E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673" y="282045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28" name="Text Box 30">
            <a:extLst>
              <a:ext uri="{FF2B5EF4-FFF2-40B4-BE49-F238E27FC236}">
                <a16:creationId xmlns:a16="http://schemas.microsoft.com/office/drawing/2014/main" id="{EC45D1A6-49EE-2B4E-9E51-C1ED6C84F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6000" y="339705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29" name="Text Box 33">
            <a:extLst>
              <a:ext uri="{FF2B5EF4-FFF2-40B4-BE49-F238E27FC236}">
                <a16:creationId xmlns:a16="http://schemas.microsoft.com/office/drawing/2014/main" id="{6235A6D3-EF21-E44D-9D73-53333F197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9516" y="1691752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C946415D-E66E-B844-9B1C-D555BDD53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878" y="224284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31" name="Text Box 35">
            <a:extLst>
              <a:ext uri="{FF2B5EF4-FFF2-40B4-BE49-F238E27FC236}">
                <a16:creationId xmlns:a16="http://schemas.microsoft.com/office/drawing/2014/main" id="{40E25132-2F41-1B4D-83AB-07BF550E0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9929" y="337692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32" name="Text Box 36">
            <a:extLst>
              <a:ext uri="{FF2B5EF4-FFF2-40B4-BE49-F238E27FC236}">
                <a16:creationId xmlns:a16="http://schemas.microsoft.com/office/drawing/2014/main" id="{4EC1B3B2-ACBD-A446-AF91-4E95A2A97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8828" y="9757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D09737F3-51E3-D74F-8026-89FF9DE4F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6563" y="210615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34" name="Text Box 38">
            <a:extLst>
              <a:ext uri="{FF2B5EF4-FFF2-40B4-BE49-F238E27FC236}">
                <a16:creationId xmlns:a16="http://schemas.microsoft.com/office/drawing/2014/main" id="{750D60CD-BA5D-FA4F-B872-DFD53F062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02" y="294910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35" name="Text Box 39">
            <a:extLst>
              <a:ext uri="{FF2B5EF4-FFF2-40B4-BE49-F238E27FC236}">
                <a16:creationId xmlns:a16="http://schemas.microsoft.com/office/drawing/2014/main" id="{BC577F13-0362-FB4B-A714-39F99335C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6294" y="97579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36" name="Text Box 40">
            <a:extLst>
              <a:ext uri="{FF2B5EF4-FFF2-40B4-BE49-F238E27FC236}">
                <a16:creationId xmlns:a16="http://schemas.microsoft.com/office/drawing/2014/main" id="{13D3B1BA-29EF-4F45-AD96-3E400B838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190" y="230144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37" name="Text Box 42">
            <a:extLst>
              <a:ext uri="{FF2B5EF4-FFF2-40B4-BE49-F238E27FC236}">
                <a16:creationId xmlns:a16="http://schemas.microsoft.com/office/drawing/2014/main" id="{BB23A42D-D044-C044-ACC9-BFD7DA339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9792" y="4172914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9</a:t>
            </a:r>
          </a:p>
        </p:txBody>
      </p:sp>
      <p:cxnSp>
        <p:nvCxnSpPr>
          <p:cNvPr id="38" name="AutoShape 17">
            <a:extLst>
              <a:ext uri="{FF2B5EF4-FFF2-40B4-BE49-F238E27FC236}">
                <a16:creationId xmlns:a16="http://schemas.microsoft.com/office/drawing/2014/main" id="{0AE9930D-4E69-584C-B2C8-6DCD78156518}"/>
              </a:ext>
            </a:extLst>
          </p:cNvPr>
          <p:cNvCxnSpPr>
            <a:cxnSpLocks noChangeShapeType="1"/>
            <a:stCxn id="7" idx="4"/>
            <a:endCxn id="13" idx="6"/>
          </p:cNvCxnSpPr>
          <p:nvPr/>
        </p:nvCxnSpPr>
        <p:spPr bwMode="auto">
          <a:xfrm flipH="1">
            <a:off x="4124915" y="3793587"/>
            <a:ext cx="3432103" cy="1052755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 type="arrow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1" name="Text Box 30">
            <a:extLst>
              <a:ext uri="{FF2B5EF4-FFF2-40B4-BE49-F238E27FC236}">
                <a16:creationId xmlns:a16="http://schemas.microsoft.com/office/drawing/2014/main" id="{168E46F3-AC14-AE4B-9EFF-C79A735FD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5392" y="404100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0DDAB4-664F-CB4C-A9C6-B1831D3FF525}"/>
              </a:ext>
            </a:extLst>
          </p:cNvPr>
          <p:cNvSpPr txBox="1"/>
          <p:nvPr/>
        </p:nvSpPr>
        <p:spPr>
          <a:xfrm>
            <a:off x="2391127" y="269955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8C758C3-CE25-4B4C-B6E9-3F662AC700F9}"/>
              </a:ext>
            </a:extLst>
          </p:cNvPr>
          <p:cNvSpPr txBox="1"/>
          <p:nvPr/>
        </p:nvSpPr>
        <p:spPr>
          <a:xfrm>
            <a:off x="4531655" y="66293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4A19125-C3BD-954E-8BB0-639140C615D5}"/>
              </a:ext>
            </a:extLst>
          </p:cNvPr>
          <p:cNvSpPr txBox="1"/>
          <p:nvPr/>
        </p:nvSpPr>
        <p:spPr>
          <a:xfrm>
            <a:off x="1850800" y="652543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L=7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ADE3D9C-9686-9942-89BE-66A277E61D0B}"/>
              </a:ext>
            </a:extLst>
          </p:cNvPr>
          <p:cNvSpPr txBox="1"/>
          <p:nvPr/>
        </p:nvSpPr>
        <p:spPr>
          <a:xfrm>
            <a:off x="7212509" y="631761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L=11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6547249-847A-0C4A-A283-EABAA80C0F1D}"/>
              </a:ext>
            </a:extLst>
          </p:cNvPr>
          <p:cNvSpPr txBox="1"/>
          <p:nvPr/>
        </p:nvSpPr>
        <p:spPr>
          <a:xfrm>
            <a:off x="5036643" y="3105175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L=9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32106D2-33E4-FC41-BAEB-F0B6DF376CEC}"/>
              </a:ext>
            </a:extLst>
          </p:cNvPr>
          <p:cNvSpPr txBox="1"/>
          <p:nvPr/>
        </p:nvSpPr>
        <p:spPr>
          <a:xfrm>
            <a:off x="2428302" y="315589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L=16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307F5C4-F71D-314C-8B4E-18DF3414E712}"/>
              </a:ext>
            </a:extLst>
          </p:cNvPr>
          <p:cNvSpPr txBox="1"/>
          <p:nvPr/>
        </p:nvSpPr>
        <p:spPr>
          <a:xfrm>
            <a:off x="3851856" y="4194986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L=25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BF7E9D1-F301-D845-97BD-973C4C714AA0}"/>
              </a:ext>
            </a:extLst>
          </p:cNvPr>
          <p:cNvSpPr txBox="1"/>
          <p:nvPr/>
        </p:nvSpPr>
        <p:spPr>
          <a:xfrm>
            <a:off x="7841965" y="3228632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>
                <a:solidFill>
                  <a:srgbClr val="0070C0"/>
                </a:solidFill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L=26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D38234-6990-5E81-FC45-1479F9C04E0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47" name="Footer Placeholder 46">
            <a:extLst>
              <a:ext uri="{FF2B5EF4-FFF2-40B4-BE49-F238E27FC236}">
                <a16:creationId xmlns:a16="http://schemas.microsoft.com/office/drawing/2014/main" id="{8ABC05AD-0491-0AE6-C910-10990B48EA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1898258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1. Exhaustive depth-first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525" y="1004836"/>
            <a:ext cx="5854246" cy="399049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find the shortest path from s to t</a:t>
            </a:r>
          </a:p>
          <a:p>
            <a:pPr marL="279400" lvl="1" indent="0">
              <a:buNone/>
            </a:pPr>
            <a:r>
              <a:rPr lang="en-US" dirty="0"/>
              <a:t>for each edge 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 between s and 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</a:p>
          <a:p>
            <a:pPr marL="552450" lvl="2" indent="0">
              <a:buNone/>
            </a:pPr>
            <a:r>
              <a:rPr lang="en-US" dirty="0"/>
              <a:t>find the shortest path </a:t>
            </a:r>
            <a:r>
              <a:rPr lang="en-US" dirty="0" err="1"/>
              <a:t>SP</a:t>
            </a:r>
            <a:r>
              <a:rPr lang="en-US" baseline="-25000" dirty="0" err="1"/>
              <a:t>i</a:t>
            </a:r>
            <a:r>
              <a:rPr lang="en-US" dirty="0"/>
              <a:t> from 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dirty="0"/>
              <a:t> to t</a:t>
            </a:r>
          </a:p>
          <a:p>
            <a:pPr marL="552450" lvl="2" indent="0">
              <a:buNone/>
            </a:pPr>
            <a:endParaRPr lang="en-US" dirty="0"/>
          </a:p>
          <a:p>
            <a:pPr marL="279400" lvl="1" indent="0">
              <a:buNone/>
            </a:pPr>
            <a:r>
              <a:rPr lang="en-US" dirty="0"/>
              <a:t>the shortest path from s to t is </a:t>
            </a:r>
          </a:p>
          <a:p>
            <a:pPr marL="279400" lvl="1" indent="0">
              <a:buNone/>
            </a:pPr>
            <a:r>
              <a:rPr lang="en-US" dirty="0"/>
              <a:t>the path </a:t>
            </a:r>
            <a:r>
              <a:rPr lang="en-US" dirty="0" err="1"/>
              <a:t>e</a:t>
            </a:r>
            <a:r>
              <a:rPr lang="en-US" baseline="-25000" dirty="0" err="1"/>
              <a:t>j</a:t>
            </a:r>
            <a:r>
              <a:rPr lang="en-US" dirty="0"/>
              <a:t> </a:t>
            </a:r>
            <a:r>
              <a:rPr lang="en-US" dirty="0" err="1"/>
              <a:t>SP</a:t>
            </a:r>
            <a:r>
              <a:rPr lang="en-US" baseline="-25000" dirty="0" err="1"/>
              <a:t>j</a:t>
            </a:r>
            <a:r>
              <a:rPr lang="en-US" dirty="0"/>
              <a:t> such that</a:t>
            </a:r>
          </a:p>
          <a:p>
            <a:pPr marL="552450" lvl="2" indent="0">
              <a:buNone/>
            </a:pPr>
            <a:r>
              <a:rPr lang="en-US" dirty="0"/>
              <a:t>w(</a:t>
            </a:r>
            <a:r>
              <a:rPr lang="en-US" dirty="0" err="1"/>
              <a:t>e</a:t>
            </a:r>
            <a:r>
              <a:rPr lang="en-US" baseline="-25000" dirty="0" err="1"/>
              <a:t>j</a:t>
            </a:r>
            <a:r>
              <a:rPr lang="en-US" dirty="0"/>
              <a:t>) + w(</a:t>
            </a:r>
            <a:r>
              <a:rPr lang="en-US" dirty="0" err="1"/>
              <a:t>SP</a:t>
            </a:r>
            <a:r>
              <a:rPr lang="en-US" baseline="-25000" dirty="0" err="1"/>
              <a:t>j</a:t>
            </a:r>
            <a:r>
              <a:rPr lang="en-US" dirty="0"/>
              <a:t>) is minimal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4</a:t>
            </a:fld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5" name="Oval 9">
            <a:extLst>
              <a:ext uri="{FF2B5EF4-FFF2-40B4-BE49-F238E27FC236}">
                <a16:creationId xmlns:a16="http://schemas.microsoft.com/office/drawing/2014/main" id="{814EC66F-E40C-3944-865A-7FAF4909B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600" y="1619686"/>
            <a:ext cx="381000" cy="3810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s</a:t>
            </a: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FF4FC2A0-25EE-AD49-8A5A-E6C26067C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1239" y="2548575"/>
            <a:ext cx="381000" cy="3810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  <a:r>
              <a:rPr lang="en-US" sz="1600" baseline="-25000" dirty="0">
                <a:latin typeface="Lucida Grande"/>
                <a:cs typeface="Lucida Grande"/>
              </a:rPr>
              <a:t>3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3A7CF16C-0726-644C-8B58-F7B4CBDDB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0057" y="2305486"/>
            <a:ext cx="381000" cy="3810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  <a:r>
              <a:rPr lang="en-US" sz="1600" baseline="-25000" dirty="0">
                <a:latin typeface="Lucida Grande"/>
                <a:cs typeface="Lucida Grande"/>
              </a:rPr>
              <a:t>2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F4F23286-6F27-1245-8DFD-34ACDE5ED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2322" y="1307641"/>
            <a:ext cx="381000" cy="3810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  <a:r>
              <a:rPr lang="en-US" sz="1600" baseline="-25000" dirty="0">
                <a:latin typeface="Lucida Grande"/>
                <a:cs typeface="Lucida Grande"/>
              </a:rPr>
              <a:t>1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E8755E5-1A7B-B54C-A726-02F79AFF3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7004" y="4377021"/>
            <a:ext cx="381000" cy="3810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182906F-4C72-B549-8165-52B812E407D8}"/>
              </a:ext>
            </a:extLst>
          </p:cNvPr>
          <p:cNvCxnSpPr>
            <a:cxnSpLocks/>
            <a:stCxn id="5" idx="6"/>
            <a:endCxn id="9" idx="2"/>
          </p:cNvCxnSpPr>
          <p:nvPr/>
        </p:nvCxnSpPr>
        <p:spPr bwMode="auto">
          <a:xfrm flipV="1">
            <a:off x="7092600" y="1498141"/>
            <a:ext cx="659722" cy="31204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97221D-23A1-E04E-B82C-755919447E58}"/>
              </a:ext>
            </a:extLst>
          </p:cNvPr>
          <p:cNvCxnSpPr>
            <a:cxnSpLocks/>
            <a:stCxn id="5" idx="4"/>
            <a:endCxn id="7" idx="0"/>
          </p:cNvCxnSpPr>
          <p:nvPr/>
        </p:nvCxnSpPr>
        <p:spPr bwMode="auto">
          <a:xfrm flipH="1">
            <a:off x="6651739" y="2000686"/>
            <a:ext cx="250361" cy="5478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DC2508E-1227-7742-B8EA-25BB4FA116A3}"/>
              </a:ext>
            </a:extLst>
          </p:cNvPr>
          <p:cNvCxnSpPr>
            <a:cxnSpLocks/>
            <a:stCxn id="5" idx="5"/>
            <a:endCxn id="8" idx="1"/>
          </p:cNvCxnSpPr>
          <p:nvPr/>
        </p:nvCxnSpPr>
        <p:spPr bwMode="auto">
          <a:xfrm>
            <a:off x="7036804" y="1944890"/>
            <a:ext cx="449049" cy="4163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Freeform 19">
            <a:extLst>
              <a:ext uri="{FF2B5EF4-FFF2-40B4-BE49-F238E27FC236}">
                <a16:creationId xmlns:a16="http://schemas.microsoft.com/office/drawing/2014/main" id="{B526EF4C-E47A-DF4F-A4FC-9713D7DAA263}"/>
              </a:ext>
            </a:extLst>
          </p:cNvPr>
          <p:cNvSpPr/>
          <p:nvPr/>
        </p:nvSpPr>
        <p:spPr bwMode="auto">
          <a:xfrm>
            <a:off x="8120743" y="1600200"/>
            <a:ext cx="816339" cy="3516554"/>
          </a:xfrm>
          <a:custGeom>
            <a:avLst/>
            <a:gdLst>
              <a:gd name="connsiteX0" fmla="*/ 0 w 816339"/>
              <a:gd name="connsiteY0" fmla="*/ 0 h 3516554"/>
              <a:gd name="connsiteX1" fmla="*/ 587828 w 816339"/>
              <a:gd name="connsiteY1" fmla="*/ 217714 h 3516554"/>
              <a:gd name="connsiteX2" fmla="*/ 478971 w 816339"/>
              <a:gd name="connsiteY2" fmla="*/ 870857 h 3516554"/>
              <a:gd name="connsiteX3" fmla="*/ 805543 w 816339"/>
              <a:gd name="connsiteY3" fmla="*/ 1447800 h 3516554"/>
              <a:gd name="connsiteX4" fmla="*/ 261257 w 816339"/>
              <a:gd name="connsiteY4" fmla="*/ 2068286 h 3516554"/>
              <a:gd name="connsiteX5" fmla="*/ 794657 w 816339"/>
              <a:gd name="connsiteY5" fmla="*/ 2405743 h 3516554"/>
              <a:gd name="connsiteX6" fmla="*/ 674914 w 816339"/>
              <a:gd name="connsiteY6" fmla="*/ 3483429 h 3516554"/>
              <a:gd name="connsiteX7" fmla="*/ 326571 w 816339"/>
              <a:gd name="connsiteY7" fmla="*/ 3135086 h 351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6339" h="3516554">
                <a:moveTo>
                  <a:pt x="0" y="0"/>
                </a:moveTo>
                <a:cubicBezTo>
                  <a:pt x="254000" y="36285"/>
                  <a:pt x="508000" y="72571"/>
                  <a:pt x="587828" y="217714"/>
                </a:cubicBezTo>
                <a:cubicBezTo>
                  <a:pt x="667656" y="362857"/>
                  <a:pt x="442685" y="665843"/>
                  <a:pt x="478971" y="870857"/>
                </a:cubicBezTo>
                <a:cubicBezTo>
                  <a:pt x="515257" y="1075871"/>
                  <a:pt x="841829" y="1248229"/>
                  <a:pt x="805543" y="1447800"/>
                </a:cubicBezTo>
                <a:cubicBezTo>
                  <a:pt x="769257" y="1647372"/>
                  <a:pt x="263071" y="1908629"/>
                  <a:pt x="261257" y="2068286"/>
                </a:cubicBezTo>
                <a:cubicBezTo>
                  <a:pt x="259443" y="2227943"/>
                  <a:pt x="725714" y="2169886"/>
                  <a:pt x="794657" y="2405743"/>
                </a:cubicBezTo>
                <a:cubicBezTo>
                  <a:pt x="863600" y="2641600"/>
                  <a:pt x="752928" y="3361872"/>
                  <a:pt x="674914" y="3483429"/>
                </a:cubicBezTo>
                <a:cubicBezTo>
                  <a:pt x="596900" y="3604986"/>
                  <a:pt x="461735" y="3370036"/>
                  <a:pt x="326571" y="3135086"/>
                </a:cubicBezTo>
              </a:path>
            </a:pathLst>
          </a:custGeom>
          <a:noFill/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B9495540-C113-4747-AE56-2DF91B1E849D}"/>
              </a:ext>
            </a:extLst>
          </p:cNvPr>
          <p:cNvSpPr/>
          <p:nvPr/>
        </p:nvSpPr>
        <p:spPr bwMode="auto">
          <a:xfrm>
            <a:off x="7489305" y="2699657"/>
            <a:ext cx="1089473" cy="1676400"/>
          </a:xfrm>
          <a:custGeom>
            <a:avLst/>
            <a:gdLst>
              <a:gd name="connsiteX0" fmla="*/ 152466 w 1089473"/>
              <a:gd name="connsiteY0" fmla="*/ 0 h 1676400"/>
              <a:gd name="connsiteX1" fmla="*/ 1088638 w 1089473"/>
              <a:gd name="connsiteY1" fmla="*/ 272143 h 1676400"/>
              <a:gd name="connsiteX2" fmla="*/ 10952 w 1089473"/>
              <a:gd name="connsiteY2" fmla="*/ 696686 h 1676400"/>
              <a:gd name="connsiteX3" fmla="*/ 544352 w 1089473"/>
              <a:gd name="connsiteY3" fmla="*/ 1175657 h 1676400"/>
              <a:gd name="connsiteX4" fmla="*/ 762066 w 1089473"/>
              <a:gd name="connsiteY4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9473" h="1676400">
                <a:moveTo>
                  <a:pt x="152466" y="0"/>
                </a:moveTo>
                <a:cubicBezTo>
                  <a:pt x="632345" y="78014"/>
                  <a:pt x="1112224" y="156029"/>
                  <a:pt x="1088638" y="272143"/>
                </a:cubicBezTo>
                <a:cubicBezTo>
                  <a:pt x="1065052" y="388257"/>
                  <a:pt x="101666" y="546100"/>
                  <a:pt x="10952" y="696686"/>
                </a:cubicBezTo>
                <a:cubicBezTo>
                  <a:pt x="-79762" y="847272"/>
                  <a:pt x="419166" y="1012371"/>
                  <a:pt x="544352" y="1175657"/>
                </a:cubicBezTo>
                <a:cubicBezTo>
                  <a:pt x="669538" y="1338943"/>
                  <a:pt x="715802" y="1507671"/>
                  <a:pt x="762066" y="1676400"/>
                </a:cubicBezTo>
              </a:path>
            </a:pathLst>
          </a:custGeom>
          <a:noFill/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345E93F2-6DD5-8E4A-ABFA-CCE2D7853D42}"/>
              </a:ext>
            </a:extLst>
          </p:cNvPr>
          <p:cNvSpPr/>
          <p:nvPr/>
        </p:nvSpPr>
        <p:spPr bwMode="auto">
          <a:xfrm>
            <a:off x="6336109" y="2916050"/>
            <a:ext cx="1784634" cy="1788712"/>
          </a:xfrm>
          <a:custGeom>
            <a:avLst/>
            <a:gdLst>
              <a:gd name="connsiteX0" fmla="*/ 391005 w 1795262"/>
              <a:gd name="connsiteY0" fmla="*/ 0 h 1809162"/>
              <a:gd name="connsiteX1" fmla="*/ 20890 w 1795262"/>
              <a:gd name="connsiteY1" fmla="*/ 468086 h 1809162"/>
              <a:gd name="connsiteX2" fmla="*/ 946176 w 1795262"/>
              <a:gd name="connsiteY2" fmla="*/ 838200 h 1809162"/>
              <a:gd name="connsiteX3" fmla="*/ 1011490 w 1795262"/>
              <a:gd name="connsiteY3" fmla="*/ 1687286 h 1809162"/>
              <a:gd name="connsiteX4" fmla="*/ 1795262 w 1795262"/>
              <a:gd name="connsiteY4" fmla="*/ 1785257 h 180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5262" h="1809162">
                <a:moveTo>
                  <a:pt x="391005" y="0"/>
                </a:moveTo>
                <a:cubicBezTo>
                  <a:pt x="159683" y="164193"/>
                  <a:pt x="-71638" y="328386"/>
                  <a:pt x="20890" y="468086"/>
                </a:cubicBezTo>
                <a:cubicBezTo>
                  <a:pt x="113418" y="607786"/>
                  <a:pt x="781076" y="635000"/>
                  <a:pt x="946176" y="838200"/>
                </a:cubicBezTo>
                <a:cubicBezTo>
                  <a:pt x="1111276" y="1041400"/>
                  <a:pt x="869976" y="1529443"/>
                  <a:pt x="1011490" y="1687286"/>
                </a:cubicBezTo>
                <a:cubicBezTo>
                  <a:pt x="1153004" y="1845129"/>
                  <a:pt x="1474133" y="1815193"/>
                  <a:pt x="1795262" y="1785257"/>
                </a:cubicBezTo>
              </a:path>
            </a:pathLst>
          </a:custGeom>
          <a:noFill/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9B55F17-F1EC-2844-AA93-A928963887D4}"/>
              </a:ext>
            </a:extLst>
          </p:cNvPr>
          <p:cNvSpPr txBox="1"/>
          <p:nvPr/>
        </p:nvSpPr>
        <p:spPr>
          <a:xfrm>
            <a:off x="7108994" y="1241409"/>
            <a:ext cx="460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w</a:t>
            </a:r>
            <a:r>
              <a:rPr lang="en-US" sz="1800" baseline="-25000" dirty="0">
                <a:latin typeface="Lucida Grande"/>
                <a:cs typeface="Lucida Grande"/>
              </a:rPr>
              <a:t>1</a:t>
            </a:r>
            <a:endParaRPr lang="en-US" sz="1800" dirty="0">
              <a:latin typeface="Lucida Grande"/>
              <a:cs typeface="Lucida Grande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D8B8FA7-9A13-E542-BC07-813CE990D21B}"/>
              </a:ext>
            </a:extLst>
          </p:cNvPr>
          <p:cNvSpPr txBox="1"/>
          <p:nvPr/>
        </p:nvSpPr>
        <p:spPr>
          <a:xfrm>
            <a:off x="7185980" y="1783754"/>
            <a:ext cx="460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w</a:t>
            </a:r>
            <a:r>
              <a:rPr lang="en-US" sz="1800" baseline="-25000" dirty="0">
                <a:latin typeface="Lucida Grande"/>
                <a:cs typeface="Lucida Grande"/>
              </a:rPr>
              <a:t>2</a:t>
            </a:r>
            <a:endParaRPr lang="en-US" sz="1800" dirty="0">
              <a:latin typeface="Lucida Grande"/>
              <a:cs typeface="Lucida Grande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94C25C-ABF6-AF4B-A36F-41AD14AAEFFF}"/>
              </a:ext>
            </a:extLst>
          </p:cNvPr>
          <p:cNvSpPr txBox="1"/>
          <p:nvPr/>
        </p:nvSpPr>
        <p:spPr>
          <a:xfrm>
            <a:off x="6335932" y="2045584"/>
            <a:ext cx="460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w</a:t>
            </a:r>
            <a:r>
              <a:rPr lang="en-US" sz="1800" baseline="-25000" dirty="0">
                <a:latin typeface="Lucida Grande"/>
                <a:cs typeface="Lucida Grande"/>
              </a:rPr>
              <a:t>3</a:t>
            </a:r>
            <a:endParaRPr lang="en-US" sz="1800" dirty="0">
              <a:latin typeface="Lucida Grande"/>
              <a:cs typeface="Lucida Grande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10BC05-90A1-F543-87B0-8E1144C67F37}"/>
              </a:ext>
            </a:extLst>
          </p:cNvPr>
          <p:cNvSpPr txBox="1"/>
          <p:nvPr/>
        </p:nvSpPr>
        <p:spPr>
          <a:xfrm>
            <a:off x="8543110" y="20899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SP</a:t>
            </a:r>
            <a:r>
              <a:rPr lang="en-US" sz="1800" baseline="-25000" dirty="0">
                <a:latin typeface="Lucida Grande"/>
                <a:cs typeface="Lucida Grande"/>
              </a:rPr>
              <a:t>1</a:t>
            </a:r>
            <a:endParaRPr lang="en-US" sz="1800" dirty="0">
              <a:latin typeface="Lucida Grande"/>
              <a:cs typeface="Lucida Grande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DF48441-DEE4-924C-A585-E107FB907AA5}"/>
              </a:ext>
            </a:extLst>
          </p:cNvPr>
          <p:cNvSpPr txBox="1"/>
          <p:nvPr/>
        </p:nvSpPr>
        <p:spPr>
          <a:xfrm>
            <a:off x="7672253" y="3178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SP</a:t>
            </a:r>
            <a:r>
              <a:rPr lang="en-US" sz="1800" baseline="-25000" dirty="0">
                <a:latin typeface="Lucida Grande"/>
                <a:cs typeface="Lucida Grande"/>
              </a:rPr>
              <a:t>2</a:t>
            </a:r>
            <a:endParaRPr lang="en-US" sz="1800" dirty="0">
              <a:latin typeface="Lucida Grande"/>
              <a:cs typeface="Lucida Grande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FABDAC-229E-534F-8AAA-D29AC844D02D}"/>
              </a:ext>
            </a:extLst>
          </p:cNvPr>
          <p:cNvSpPr txBox="1"/>
          <p:nvPr/>
        </p:nvSpPr>
        <p:spPr>
          <a:xfrm>
            <a:off x="6746967" y="359219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SP</a:t>
            </a:r>
            <a:r>
              <a:rPr lang="en-US" sz="1800" baseline="-25000" dirty="0">
                <a:latin typeface="Lucida Grande"/>
                <a:cs typeface="Lucida Grande"/>
              </a:rPr>
              <a:t>3</a:t>
            </a:r>
            <a:endParaRPr lang="en-US" sz="1800" dirty="0">
              <a:latin typeface="Lucida Grande"/>
              <a:cs typeface="Lucida Grande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4B58A-7893-B3B7-D1EC-AF9F79BD610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E5F89E7-68E6-38FB-4D32-579E97B2EC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36890388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054EDA-9F7D-FF4E-B412-40A5DA29C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40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7B341-2550-FC41-9B56-F6AB1A09F7D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2673" y="268941"/>
            <a:ext cx="8252055" cy="5344208"/>
          </a:xfrm>
        </p:spPr>
        <p:txBody>
          <a:bodyPr/>
          <a:lstStyle/>
          <a:p>
            <a:pPr marL="0" indent="0">
              <a:buNone/>
            </a:pPr>
            <a:r>
              <a:rPr lang="en-GB" sz="1400" b="0" dirty="0">
                <a:solidFill>
                  <a:srgbClr val="0000FF"/>
                </a:solidFill>
                <a:effectLst/>
                <a:latin typeface="Menlo" panose="020B0609030804020204" pitchFamily="49" charset="0"/>
              </a:rPr>
              <a:t>def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longest_paths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g_in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400" b="0" dirty="0" err="1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g_out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, </a:t>
            </a:r>
            <a:r>
              <a:rPr lang="en-GB" sz="1400" b="0" dirty="0">
                <a:solidFill>
                  <a:srgbClr val="001080"/>
                </a:solidFill>
                <a:effectLst/>
                <a:latin typeface="Menlo" panose="020B0609030804020204" pitchFamily="49" charset="0"/>
              </a:rPr>
              <a:t>s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):</a:t>
            </a:r>
          </a:p>
          <a:p>
            <a:pPr marL="0" indent="0">
              <a:buNone/>
            </a:pP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longest: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dict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[Node,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float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= {}   </a:t>
            </a:r>
            <a:r>
              <a:rPr lang="en-GB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longest[x] = length of LP from s to x 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for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a </a:t>
            </a: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g_in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 longest[a] =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0.0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b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-GB" sz="1400" dirty="0" err="1">
                <a:latin typeface="Menlo" panose="020B0609030804020204" pitchFamily="49" charset="0"/>
              </a:rPr>
              <a:t>k_pred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_count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dict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[Node,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float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] = {} </a:t>
            </a:r>
            <a:r>
              <a:rPr lang="en-GB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no. predecessors with known LP 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pred: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dict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[Node, Node] = {} </a:t>
            </a:r>
            <a:r>
              <a:rPr lang="en-GB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predecessor on the LP from s</a:t>
            </a:r>
          </a:p>
          <a:p>
            <a:pPr marL="0" indent="0">
              <a:buNone/>
            </a:pP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this_rank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set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([s])</a:t>
            </a:r>
          </a:p>
          <a:p>
            <a:pPr marL="0" indent="0">
              <a:buNone/>
            </a:pPr>
            <a:r>
              <a:rPr lang="en-GB" sz="1400" dirty="0">
                <a:latin typeface="Menlo" panose="020B0609030804020204" pitchFamily="49" charset="0"/>
              </a:rPr>
              <a:t>  </a:t>
            </a: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while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this_rank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&gt;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</a:t>
            </a:r>
          </a:p>
          <a:p>
            <a:pPr marL="0" indent="0">
              <a:buNone/>
            </a:pP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next_rank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set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</a:t>
            </a:r>
          </a:p>
          <a:p>
            <a:pPr marL="0" indent="0">
              <a:buNone/>
            </a:pPr>
            <a:endParaRPr lang="en-GB" sz="1400" b="0" dirty="0">
              <a:solidFill>
                <a:srgbClr val="008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8000"/>
                </a:solidFill>
                <a:latin typeface="Menlo" panose="020B0609030804020204" pitchFamily="49" charset="0"/>
              </a:rPr>
              <a:t>    </a:t>
            </a:r>
            <a:r>
              <a:rPr lang="en-GB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adjust longest and </a:t>
            </a:r>
            <a:r>
              <a:rPr lang="en-GB" sz="1400" b="0" dirty="0" err="1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lowcount</a:t>
            </a:r>
            <a:r>
              <a:rPr lang="en-GB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for the successors of the nodes 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    # in this rank and update next</a:t>
            </a:r>
          </a:p>
          <a:p>
            <a:pPr marL="0" indent="0">
              <a:buNone/>
            </a:pPr>
            <a:b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this_rank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next_rank</a:t>
            </a:r>
            <a:endParaRPr lang="en-GB" sz="1400" b="0" dirty="0">
              <a:solidFill>
                <a:srgbClr val="795E26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return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(longest, pred)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5D47A8-9BCB-9A8E-C757-C9E11AC57F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FCEF17-EFB6-C1FD-B600-15C995EC84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2880460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054EDA-9F7D-FF4E-B412-40A5DA29C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41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7B341-2550-FC41-9B56-F6AB1A09F7D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4085" y="878540"/>
            <a:ext cx="8305843" cy="4725643"/>
          </a:xfrm>
        </p:spPr>
        <p:txBody>
          <a:bodyPr/>
          <a:lstStyle/>
          <a:p>
            <a:pPr marL="0" indent="0">
              <a:buNone/>
            </a:pPr>
            <a:br>
              <a:rPr lang="en-GB" sz="1400" dirty="0">
                <a:latin typeface="LM Mono 10" pitchFamily="49" charset="77"/>
              </a:rPr>
            </a:br>
            <a:r>
              <a:rPr lang="en-GB" sz="1400" dirty="0">
                <a:latin typeface="LM Mono 10" pitchFamily="49" charset="77"/>
              </a:rPr>
              <a:t>  </a:t>
            </a: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while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this_rank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&gt;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next_rank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>
                <a:solidFill>
                  <a:srgbClr val="267F99"/>
                </a:solidFill>
                <a:effectLst/>
                <a:latin typeface="Menlo" panose="020B0609030804020204" pitchFamily="49" charset="0"/>
              </a:rPr>
              <a:t>set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()</a:t>
            </a:r>
          </a:p>
          <a:p>
            <a:pPr marL="0" indent="0">
              <a:buNone/>
            </a:pPr>
            <a:b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for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n </a:t>
            </a: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this_rank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:</a:t>
            </a:r>
          </a:p>
          <a:p>
            <a:pPr marL="0" indent="0">
              <a:buNone/>
            </a:pP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  for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a </a:t>
            </a: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in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g_out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[n]: </a:t>
            </a:r>
            <a:r>
              <a:rPr lang="en-GB" sz="1400" b="0" dirty="0">
                <a:solidFill>
                  <a:srgbClr val="008000"/>
                </a:solidFill>
                <a:effectLst/>
                <a:latin typeface="Menlo" panose="020B0609030804020204" pitchFamily="49" charset="0"/>
              </a:rPr>
              <a:t># for each successor of n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  </a:t>
            </a:r>
            <a:r>
              <a:rPr lang="en-GB" sz="1400" dirty="0" err="1">
                <a:latin typeface="Menlo" panose="020B0609030804020204" pitchFamily="49" charset="0"/>
              </a:rPr>
              <a:t>k_pred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_count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[a] = </a:t>
            </a:r>
            <a:r>
              <a:rPr lang="en-GB" sz="1400" dirty="0" err="1">
                <a:latin typeface="Menlo" panose="020B0609030804020204" pitchFamily="49" charset="0"/>
              </a:rPr>
              <a:t>k_pred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_count.get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(a,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0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) + </a:t>
            </a:r>
            <a:r>
              <a:rPr lang="en-GB" sz="1400" b="0" dirty="0">
                <a:solidFill>
                  <a:srgbClr val="098658"/>
                </a:solidFill>
                <a:effectLst/>
                <a:latin typeface="Menlo" panose="020B0609030804020204" pitchFamily="49" charset="0"/>
              </a:rPr>
              <a:t>1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 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lp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longest[n] +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g_out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[n][a]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    if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longest[a] &lt;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lp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: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    longest[a] =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lp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    pred[a] = n</a:t>
            </a:r>
          </a:p>
          <a:p>
            <a:pPr marL="0" indent="0">
              <a:buNone/>
            </a:pPr>
            <a:r>
              <a:rPr lang="en-GB" sz="1400" b="0" dirty="0">
                <a:solidFill>
                  <a:srgbClr val="AF00DB"/>
                </a:solidFill>
                <a:effectLst/>
                <a:latin typeface="Menlo" panose="020B0609030804020204" pitchFamily="49" charset="0"/>
              </a:rPr>
              <a:t>          if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GB" sz="1400" dirty="0" err="1">
                <a:latin typeface="Menlo" panose="020B0609030804020204" pitchFamily="49" charset="0"/>
              </a:rPr>
              <a:t>k_pred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_count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[a] ==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len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g_in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[a]) :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next_rank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.add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(a)</a:t>
            </a:r>
          </a:p>
          <a:p>
            <a:pPr marL="0" indent="0">
              <a:buNone/>
            </a:pPr>
            <a:b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</a:b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</a:t>
            </a:r>
            <a:r>
              <a:rPr lang="en-GB" sz="1400" b="0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this_rank</a:t>
            </a:r>
            <a:r>
              <a:rPr lang="en-GB" sz="1400" b="0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= </a:t>
            </a:r>
            <a:r>
              <a:rPr lang="en-GB" sz="1400" b="0" dirty="0" err="1">
                <a:solidFill>
                  <a:srgbClr val="795E26"/>
                </a:solidFill>
                <a:effectLst/>
                <a:latin typeface="Menlo" panose="020B0609030804020204" pitchFamily="49" charset="0"/>
              </a:rPr>
              <a:t>next_rank</a:t>
            </a:r>
            <a:endParaRPr lang="en-GB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 marL="0" indent="0">
              <a:buNone/>
            </a:pPr>
            <a:endParaRPr lang="en-GB" sz="1600" b="0" dirty="0">
              <a:solidFill>
                <a:srgbClr val="AF00DB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AF2597-2A26-2A48-BC7D-B4F06156DD33}"/>
              </a:ext>
            </a:extLst>
          </p:cNvPr>
          <p:cNvSpPr txBox="1"/>
          <p:nvPr/>
        </p:nvSpPr>
        <p:spPr>
          <a:xfrm>
            <a:off x="6902100" y="2257335"/>
            <a:ext cx="2343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i="1" dirty="0">
                <a:latin typeface="CMU Sans Serif" panose="02000603000000000000" pitchFamily="2" charset="0"/>
                <a:ea typeface="CMU Sans Serif" panose="02000603000000000000" pitchFamily="2" charset="0"/>
                <a:cs typeface="CMU Sans Serif" panose="02000603000000000000" pitchFamily="2" charset="0"/>
              </a:rPr>
              <a:t>when the ranks of all the predecessors are known it belongs to the next rank</a:t>
            </a:r>
          </a:p>
        </p:txBody>
      </p:sp>
      <p:cxnSp>
        <p:nvCxnSpPr>
          <p:cNvPr id="7" name="Curved Connector 6">
            <a:extLst>
              <a:ext uri="{FF2B5EF4-FFF2-40B4-BE49-F238E27FC236}">
                <a16:creationId xmlns:a16="http://schemas.microsoft.com/office/drawing/2014/main" id="{AB7757EC-D5A0-674D-AEB0-2F3217154549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8044465" y="3353041"/>
            <a:ext cx="710924" cy="758809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86A2F3D5-D24A-A848-83BE-29480CA75C9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7E3E8CAD-034A-704F-BA78-C50A838935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15479922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44525" y="1004837"/>
            <a:ext cx="7915134" cy="2335584"/>
          </a:xfrm>
        </p:spPr>
        <p:txBody>
          <a:bodyPr/>
          <a:lstStyle/>
          <a:p>
            <a:r>
              <a:rPr lang="en-US" dirty="0"/>
              <a:t>A project is made of tasks</a:t>
            </a:r>
          </a:p>
          <a:p>
            <a:r>
              <a:rPr lang="en-US" dirty="0"/>
              <a:t>Each task has a duration and it cannot start before the completion of its </a:t>
            </a:r>
            <a:r>
              <a:rPr lang="en-US" dirty="0" err="1"/>
              <a:t>predecessos</a:t>
            </a:r>
            <a:r>
              <a:rPr lang="en-US" dirty="0"/>
              <a:t> (prerequisites)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Modeling with a graph</a:t>
            </a:r>
          </a:p>
          <a:p>
            <a:r>
              <a:rPr lang="en-US" dirty="0"/>
              <a:t>A task is represented by two vertices (start, end) and an arc, the weight of which is the task duration</a:t>
            </a:r>
          </a:p>
          <a:p>
            <a:r>
              <a:rPr lang="en-US" dirty="0"/>
              <a:t>A dependency is represented by an arc from the end of a task to the beginning of the other (dependent) one, with a 0 weight.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6BBAC-81C0-5F40-BCDA-1F4EA758B5F9}" type="slidenum">
              <a:rPr lang="fr-FR" smtClean="0"/>
              <a:pPr/>
              <a:t>42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439000" y="4762902"/>
            <a:ext cx="320186" cy="32018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50331" y="5131098"/>
            <a:ext cx="911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Grande"/>
                <a:cs typeface="Lucida Grande"/>
              </a:rPr>
              <a:t>t2 start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7107240" y="4755209"/>
            <a:ext cx="320186" cy="320186"/>
          </a:xfrm>
          <a:prstGeom prst="ellipse">
            <a:avLst/>
          </a:prstGeom>
          <a:solidFill>
            <a:srgbClr val="3CDEF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60850" y="5123405"/>
            <a:ext cx="8268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Grande"/>
                <a:cs typeface="Lucida Grande"/>
              </a:rPr>
              <a:t>t2 end</a:t>
            </a:r>
          </a:p>
        </p:txBody>
      </p:sp>
      <p:cxnSp>
        <p:nvCxnSpPr>
          <p:cNvPr id="12" name="Straight Arrow Connector 11"/>
          <p:cNvCxnSpPr>
            <a:stCxn id="7" idx="6"/>
            <a:endCxn id="9" idx="2"/>
          </p:cNvCxnSpPr>
          <p:nvPr/>
        </p:nvCxnSpPr>
        <p:spPr bwMode="auto">
          <a:xfrm flipV="1">
            <a:off x="5759186" y="4915302"/>
            <a:ext cx="1348054" cy="76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781500" y="4527092"/>
            <a:ext cx="12992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Grande"/>
                <a:cs typeface="Lucida Grande"/>
              </a:rPr>
              <a:t>t2 duration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1789169" y="4602809"/>
            <a:ext cx="320186" cy="32018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00500" y="4971005"/>
            <a:ext cx="911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Grande"/>
                <a:cs typeface="Lucida Grande"/>
              </a:rPr>
              <a:t>t1 start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3457409" y="4595116"/>
            <a:ext cx="320186" cy="320186"/>
          </a:xfrm>
          <a:prstGeom prst="ellipse">
            <a:avLst/>
          </a:prstGeom>
          <a:solidFill>
            <a:srgbClr val="3CDEF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11019" y="4963312"/>
            <a:ext cx="8268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Grande"/>
                <a:cs typeface="Lucida Grande"/>
              </a:rPr>
              <a:t>t1 end</a:t>
            </a:r>
          </a:p>
        </p:txBody>
      </p:sp>
      <p:cxnSp>
        <p:nvCxnSpPr>
          <p:cNvPr id="20" name="Straight Arrow Connector 19"/>
          <p:cNvCxnSpPr>
            <a:stCxn id="16" idx="6"/>
            <a:endCxn id="18" idx="2"/>
          </p:cNvCxnSpPr>
          <p:nvPr/>
        </p:nvCxnSpPr>
        <p:spPr bwMode="auto">
          <a:xfrm flipV="1">
            <a:off x="2109355" y="4755209"/>
            <a:ext cx="1348054" cy="76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160363" y="4375119"/>
            <a:ext cx="12992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Grande"/>
                <a:cs typeface="Lucida Grande"/>
              </a:rPr>
              <a:t>t1 duration</a:t>
            </a:r>
          </a:p>
        </p:txBody>
      </p:sp>
      <p:cxnSp>
        <p:nvCxnSpPr>
          <p:cNvPr id="22" name="Straight Arrow Connector 21"/>
          <p:cNvCxnSpPr>
            <a:stCxn id="18" idx="6"/>
            <a:endCxn id="7" idx="2"/>
          </p:cNvCxnSpPr>
          <p:nvPr/>
        </p:nvCxnSpPr>
        <p:spPr bwMode="auto">
          <a:xfrm>
            <a:off x="3777595" y="4755209"/>
            <a:ext cx="1661405" cy="1677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529675" y="4401484"/>
            <a:ext cx="3144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Lucida Grande"/>
                <a:cs typeface="Lucida Grande"/>
              </a:rPr>
              <a:t>0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4C3A2D-D582-0DFD-7586-5C002316B8F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4B364D-6397-DEB0-E7CE-0C674E632A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9109044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task dependency modeling</a:t>
            </a:r>
          </a:p>
        </p:txBody>
      </p:sp>
      <p:sp>
        <p:nvSpPr>
          <p:cNvPr id="106" name="Content Placeholder 105"/>
          <p:cNvSpPr>
            <a:spLocks noGrp="1"/>
          </p:cNvSpPr>
          <p:nvPr>
            <p:ph idx="1"/>
          </p:nvPr>
        </p:nvSpPr>
        <p:spPr>
          <a:xfrm>
            <a:off x="644524" y="1061125"/>
            <a:ext cx="8083839" cy="129990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Longest path from project beginning to project ending task</a:t>
            </a:r>
          </a:p>
          <a:p>
            <a:r>
              <a:rPr lang="en-US" dirty="0"/>
              <a:t>total length = minimal duration of the whole project</a:t>
            </a:r>
          </a:p>
          <a:p>
            <a:r>
              <a:rPr lang="en-US" dirty="0"/>
              <a:t>tasks on this path are critical, if one of them is delayed the whole project will be delayed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43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395854" y="4182683"/>
            <a:ext cx="277496" cy="277496"/>
          </a:xfrm>
          <a:prstGeom prst="ellipse">
            <a:avLst/>
          </a:prstGeom>
          <a:solidFill>
            <a:srgbClr val="3CDEF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100539" y="4988560"/>
            <a:ext cx="277496" cy="277496"/>
          </a:xfrm>
          <a:prstGeom prst="ellipse">
            <a:avLst/>
          </a:prstGeom>
          <a:solidFill>
            <a:srgbClr val="3CDEF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102022" y="4988560"/>
            <a:ext cx="277496" cy="27749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cxnSp>
        <p:nvCxnSpPr>
          <p:cNvPr id="27" name="Straight Arrow Connector 26"/>
          <p:cNvCxnSpPr>
            <a:stCxn id="8" idx="7"/>
            <a:endCxn id="40" idx="2"/>
          </p:cNvCxnSpPr>
          <p:nvPr/>
        </p:nvCxnSpPr>
        <p:spPr bwMode="auto">
          <a:xfrm flipV="1">
            <a:off x="1632712" y="3612810"/>
            <a:ext cx="560656" cy="61051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8" idx="5"/>
            <a:endCxn id="16" idx="1"/>
          </p:cNvCxnSpPr>
          <p:nvPr/>
        </p:nvCxnSpPr>
        <p:spPr bwMode="auto">
          <a:xfrm>
            <a:off x="1632712" y="4419541"/>
            <a:ext cx="509948" cy="6096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16" idx="6"/>
            <a:endCxn id="15" idx="2"/>
          </p:cNvCxnSpPr>
          <p:nvPr/>
        </p:nvCxnSpPr>
        <p:spPr bwMode="auto">
          <a:xfrm>
            <a:off x="2379518" y="5127308"/>
            <a:ext cx="72102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Oval 38"/>
          <p:cNvSpPr/>
          <p:nvPr/>
        </p:nvSpPr>
        <p:spPr bwMode="auto">
          <a:xfrm>
            <a:off x="3191885" y="3474062"/>
            <a:ext cx="277496" cy="277496"/>
          </a:xfrm>
          <a:prstGeom prst="ellipse">
            <a:avLst/>
          </a:prstGeom>
          <a:solidFill>
            <a:srgbClr val="3CDEF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2193368" y="3474062"/>
            <a:ext cx="277496" cy="27749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cxnSp>
        <p:nvCxnSpPr>
          <p:cNvPr id="41" name="Straight Arrow Connector 40"/>
          <p:cNvCxnSpPr>
            <a:stCxn id="40" idx="6"/>
            <a:endCxn id="39" idx="2"/>
          </p:cNvCxnSpPr>
          <p:nvPr/>
        </p:nvCxnSpPr>
        <p:spPr bwMode="auto">
          <a:xfrm>
            <a:off x="2470864" y="3612810"/>
            <a:ext cx="72102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Oval 41"/>
          <p:cNvSpPr/>
          <p:nvPr/>
        </p:nvSpPr>
        <p:spPr bwMode="auto">
          <a:xfrm>
            <a:off x="4864546" y="3817599"/>
            <a:ext cx="277496" cy="277496"/>
          </a:xfrm>
          <a:prstGeom prst="ellipse">
            <a:avLst/>
          </a:prstGeom>
          <a:solidFill>
            <a:srgbClr val="3CDEF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866029" y="3817599"/>
            <a:ext cx="277496" cy="27749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cxnSp>
        <p:nvCxnSpPr>
          <p:cNvPr id="44" name="Straight Arrow Connector 43"/>
          <p:cNvCxnSpPr>
            <a:stCxn id="43" idx="6"/>
            <a:endCxn id="42" idx="2"/>
          </p:cNvCxnSpPr>
          <p:nvPr/>
        </p:nvCxnSpPr>
        <p:spPr bwMode="auto">
          <a:xfrm>
            <a:off x="4143525" y="3956347"/>
            <a:ext cx="72102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4864547" y="4479280"/>
            <a:ext cx="277496" cy="277496"/>
          </a:xfrm>
          <a:prstGeom prst="ellipse">
            <a:avLst/>
          </a:prstGeom>
          <a:solidFill>
            <a:srgbClr val="3CDEF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3866030" y="4479280"/>
            <a:ext cx="277496" cy="27749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cxnSp>
        <p:nvCxnSpPr>
          <p:cNvPr id="47" name="Straight Arrow Connector 46"/>
          <p:cNvCxnSpPr>
            <a:stCxn id="46" idx="6"/>
            <a:endCxn id="45" idx="2"/>
          </p:cNvCxnSpPr>
          <p:nvPr/>
        </p:nvCxnSpPr>
        <p:spPr bwMode="auto">
          <a:xfrm>
            <a:off x="4143526" y="4618028"/>
            <a:ext cx="72102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5857414" y="2547598"/>
            <a:ext cx="277496" cy="277496"/>
          </a:xfrm>
          <a:prstGeom prst="ellipse">
            <a:avLst/>
          </a:prstGeom>
          <a:solidFill>
            <a:srgbClr val="3CDEF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581401" y="2547598"/>
            <a:ext cx="277496" cy="27749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cxnSp>
        <p:nvCxnSpPr>
          <p:cNvPr id="50" name="Straight Arrow Connector 49"/>
          <p:cNvCxnSpPr>
            <a:stCxn id="49" idx="6"/>
            <a:endCxn id="48" idx="2"/>
          </p:cNvCxnSpPr>
          <p:nvPr/>
        </p:nvCxnSpPr>
        <p:spPr bwMode="auto">
          <a:xfrm>
            <a:off x="4858897" y="2686346"/>
            <a:ext cx="99851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6412115" y="5090177"/>
            <a:ext cx="277496" cy="277496"/>
          </a:xfrm>
          <a:prstGeom prst="ellipse">
            <a:avLst/>
          </a:prstGeom>
          <a:solidFill>
            <a:srgbClr val="3CDEF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5413598" y="5090177"/>
            <a:ext cx="277496" cy="27749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cxnSp>
        <p:nvCxnSpPr>
          <p:cNvPr id="53" name="Straight Arrow Connector 52"/>
          <p:cNvCxnSpPr>
            <a:stCxn id="52" idx="6"/>
            <a:endCxn id="51" idx="2"/>
          </p:cNvCxnSpPr>
          <p:nvPr/>
        </p:nvCxnSpPr>
        <p:spPr bwMode="auto">
          <a:xfrm>
            <a:off x="5691094" y="5228925"/>
            <a:ext cx="72102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6447116" y="3379099"/>
            <a:ext cx="277496" cy="277496"/>
          </a:xfrm>
          <a:prstGeom prst="ellipse">
            <a:avLst/>
          </a:prstGeom>
          <a:solidFill>
            <a:srgbClr val="3CDEF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5448599" y="3379099"/>
            <a:ext cx="277496" cy="27749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cxnSp>
        <p:nvCxnSpPr>
          <p:cNvPr id="56" name="Straight Arrow Connector 55"/>
          <p:cNvCxnSpPr>
            <a:stCxn id="55" idx="6"/>
            <a:endCxn id="54" idx="2"/>
          </p:cNvCxnSpPr>
          <p:nvPr/>
        </p:nvCxnSpPr>
        <p:spPr bwMode="auto">
          <a:xfrm>
            <a:off x="5726095" y="3517847"/>
            <a:ext cx="72102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7456327" y="4043927"/>
            <a:ext cx="277496" cy="277496"/>
          </a:xfrm>
          <a:prstGeom prst="ellipse">
            <a:avLst/>
          </a:prstGeom>
          <a:solidFill>
            <a:srgbClr val="3CDEF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6447116" y="4127631"/>
            <a:ext cx="277496" cy="27749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cxnSp>
        <p:nvCxnSpPr>
          <p:cNvPr id="59" name="Straight Arrow Connector 58"/>
          <p:cNvCxnSpPr>
            <a:stCxn id="58" idx="6"/>
            <a:endCxn id="57" idx="2"/>
          </p:cNvCxnSpPr>
          <p:nvPr/>
        </p:nvCxnSpPr>
        <p:spPr bwMode="auto">
          <a:xfrm flipV="1">
            <a:off x="6724612" y="4182675"/>
            <a:ext cx="731715" cy="8370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39" idx="7"/>
            <a:endCxn id="49" idx="3"/>
          </p:cNvCxnSpPr>
          <p:nvPr/>
        </p:nvCxnSpPr>
        <p:spPr bwMode="auto">
          <a:xfrm flipV="1">
            <a:off x="3428743" y="2784456"/>
            <a:ext cx="1193296" cy="7302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39" idx="5"/>
            <a:endCxn id="43" idx="2"/>
          </p:cNvCxnSpPr>
          <p:nvPr/>
        </p:nvCxnSpPr>
        <p:spPr bwMode="auto">
          <a:xfrm>
            <a:off x="3428743" y="3710920"/>
            <a:ext cx="437286" cy="2454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39" idx="4"/>
            <a:endCxn id="46" idx="2"/>
          </p:cNvCxnSpPr>
          <p:nvPr/>
        </p:nvCxnSpPr>
        <p:spPr bwMode="auto">
          <a:xfrm>
            <a:off x="3330633" y="3751558"/>
            <a:ext cx="535397" cy="86647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49" idx="5"/>
            <a:endCxn id="55" idx="2"/>
          </p:cNvCxnSpPr>
          <p:nvPr/>
        </p:nvCxnSpPr>
        <p:spPr bwMode="auto">
          <a:xfrm>
            <a:off x="4818259" y="2784456"/>
            <a:ext cx="630340" cy="7333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5" idx="5"/>
            <a:endCxn id="52" idx="2"/>
          </p:cNvCxnSpPr>
          <p:nvPr/>
        </p:nvCxnSpPr>
        <p:spPr bwMode="auto">
          <a:xfrm>
            <a:off x="5101405" y="4716138"/>
            <a:ext cx="312193" cy="51278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15" idx="7"/>
            <a:endCxn id="46" idx="3"/>
          </p:cNvCxnSpPr>
          <p:nvPr/>
        </p:nvCxnSpPr>
        <p:spPr bwMode="auto">
          <a:xfrm flipV="1">
            <a:off x="3337397" y="4716138"/>
            <a:ext cx="569271" cy="313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stCxn id="42" idx="6"/>
            <a:endCxn id="58" idx="2"/>
          </p:cNvCxnSpPr>
          <p:nvPr/>
        </p:nvCxnSpPr>
        <p:spPr bwMode="auto">
          <a:xfrm>
            <a:off x="5142042" y="3956347"/>
            <a:ext cx="1305074" cy="3100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7" name="Oval 86"/>
          <p:cNvSpPr/>
          <p:nvPr/>
        </p:nvSpPr>
        <p:spPr bwMode="auto">
          <a:xfrm>
            <a:off x="7557170" y="2568792"/>
            <a:ext cx="277496" cy="27749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cxnSp>
        <p:nvCxnSpPr>
          <p:cNvPr id="89" name="Straight Arrow Connector 88"/>
          <p:cNvCxnSpPr>
            <a:stCxn id="48" idx="6"/>
            <a:endCxn id="87" idx="2"/>
          </p:cNvCxnSpPr>
          <p:nvPr/>
        </p:nvCxnSpPr>
        <p:spPr bwMode="auto">
          <a:xfrm>
            <a:off x="6134910" y="2686346"/>
            <a:ext cx="1422260" cy="211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>
            <a:stCxn id="54" idx="7"/>
            <a:endCxn id="87" idx="3"/>
          </p:cNvCxnSpPr>
          <p:nvPr/>
        </p:nvCxnSpPr>
        <p:spPr bwMode="auto">
          <a:xfrm flipV="1">
            <a:off x="6683974" y="2805650"/>
            <a:ext cx="913834" cy="6140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51" idx="0"/>
            <a:endCxn id="58" idx="4"/>
          </p:cNvCxnSpPr>
          <p:nvPr/>
        </p:nvCxnSpPr>
        <p:spPr bwMode="auto">
          <a:xfrm flipV="1">
            <a:off x="6550863" y="4405127"/>
            <a:ext cx="35001" cy="6850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57" idx="0"/>
            <a:endCxn id="87" idx="5"/>
          </p:cNvCxnSpPr>
          <p:nvPr/>
        </p:nvCxnSpPr>
        <p:spPr bwMode="auto">
          <a:xfrm flipV="1">
            <a:off x="7595075" y="2805650"/>
            <a:ext cx="198953" cy="123827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8" name="TextBox 117"/>
          <p:cNvSpPr txBox="1"/>
          <p:nvPr/>
        </p:nvSpPr>
        <p:spPr>
          <a:xfrm>
            <a:off x="2654007" y="3254179"/>
            <a:ext cx="330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3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568623" y="4790989"/>
            <a:ext cx="330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1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361670" y="3627712"/>
            <a:ext cx="330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308306" y="4609561"/>
            <a:ext cx="330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1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919912" y="5224728"/>
            <a:ext cx="330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2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923164" y="3843166"/>
            <a:ext cx="330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2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5866548" y="3179478"/>
            <a:ext cx="330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3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5142043" y="2362932"/>
            <a:ext cx="330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4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497470-61F8-6947-216E-13A9875E6A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0A21E5-B0B4-CA25-87FE-7A69FE91DD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3164751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cost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D33D9F-93BA-AC4D-BF69-E0FD4A9D6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Cost to find the min. path from s =</a:t>
            </a:r>
          </a:p>
          <a:p>
            <a:pPr lvl="1"/>
            <a:r>
              <a:rPr lang="en-US" dirty="0"/>
              <a:t>cost to find the min path from a</a:t>
            </a:r>
            <a:r>
              <a:rPr lang="en-US" baseline="-25000" dirty="0"/>
              <a:t>1</a:t>
            </a:r>
          </a:p>
          <a:p>
            <a:pPr lvl="1"/>
            <a:r>
              <a:rPr lang="en-US" dirty="0"/>
              <a:t>+ cost to find the min path from a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+ cost to find the min path from a</a:t>
            </a:r>
            <a:r>
              <a:rPr lang="en-US" baseline="-25000" dirty="0"/>
              <a:t>3</a:t>
            </a: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/>
              <a:t>+ comparing the costs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Cost(n) = k Cost(n-1)</a:t>
            </a:r>
          </a:p>
          <a:p>
            <a:pPr lvl="1"/>
            <a:r>
              <a:rPr lang="en-US" dirty="0"/>
              <a:t>n = number of possible edges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Exponential (in the number of edges)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5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5" name="Oval 9">
            <a:extLst>
              <a:ext uri="{FF2B5EF4-FFF2-40B4-BE49-F238E27FC236}">
                <a16:creationId xmlns:a16="http://schemas.microsoft.com/office/drawing/2014/main" id="{241A9419-CF5F-844D-9F8D-3C5A3E3BF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600" y="1619686"/>
            <a:ext cx="381000" cy="3810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s</a:t>
            </a: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4041539B-9CD0-E64D-A8F9-D2A05B659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1239" y="2548575"/>
            <a:ext cx="381000" cy="3810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  <a:r>
              <a:rPr lang="en-US" sz="1600" baseline="-25000" dirty="0">
                <a:latin typeface="Lucida Grande"/>
                <a:cs typeface="Lucida Grande"/>
              </a:rPr>
              <a:t>3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A925DE44-9673-6E47-98B6-200D9C13D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0057" y="2305486"/>
            <a:ext cx="381000" cy="3810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  <a:r>
              <a:rPr lang="en-US" sz="1600" baseline="-25000" dirty="0">
                <a:latin typeface="Lucida Grande"/>
                <a:cs typeface="Lucida Grande"/>
              </a:rPr>
              <a:t>2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82549A6A-FCC4-5B48-A508-1CECE7C58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2322" y="1307641"/>
            <a:ext cx="381000" cy="3810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  <a:r>
              <a:rPr lang="en-US" sz="1600" baseline="-25000" dirty="0">
                <a:latin typeface="Lucida Grande"/>
                <a:cs typeface="Lucida Grande"/>
              </a:rPr>
              <a:t>1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79359FA-3FA8-634F-944F-ABCA2FA0C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7004" y="4377021"/>
            <a:ext cx="381000" cy="381000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2B5A96F-A0C5-2D4F-9E46-C99961776A8E}"/>
              </a:ext>
            </a:extLst>
          </p:cNvPr>
          <p:cNvCxnSpPr>
            <a:cxnSpLocks/>
            <a:stCxn id="5" idx="6"/>
            <a:endCxn id="9" idx="2"/>
          </p:cNvCxnSpPr>
          <p:nvPr/>
        </p:nvCxnSpPr>
        <p:spPr bwMode="auto">
          <a:xfrm flipV="1">
            <a:off x="7092600" y="1498141"/>
            <a:ext cx="659722" cy="31204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50E7DD1-3317-3A48-A20D-545D017F6FA8}"/>
              </a:ext>
            </a:extLst>
          </p:cNvPr>
          <p:cNvCxnSpPr>
            <a:cxnSpLocks/>
            <a:stCxn id="5" idx="4"/>
            <a:endCxn id="7" idx="0"/>
          </p:cNvCxnSpPr>
          <p:nvPr/>
        </p:nvCxnSpPr>
        <p:spPr bwMode="auto">
          <a:xfrm flipH="1">
            <a:off x="6651739" y="2000686"/>
            <a:ext cx="250361" cy="5478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7BAA0EE-FA98-D748-902D-EDAEE2B6B04A}"/>
              </a:ext>
            </a:extLst>
          </p:cNvPr>
          <p:cNvCxnSpPr>
            <a:cxnSpLocks/>
            <a:stCxn id="5" idx="5"/>
            <a:endCxn id="8" idx="1"/>
          </p:cNvCxnSpPr>
          <p:nvPr/>
        </p:nvCxnSpPr>
        <p:spPr bwMode="auto">
          <a:xfrm>
            <a:off x="7036804" y="1944890"/>
            <a:ext cx="449049" cy="4163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Freeform 13">
            <a:extLst>
              <a:ext uri="{FF2B5EF4-FFF2-40B4-BE49-F238E27FC236}">
                <a16:creationId xmlns:a16="http://schemas.microsoft.com/office/drawing/2014/main" id="{7B9141BC-3174-494E-9B31-74CFD08D9F42}"/>
              </a:ext>
            </a:extLst>
          </p:cNvPr>
          <p:cNvSpPr/>
          <p:nvPr/>
        </p:nvSpPr>
        <p:spPr bwMode="auto">
          <a:xfrm>
            <a:off x="8120743" y="1600200"/>
            <a:ext cx="816339" cy="3516554"/>
          </a:xfrm>
          <a:custGeom>
            <a:avLst/>
            <a:gdLst>
              <a:gd name="connsiteX0" fmla="*/ 0 w 816339"/>
              <a:gd name="connsiteY0" fmla="*/ 0 h 3516554"/>
              <a:gd name="connsiteX1" fmla="*/ 587828 w 816339"/>
              <a:gd name="connsiteY1" fmla="*/ 217714 h 3516554"/>
              <a:gd name="connsiteX2" fmla="*/ 478971 w 816339"/>
              <a:gd name="connsiteY2" fmla="*/ 870857 h 3516554"/>
              <a:gd name="connsiteX3" fmla="*/ 805543 w 816339"/>
              <a:gd name="connsiteY3" fmla="*/ 1447800 h 3516554"/>
              <a:gd name="connsiteX4" fmla="*/ 261257 w 816339"/>
              <a:gd name="connsiteY4" fmla="*/ 2068286 h 3516554"/>
              <a:gd name="connsiteX5" fmla="*/ 794657 w 816339"/>
              <a:gd name="connsiteY5" fmla="*/ 2405743 h 3516554"/>
              <a:gd name="connsiteX6" fmla="*/ 674914 w 816339"/>
              <a:gd name="connsiteY6" fmla="*/ 3483429 h 3516554"/>
              <a:gd name="connsiteX7" fmla="*/ 326571 w 816339"/>
              <a:gd name="connsiteY7" fmla="*/ 3135086 h 351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6339" h="3516554">
                <a:moveTo>
                  <a:pt x="0" y="0"/>
                </a:moveTo>
                <a:cubicBezTo>
                  <a:pt x="254000" y="36285"/>
                  <a:pt x="508000" y="72571"/>
                  <a:pt x="587828" y="217714"/>
                </a:cubicBezTo>
                <a:cubicBezTo>
                  <a:pt x="667656" y="362857"/>
                  <a:pt x="442685" y="665843"/>
                  <a:pt x="478971" y="870857"/>
                </a:cubicBezTo>
                <a:cubicBezTo>
                  <a:pt x="515257" y="1075871"/>
                  <a:pt x="841829" y="1248229"/>
                  <a:pt x="805543" y="1447800"/>
                </a:cubicBezTo>
                <a:cubicBezTo>
                  <a:pt x="769257" y="1647372"/>
                  <a:pt x="263071" y="1908629"/>
                  <a:pt x="261257" y="2068286"/>
                </a:cubicBezTo>
                <a:cubicBezTo>
                  <a:pt x="259443" y="2227943"/>
                  <a:pt x="725714" y="2169886"/>
                  <a:pt x="794657" y="2405743"/>
                </a:cubicBezTo>
                <a:cubicBezTo>
                  <a:pt x="863600" y="2641600"/>
                  <a:pt x="752928" y="3361872"/>
                  <a:pt x="674914" y="3483429"/>
                </a:cubicBezTo>
                <a:cubicBezTo>
                  <a:pt x="596900" y="3604986"/>
                  <a:pt x="461735" y="3370036"/>
                  <a:pt x="326571" y="3135086"/>
                </a:cubicBezTo>
              </a:path>
            </a:pathLst>
          </a:custGeom>
          <a:noFill/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58090CA7-7205-1345-95EB-6227E5B25E4B}"/>
              </a:ext>
            </a:extLst>
          </p:cNvPr>
          <p:cNvSpPr/>
          <p:nvPr/>
        </p:nvSpPr>
        <p:spPr bwMode="auto">
          <a:xfrm>
            <a:off x="7489305" y="2699657"/>
            <a:ext cx="1089473" cy="1676400"/>
          </a:xfrm>
          <a:custGeom>
            <a:avLst/>
            <a:gdLst>
              <a:gd name="connsiteX0" fmla="*/ 152466 w 1089473"/>
              <a:gd name="connsiteY0" fmla="*/ 0 h 1676400"/>
              <a:gd name="connsiteX1" fmla="*/ 1088638 w 1089473"/>
              <a:gd name="connsiteY1" fmla="*/ 272143 h 1676400"/>
              <a:gd name="connsiteX2" fmla="*/ 10952 w 1089473"/>
              <a:gd name="connsiteY2" fmla="*/ 696686 h 1676400"/>
              <a:gd name="connsiteX3" fmla="*/ 544352 w 1089473"/>
              <a:gd name="connsiteY3" fmla="*/ 1175657 h 1676400"/>
              <a:gd name="connsiteX4" fmla="*/ 762066 w 1089473"/>
              <a:gd name="connsiteY4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9473" h="1676400">
                <a:moveTo>
                  <a:pt x="152466" y="0"/>
                </a:moveTo>
                <a:cubicBezTo>
                  <a:pt x="632345" y="78014"/>
                  <a:pt x="1112224" y="156029"/>
                  <a:pt x="1088638" y="272143"/>
                </a:cubicBezTo>
                <a:cubicBezTo>
                  <a:pt x="1065052" y="388257"/>
                  <a:pt x="101666" y="546100"/>
                  <a:pt x="10952" y="696686"/>
                </a:cubicBezTo>
                <a:cubicBezTo>
                  <a:pt x="-79762" y="847272"/>
                  <a:pt x="419166" y="1012371"/>
                  <a:pt x="544352" y="1175657"/>
                </a:cubicBezTo>
                <a:cubicBezTo>
                  <a:pt x="669538" y="1338943"/>
                  <a:pt x="715802" y="1507671"/>
                  <a:pt x="762066" y="1676400"/>
                </a:cubicBezTo>
              </a:path>
            </a:pathLst>
          </a:custGeom>
          <a:noFill/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517849FC-ADF3-4F43-BA76-2571229B3A2C}"/>
              </a:ext>
            </a:extLst>
          </p:cNvPr>
          <p:cNvSpPr/>
          <p:nvPr/>
        </p:nvSpPr>
        <p:spPr bwMode="auto">
          <a:xfrm>
            <a:off x="6336109" y="2916050"/>
            <a:ext cx="1784634" cy="1788712"/>
          </a:xfrm>
          <a:custGeom>
            <a:avLst/>
            <a:gdLst>
              <a:gd name="connsiteX0" fmla="*/ 391005 w 1795262"/>
              <a:gd name="connsiteY0" fmla="*/ 0 h 1809162"/>
              <a:gd name="connsiteX1" fmla="*/ 20890 w 1795262"/>
              <a:gd name="connsiteY1" fmla="*/ 468086 h 1809162"/>
              <a:gd name="connsiteX2" fmla="*/ 946176 w 1795262"/>
              <a:gd name="connsiteY2" fmla="*/ 838200 h 1809162"/>
              <a:gd name="connsiteX3" fmla="*/ 1011490 w 1795262"/>
              <a:gd name="connsiteY3" fmla="*/ 1687286 h 1809162"/>
              <a:gd name="connsiteX4" fmla="*/ 1795262 w 1795262"/>
              <a:gd name="connsiteY4" fmla="*/ 1785257 h 180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5262" h="1809162">
                <a:moveTo>
                  <a:pt x="391005" y="0"/>
                </a:moveTo>
                <a:cubicBezTo>
                  <a:pt x="159683" y="164193"/>
                  <a:pt x="-71638" y="328386"/>
                  <a:pt x="20890" y="468086"/>
                </a:cubicBezTo>
                <a:cubicBezTo>
                  <a:pt x="113418" y="607786"/>
                  <a:pt x="781076" y="635000"/>
                  <a:pt x="946176" y="838200"/>
                </a:cubicBezTo>
                <a:cubicBezTo>
                  <a:pt x="1111276" y="1041400"/>
                  <a:pt x="869976" y="1529443"/>
                  <a:pt x="1011490" y="1687286"/>
                </a:cubicBezTo>
                <a:cubicBezTo>
                  <a:pt x="1153004" y="1845129"/>
                  <a:pt x="1474133" y="1815193"/>
                  <a:pt x="1795262" y="1785257"/>
                </a:cubicBezTo>
              </a:path>
            </a:pathLst>
          </a:custGeom>
          <a:noFill/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9597F1-071D-F941-B3FE-77752BB1BF95}"/>
              </a:ext>
            </a:extLst>
          </p:cNvPr>
          <p:cNvSpPr txBox="1"/>
          <p:nvPr/>
        </p:nvSpPr>
        <p:spPr>
          <a:xfrm>
            <a:off x="7108994" y="1241409"/>
            <a:ext cx="460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w</a:t>
            </a:r>
            <a:r>
              <a:rPr lang="en-US" sz="1800" baseline="-25000" dirty="0">
                <a:latin typeface="Lucida Grande"/>
                <a:cs typeface="Lucida Grande"/>
              </a:rPr>
              <a:t>1</a:t>
            </a:r>
            <a:endParaRPr lang="en-US" sz="1800" dirty="0">
              <a:latin typeface="Lucida Grande"/>
              <a:cs typeface="Lucida Grande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BFDE46-2B62-7240-8959-5E6AE51E14EF}"/>
              </a:ext>
            </a:extLst>
          </p:cNvPr>
          <p:cNvSpPr txBox="1"/>
          <p:nvPr/>
        </p:nvSpPr>
        <p:spPr>
          <a:xfrm>
            <a:off x="7185980" y="1783754"/>
            <a:ext cx="460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w</a:t>
            </a:r>
            <a:r>
              <a:rPr lang="en-US" sz="1800" baseline="-25000" dirty="0">
                <a:latin typeface="Lucida Grande"/>
                <a:cs typeface="Lucida Grande"/>
              </a:rPr>
              <a:t>2</a:t>
            </a:r>
            <a:endParaRPr lang="en-US" sz="1800" dirty="0">
              <a:latin typeface="Lucida Grande"/>
              <a:cs typeface="Lucida Grande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781ABE-507C-C54E-AD2D-50A76AAE2914}"/>
              </a:ext>
            </a:extLst>
          </p:cNvPr>
          <p:cNvSpPr txBox="1"/>
          <p:nvPr/>
        </p:nvSpPr>
        <p:spPr>
          <a:xfrm>
            <a:off x="6335932" y="2045584"/>
            <a:ext cx="460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w</a:t>
            </a:r>
            <a:r>
              <a:rPr lang="en-US" sz="1800" baseline="-25000" dirty="0">
                <a:latin typeface="Lucida Grande"/>
                <a:cs typeface="Lucida Grande"/>
              </a:rPr>
              <a:t>3</a:t>
            </a:r>
            <a:endParaRPr lang="en-US" sz="1800" dirty="0">
              <a:latin typeface="Lucida Grande"/>
              <a:cs typeface="Lucida Grande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AED7BED-8F52-6840-A6E9-2D33F41EA689}"/>
              </a:ext>
            </a:extLst>
          </p:cNvPr>
          <p:cNvSpPr txBox="1"/>
          <p:nvPr/>
        </p:nvSpPr>
        <p:spPr>
          <a:xfrm>
            <a:off x="8543110" y="208996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SP</a:t>
            </a:r>
            <a:r>
              <a:rPr lang="en-US" sz="1800" baseline="-25000" dirty="0">
                <a:latin typeface="Lucida Grande"/>
                <a:cs typeface="Lucida Grande"/>
              </a:rPr>
              <a:t>1</a:t>
            </a:r>
            <a:endParaRPr lang="en-US" sz="1800" dirty="0">
              <a:latin typeface="Lucida Grande"/>
              <a:cs typeface="Lucida Grande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C370C7C-54B4-1243-A5FF-070CE403FC4F}"/>
              </a:ext>
            </a:extLst>
          </p:cNvPr>
          <p:cNvSpPr txBox="1"/>
          <p:nvPr/>
        </p:nvSpPr>
        <p:spPr>
          <a:xfrm>
            <a:off x="7672253" y="3178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SP</a:t>
            </a:r>
            <a:r>
              <a:rPr lang="en-US" sz="1800" baseline="-25000" dirty="0">
                <a:latin typeface="Lucida Grande"/>
                <a:cs typeface="Lucida Grande"/>
              </a:rPr>
              <a:t>2</a:t>
            </a:r>
            <a:endParaRPr lang="en-US" sz="1800" dirty="0">
              <a:latin typeface="Lucida Grande"/>
              <a:cs typeface="Lucida Grande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5264C5-E1A4-F14E-B5DA-DD5E1470CBAD}"/>
              </a:ext>
            </a:extLst>
          </p:cNvPr>
          <p:cNvSpPr txBox="1"/>
          <p:nvPr/>
        </p:nvSpPr>
        <p:spPr>
          <a:xfrm>
            <a:off x="6746967" y="359219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SP</a:t>
            </a:r>
            <a:r>
              <a:rPr lang="en-US" sz="1800" baseline="-25000" dirty="0">
                <a:latin typeface="Lucida Grande"/>
                <a:cs typeface="Lucida Grande"/>
              </a:rPr>
              <a:t>3</a:t>
            </a:r>
            <a:endParaRPr lang="en-US" sz="1800" dirty="0">
              <a:latin typeface="Lucida Grande"/>
              <a:cs typeface="Lucida Grande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C7E87D-1039-8843-BB7F-616580E9736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B96DAAF0-1574-5E50-1198-C0FFBA264A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2922950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Disjkstra's</a:t>
            </a:r>
            <a:r>
              <a:rPr lang="en-US" dirty="0"/>
              <a:t> algorithm -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375" y="2075106"/>
            <a:ext cx="7016832" cy="32163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(kind of) </a:t>
            </a:r>
            <a:r>
              <a:rPr lang="en-US" dirty="0">
                <a:solidFill>
                  <a:srgbClr val="0070C0"/>
                </a:solidFill>
              </a:rPr>
              <a:t>breadth-first</a:t>
            </a:r>
            <a:r>
              <a:rPr lang="en-US" dirty="0"/>
              <a:t> algorithm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Iteratively build a set C of nodes such that</a:t>
            </a:r>
          </a:p>
          <a:p>
            <a:pPr marL="358775" lvl="1" indent="0">
              <a:buNone/>
            </a:pPr>
            <a:r>
              <a:rPr lang="en-US" dirty="0"/>
              <a:t>the shortest path from s to each node of C is known</a:t>
            </a:r>
          </a:p>
          <a:p>
            <a:pPr marL="358775" lvl="1" indent="0">
              <a:buNone/>
            </a:pPr>
            <a:endParaRPr lang="en-US" dirty="0"/>
          </a:p>
          <a:p>
            <a:pPr marL="7938" indent="0">
              <a:buNone/>
            </a:pPr>
            <a:r>
              <a:rPr lang="en-US" dirty="0"/>
              <a:t>For each node x maintain </a:t>
            </a:r>
          </a:p>
          <a:p>
            <a:pPr marL="287338" lvl="1" indent="0">
              <a:buNone/>
            </a:pPr>
            <a:r>
              <a:rPr lang="en-US" dirty="0" err="1"/>
              <a:t>wmin</a:t>
            </a:r>
            <a:r>
              <a:rPr lang="en-US" dirty="0"/>
              <a:t>[x]: the length of the currently known shortest path from s</a:t>
            </a:r>
          </a:p>
          <a:p>
            <a:pPr marL="287338" lvl="1" indent="0">
              <a:buNone/>
            </a:pPr>
            <a:r>
              <a:rPr lang="en-US" dirty="0" err="1"/>
              <a:t>pred</a:t>
            </a:r>
            <a:r>
              <a:rPr lang="en-US" dirty="0"/>
              <a:t>[x]: the predecessor of x on this path</a:t>
            </a:r>
          </a:p>
          <a:p>
            <a:pPr marL="287338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288925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6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71397" y="1980348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28038" y="227992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14746" y="1596425"/>
            <a:ext cx="32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x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5392158" y="1761067"/>
            <a:ext cx="3019884" cy="963216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cxnSp>
        <p:nvCxnSpPr>
          <p:cNvPr id="16" name="Curved Connector 15"/>
          <p:cNvCxnSpPr>
            <a:endCxn id="8" idx="1"/>
          </p:cNvCxnSpPr>
          <p:nvPr/>
        </p:nvCxnSpPr>
        <p:spPr bwMode="auto">
          <a:xfrm>
            <a:off x="5973733" y="2165014"/>
            <a:ext cx="1354305" cy="299578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382032" y="1748515"/>
            <a:ext cx="344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D299B26-2E0E-AE49-8366-FA26DB6FA7CC}"/>
              </a:ext>
            </a:extLst>
          </p:cNvPr>
          <p:cNvSpPr/>
          <p:nvPr/>
        </p:nvSpPr>
        <p:spPr bwMode="auto">
          <a:xfrm>
            <a:off x="5061210" y="418855"/>
            <a:ext cx="4033157" cy="2760905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72CB42-9DBA-3D4D-BD28-182E2BB56E7A}"/>
              </a:ext>
            </a:extLst>
          </p:cNvPr>
          <p:cNvSpPr txBox="1"/>
          <p:nvPr/>
        </p:nvSpPr>
        <p:spPr>
          <a:xfrm>
            <a:off x="6976659" y="486141"/>
            <a:ext cx="351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9DB7E1-5D20-1747-818A-881D4E7C7EB6}"/>
              </a:ext>
            </a:extLst>
          </p:cNvPr>
          <p:cNvSpPr txBox="1"/>
          <p:nvPr/>
        </p:nvSpPr>
        <p:spPr>
          <a:xfrm>
            <a:off x="7502210" y="189892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z</a:t>
            </a:r>
          </a:p>
        </p:txBody>
      </p:sp>
      <p:cxnSp>
        <p:nvCxnSpPr>
          <p:cNvPr id="19" name="Curved Connector 18">
            <a:extLst>
              <a:ext uri="{FF2B5EF4-FFF2-40B4-BE49-F238E27FC236}">
                <a16:creationId xmlns:a16="http://schemas.microsoft.com/office/drawing/2014/main" id="{3E8A4A16-186F-E447-BF7A-B912A412065D}"/>
              </a:ext>
            </a:extLst>
          </p:cNvPr>
          <p:cNvCxnSpPr>
            <a:cxnSpLocks/>
            <a:stCxn id="7" idx="3"/>
            <a:endCxn id="18" idx="1"/>
          </p:cNvCxnSpPr>
          <p:nvPr/>
        </p:nvCxnSpPr>
        <p:spPr bwMode="auto">
          <a:xfrm flipV="1">
            <a:off x="5973733" y="2083592"/>
            <a:ext cx="1528477" cy="81422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99F61D9-AB9A-0A46-927C-D177046C99D5}"/>
              </a:ext>
            </a:extLst>
          </p:cNvPr>
          <p:cNvSpPr txBox="1"/>
          <p:nvPr/>
        </p:nvSpPr>
        <p:spPr>
          <a:xfrm>
            <a:off x="7653768" y="1433899"/>
            <a:ext cx="32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u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A5EBED7-9A5D-6744-A862-610AC8264714}"/>
              </a:ext>
            </a:extLst>
          </p:cNvPr>
          <p:cNvSpPr txBox="1"/>
          <p:nvPr/>
        </p:nvSpPr>
        <p:spPr>
          <a:xfrm>
            <a:off x="6063914" y="123047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w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327BB-9917-0E78-4B00-F82A22EC287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BA2EA22-BF9E-ECD6-56CC-A9E72C4833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2694256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Disjkstra's</a:t>
            </a:r>
            <a:r>
              <a:rPr lang="en-US" dirty="0"/>
              <a:t> algorithm -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525" y="1230086"/>
            <a:ext cx="7315200" cy="2991065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for</a:t>
            </a:r>
            <a:r>
              <a:rPr lang="en-US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 </a:t>
            </a:r>
            <a:r>
              <a:rPr lang="en-US" b="1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each</a:t>
            </a:r>
            <a:r>
              <a:rPr lang="en-US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 node v in G : </a:t>
            </a:r>
            <a:r>
              <a:rPr lang="en-US" dirty="0" err="1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wmin</a:t>
            </a:r>
            <a:r>
              <a:rPr lang="en-US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[v] = ∞</a:t>
            </a:r>
          </a:p>
          <a:p>
            <a:pPr marL="0" indent="0">
              <a:buNone/>
            </a:pPr>
            <a:r>
              <a:rPr lang="en-US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x = s ; </a:t>
            </a:r>
            <a:r>
              <a:rPr lang="en-US" dirty="0" err="1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wmin</a:t>
            </a:r>
            <a:r>
              <a:rPr lang="en-US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[x] = 0</a:t>
            </a:r>
          </a:p>
          <a:p>
            <a:pPr marL="0" indent="0">
              <a:buNone/>
            </a:pPr>
            <a:endParaRPr lang="en-US" dirty="0">
              <a:latin typeface="LM Sans 10" pitchFamily="2" charset="77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while</a:t>
            </a:r>
            <a:r>
              <a:rPr lang="en-US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 x ≠ t  </a:t>
            </a:r>
          </a:p>
          <a:p>
            <a:pPr marL="279400" lvl="1" indent="0">
              <a:buNone/>
            </a:pPr>
            <a:r>
              <a:rPr lang="en-US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add x to C</a:t>
            </a:r>
          </a:p>
          <a:p>
            <a:pPr marL="279400" lvl="1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# adjust the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wmins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LM Sans 10" pitchFamily="2" charset="77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279400" lvl="1" indent="0">
              <a:buNone/>
            </a:pPr>
            <a:r>
              <a:rPr lang="en-US" b="1" dirty="0">
                <a:solidFill>
                  <a:srgbClr val="0070C0"/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for</a:t>
            </a:r>
            <a:r>
              <a:rPr lang="en-US" dirty="0">
                <a:solidFill>
                  <a:srgbClr val="0070C0"/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 each</a:t>
            </a:r>
            <a:r>
              <a:rPr lang="en-US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 node v </a:t>
            </a:r>
            <a:r>
              <a:rPr lang="en-US" dirty="0" err="1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ajacent</a:t>
            </a:r>
            <a:r>
              <a:rPr lang="en-US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 to x     </a:t>
            </a:r>
            <a:endParaRPr lang="en-US" dirty="0">
              <a:solidFill>
                <a:srgbClr val="00B050"/>
              </a:solidFill>
              <a:latin typeface="LM Sans 10" pitchFamily="2" charset="77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552450" lvl="2" indent="0">
              <a:buNone/>
            </a:pPr>
            <a:r>
              <a:rPr lang="en-US" b="1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if</a:t>
            </a:r>
            <a:r>
              <a:rPr lang="en-US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 v not in C and </a:t>
            </a:r>
            <a:r>
              <a:rPr lang="en-US" dirty="0" err="1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wmin</a:t>
            </a:r>
            <a:r>
              <a:rPr lang="en-US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[x] + weight(x, v) &lt; </a:t>
            </a:r>
            <a:r>
              <a:rPr lang="en-US" dirty="0" err="1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wmin</a:t>
            </a:r>
            <a:r>
              <a:rPr lang="en-US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[v]</a:t>
            </a:r>
          </a:p>
          <a:p>
            <a:pPr marL="971550" lvl="3" indent="0">
              <a:buNone/>
            </a:pPr>
            <a:r>
              <a:rPr lang="en-US" dirty="0" err="1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wmin</a:t>
            </a:r>
            <a:r>
              <a:rPr lang="en-US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[v] = </a:t>
            </a:r>
            <a:r>
              <a:rPr lang="en-US" dirty="0" err="1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wmin</a:t>
            </a:r>
            <a:r>
              <a:rPr lang="en-US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[x] + weight(</a:t>
            </a:r>
            <a:r>
              <a:rPr lang="en-US" dirty="0" err="1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x,v</a:t>
            </a:r>
            <a:r>
              <a:rPr lang="en-US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)</a:t>
            </a:r>
          </a:p>
          <a:p>
            <a:pPr marL="971550" lvl="3" indent="0">
              <a:buNone/>
            </a:pPr>
            <a:r>
              <a:rPr lang="en-US" dirty="0" err="1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pred</a:t>
            </a:r>
            <a:r>
              <a:rPr lang="en-US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[v] = x</a:t>
            </a:r>
          </a:p>
          <a:p>
            <a:pPr marL="288925" lvl="1" indent="0">
              <a:buNone/>
            </a:pPr>
            <a:r>
              <a:rPr lang="en-US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x = the node not in C with the smallest </a:t>
            </a:r>
            <a:r>
              <a:rPr lang="en-US" dirty="0" err="1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wmin</a:t>
            </a:r>
            <a:r>
              <a:rPr lang="en-US" dirty="0"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  </a:t>
            </a:r>
          </a:p>
          <a:p>
            <a:pPr marL="9525" indent="0">
              <a:buNone/>
            </a:pPr>
            <a:endParaRPr lang="en-US" dirty="0">
              <a:latin typeface="LM Sans 10" pitchFamily="2" charset="77"/>
              <a:ea typeface="CMU Typewriter Text" panose="02000609000000000000" pitchFamily="49" charset="0"/>
              <a:cs typeface="CMU Typewriter Text" panose="02000609000000000000" pitchFamily="49" charset="0"/>
            </a:endParaRPr>
          </a:p>
          <a:p>
            <a:pPr marL="288925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7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71397" y="1980348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97313" y="2728704"/>
            <a:ext cx="32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0545" y="3647303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v</a:t>
            </a:r>
            <a:r>
              <a:rPr lang="en-US" sz="1800" baseline="-25000" dirty="0">
                <a:latin typeface="Lucida Grande"/>
                <a:cs typeface="Lucida Grande"/>
              </a:rPr>
              <a:t>1</a:t>
            </a:r>
            <a:endParaRPr lang="en-US" sz="1800" dirty="0">
              <a:latin typeface="Lucida Grande"/>
              <a:cs typeface="Lucida Grand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26474" y="3609887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v</a:t>
            </a:r>
            <a:r>
              <a:rPr lang="en-US" sz="1800" baseline="-25000" dirty="0">
                <a:latin typeface="Lucida Grande"/>
                <a:cs typeface="Lucida Grande"/>
              </a:rPr>
              <a:t>2</a:t>
            </a:r>
            <a:endParaRPr lang="en-US" sz="1800" dirty="0">
              <a:latin typeface="Lucida Grande"/>
              <a:cs typeface="Lucida Grande"/>
            </a:endParaRPr>
          </a:p>
        </p:txBody>
      </p:sp>
      <p:cxnSp>
        <p:nvCxnSpPr>
          <p:cNvPr id="16" name="Curved Connector 15"/>
          <p:cNvCxnSpPr>
            <a:cxnSpLocks/>
            <a:endCxn id="9" idx="1"/>
          </p:cNvCxnSpPr>
          <p:nvPr/>
        </p:nvCxnSpPr>
        <p:spPr bwMode="auto">
          <a:xfrm>
            <a:off x="5973733" y="2165014"/>
            <a:ext cx="1923580" cy="748356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3" name="Straight Connector 22"/>
          <p:cNvCxnSpPr>
            <a:cxnSpLocks/>
            <a:endCxn id="9" idx="2"/>
          </p:cNvCxnSpPr>
          <p:nvPr/>
        </p:nvCxnSpPr>
        <p:spPr bwMode="auto">
          <a:xfrm flipV="1">
            <a:off x="7727927" y="3098036"/>
            <a:ext cx="332502" cy="5681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959725" y="1460245"/>
            <a:ext cx="344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C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08A4CCF-5987-014C-98A9-1300A3C39EB2}"/>
              </a:ext>
            </a:extLst>
          </p:cNvPr>
          <p:cNvCxnSpPr>
            <a:cxnSpLocks/>
            <a:stCxn id="11" idx="0"/>
            <a:endCxn id="9" idx="2"/>
          </p:cNvCxnSpPr>
          <p:nvPr/>
        </p:nvCxnSpPr>
        <p:spPr bwMode="auto">
          <a:xfrm flipH="1" flipV="1">
            <a:off x="8060429" y="3098036"/>
            <a:ext cx="267382" cy="5118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AD299B26-2E0E-AE49-8366-FA26DB6FA7CC}"/>
              </a:ext>
            </a:extLst>
          </p:cNvPr>
          <p:cNvSpPr/>
          <p:nvPr/>
        </p:nvSpPr>
        <p:spPr bwMode="auto">
          <a:xfrm>
            <a:off x="5268673" y="1701024"/>
            <a:ext cx="3684827" cy="1471532"/>
          </a:xfrm>
          <a:prstGeom prst="ellipse">
            <a:avLst/>
          </a:prstGeom>
          <a:noFill/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Times" pitchFamily="-111" charset="0"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rebuchet MS" pitchFamily="-111" charset="0"/>
            </a:endParaRPr>
          </a:p>
        </p:txBody>
      </p:sp>
      <p:cxnSp>
        <p:nvCxnSpPr>
          <p:cNvPr id="18" name="Curved Connector 17">
            <a:extLst>
              <a:ext uri="{FF2B5EF4-FFF2-40B4-BE49-F238E27FC236}">
                <a16:creationId xmlns:a16="http://schemas.microsoft.com/office/drawing/2014/main" id="{1D54B4A3-5EAE-D24D-894B-6E48624170F3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 bwMode="auto">
          <a:xfrm>
            <a:off x="5973733" y="2165014"/>
            <a:ext cx="1486812" cy="1666955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F921144-3539-2F4C-A522-59532DDE037B}"/>
              </a:ext>
            </a:extLst>
          </p:cNvPr>
          <p:cNvSpPr txBox="1"/>
          <p:nvPr/>
        </p:nvSpPr>
        <p:spPr>
          <a:xfrm>
            <a:off x="6575869" y="2796665"/>
            <a:ext cx="32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Lucida Grande"/>
                <a:cs typeface="Lucida Grande"/>
              </a:rPr>
              <a:t>z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D9094-84F4-10E2-2830-93399EC93EC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4F3BE-9AA0-732E-A1AF-128032FDB9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1952018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shortest path from </a:t>
            </a:r>
            <a:r>
              <a:rPr lang="en-US" dirty="0" err="1"/>
              <a:t>i</a:t>
            </a:r>
            <a:r>
              <a:rPr lang="en-US" dirty="0"/>
              <a:t> to 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8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4381416" y="101123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7018789" y="101123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f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7018789" y="3297794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4379929" y="343249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1928234" y="343249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h</a:t>
            </a: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2552701" y="2301220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1548650" y="101123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439301" y="2301220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latin typeface="Lucida Grande"/>
                <a:cs typeface="Lucida Grande"/>
              </a:rPr>
              <a:t>i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3396186" y="4541049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j</a:t>
            </a:r>
          </a:p>
        </p:txBody>
      </p:sp>
      <p:cxnSp>
        <p:nvCxnSpPr>
          <p:cNvPr id="18" name="AutoShape 12"/>
          <p:cNvCxnSpPr>
            <a:cxnSpLocks noChangeShapeType="1"/>
            <a:stCxn id="8" idx="3"/>
            <a:endCxn id="14" idx="7"/>
          </p:cNvCxnSpPr>
          <p:nvPr/>
        </p:nvCxnSpPr>
        <p:spPr bwMode="auto">
          <a:xfrm flipH="1">
            <a:off x="2877905" y="1336442"/>
            <a:ext cx="1559307" cy="1020574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3"/>
          <p:cNvCxnSpPr>
            <a:cxnSpLocks noChangeShapeType="1"/>
            <a:stCxn id="8" idx="4"/>
            <a:endCxn id="12" idx="0"/>
          </p:cNvCxnSpPr>
          <p:nvPr/>
        </p:nvCxnSpPr>
        <p:spPr bwMode="auto">
          <a:xfrm flipH="1">
            <a:off x="4570429" y="1392238"/>
            <a:ext cx="1487" cy="204026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4"/>
          <p:cNvCxnSpPr>
            <a:cxnSpLocks noChangeShapeType="1"/>
            <a:stCxn id="11" idx="0"/>
            <a:endCxn id="9" idx="4"/>
          </p:cNvCxnSpPr>
          <p:nvPr/>
        </p:nvCxnSpPr>
        <p:spPr bwMode="auto">
          <a:xfrm flipV="1">
            <a:off x="7209289" y="1392238"/>
            <a:ext cx="0" cy="1905556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5"/>
          <p:cNvCxnSpPr>
            <a:cxnSpLocks noChangeShapeType="1"/>
            <a:stCxn id="9" idx="2"/>
            <a:endCxn id="8" idx="6"/>
          </p:cNvCxnSpPr>
          <p:nvPr/>
        </p:nvCxnSpPr>
        <p:spPr bwMode="auto">
          <a:xfrm flipH="1">
            <a:off x="4762416" y="1201738"/>
            <a:ext cx="2256373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6"/>
          <p:cNvCxnSpPr>
            <a:cxnSpLocks noChangeShapeType="1"/>
            <a:stCxn id="8" idx="5"/>
            <a:endCxn id="11" idx="1"/>
          </p:cNvCxnSpPr>
          <p:nvPr/>
        </p:nvCxnSpPr>
        <p:spPr bwMode="auto">
          <a:xfrm>
            <a:off x="4706620" y="1336442"/>
            <a:ext cx="2367965" cy="2017148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17"/>
          <p:cNvCxnSpPr>
            <a:cxnSpLocks noChangeShapeType="1"/>
            <a:stCxn id="11" idx="3"/>
            <a:endCxn id="12" idx="6"/>
          </p:cNvCxnSpPr>
          <p:nvPr/>
        </p:nvCxnSpPr>
        <p:spPr bwMode="auto">
          <a:xfrm flipH="1">
            <a:off x="4760929" y="3622998"/>
            <a:ext cx="231365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8"/>
          <p:cNvCxnSpPr>
            <a:cxnSpLocks noChangeShapeType="1"/>
            <a:stCxn id="12" idx="1"/>
            <a:endCxn id="14" idx="5"/>
          </p:cNvCxnSpPr>
          <p:nvPr/>
        </p:nvCxnSpPr>
        <p:spPr bwMode="auto">
          <a:xfrm flipH="1" flipV="1">
            <a:off x="2877905" y="2626424"/>
            <a:ext cx="1557820" cy="86187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20"/>
          <p:cNvCxnSpPr>
            <a:cxnSpLocks noChangeShapeType="1"/>
            <a:stCxn id="17" idx="1"/>
            <a:endCxn id="13" idx="5"/>
          </p:cNvCxnSpPr>
          <p:nvPr/>
        </p:nvCxnSpPr>
        <p:spPr bwMode="auto">
          <a:xfrm flipH="1" flipV="1">
            <a:off x="2253438" y="3757702"/>
            <a:ext cx="1198544" cy="839143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22"/>
          <p:cNvCxnSpPr>
            <a:cxnSpLocks noChangeShapeType="1"/>
            <a:stCxn id="13" idx="1"/>
            <a:endCxn id="16" idx="5"/>
          </p:cNvCxnSpPr>
          <p:nvPr/>
        </p:nvCxnSpPr>
        <p:spPr bwMode="auto">
          <a:xfrm flipH="1" flipV="1">
            <a:off x="764505" y="2626424"/>
            <a:ext cx="1219525" cy="86187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23"/>
          <p:cNvCxnSpPr>
            <a:cxnSpLocks noChangeShapeType="1"/>
            <a:stCxn id="16" idx="6"/>
            <a:endCxn id="14" idx="2"/>
          </p:cNvCxnSpPr>
          <p:nvPr/>
        </p:nvCxnSpPr>
        <p:spPr bwMode="auto">
          <a:xfrm>
            <a:off x="820301" y="2491720"/>
            <a:ext cx="1732400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25"/>
          <p:cNvCxnSpPr>
            <a:cxnSpLocks noChangeShapeType="1"/>
            <a:stCxn id="15" idx="6"/>
            <a:endCxn id="8" idx="2"/>
          </p:cNvCxnSpPr>
          <p:nvPr/>
        </p:nvCxnSpPr>
        <p:spPr bwMode="auto">
          <a:xfrm>
            <a:off x="1929650" y="1201738"/>
            <a:ext cx="245176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27"/>
          <p:cNvCxnSpPr>
            <a:cxnSpLocks noChangeShapeType="1"/>
            <a:stCxn id="13" idx="6"/>
            <a:endCxn id="12" idx="2"/>
          </p:cNvCxnSpPr>
          <p:nvPr/>
        </p:nvCxnSpPr>
        <p:spPr bwMode="auto">
          <a:xfrm>
            <a:off x="2309234" y="3622998"/>
            <a:ext cx="207069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5811696" y="205552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3539944" y="27056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5428271" y="32822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3131787" y="157695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1618149" y="212805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2711099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6918834" y="199136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1411173" y="283431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5488565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4281461" y="2186648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2842063" y="405812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9</a:t>
            </a:r>
          </a:p>
        </p:txBody>
      </p:sp>
      <p:sp>
        <p:nvSpPr>
          <p:cNvPr id="37" name="Text Box 35">
            <a:extLst>
              <a:ext uri="{FF2B5EF4-FFF2-40B4-BE49-F238E27FC236}">
                <a16:creationId xmlns:a16="http://schemas.microsoft.com/office/drawing/2014/main" id="{6B6BA100-D375-104E-8CF7-BBE22DC7A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5038" y="1987896"/>
            <a:ext cx="38694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38" name="Text Box 38">
            <a:extLst>
              <a:ext uri="{FF2B5EF4-FFF2-40B4-BE49-F238E27FC236}">
                <a16:creationId xmlns:a16="http://schemas.microsoft.com/office/drawing/2014/main" id="{26F41835-C1D9-1644-A060-BB5CE2419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035" y="3110036"/>
            <a:ext cx="38694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47" name="Text Box 35">
            <a:extLst>
              <a:ext uri="{FF2B5EF4-FFF2-40B4-BE49-F238E27FC236}">
                <a16:creationId xmlns:a16="http://schemas.microsoft.com/office/drawing/2014/main" id="{C40CFD4E-4388-4243-AB57-2CE664C04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055" y="670503"/>
            <a:ext cx="38694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49" name="Text Box 35">
            <a:extLst>
              <a:ext uri="{FF2B5EF4-FFF2-40B4-BE49-F238E27FC236}">
                <a16:creationId xmlns:a16="http://schemas.microsoft.com/office/drawing/2014/main" id="{BB304D16-9F38-154F-9C05-1AB81E77E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668" y="3096997"/>
            <a:ext cx="38694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0" name="Text Box 35">
            <a:extLst>
              <a:ext uri="{FF2B5EF4-FFF2-40B4-BE49-F238E27FC236}">
                <a16:creationId xmlns:a16="http://schemas.microsoft.com/office/drawing/2014/main" id="{E93F0788-E1A3-0641-A9E8-4928F8E8C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683" y="670503"/>
            <a:ext cx="386942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1" name="Text Box 35">
            <a:extLst>
              <a:ext uri="{FF2B5EF4-FFF2-40B4-BE49-F238E27FC236}">
                <a16:creationId xmlns:a16="http://schemas.microsoft.com/office/drawing/2014/main" id="{BD2E32E2-4975-414B-911B-9935AC9E1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06" y="670503"/>
            <a:ext cx="386942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2" name="Text Box 38">
            <a:extLst>
              <a:ext uri="{FF2B5EF4-FFF2-40B4-BE49-F238E27FC236}">
                <a16:creationId xmlns:a16="http://schemas.microsoft.com/office/drawing/2014/main" id="{EEF9E4BA-C4B9-E546-AF7F-C7D67888A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6318" y="2976307"/>
            <a:ext cx="386942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3" name="Text Box 35">
            <a:extLst>
              <a:ext uri="{FF2B5EF4-FFF2-40B4-BE49-F238E27FC236}">
                <a16:creationId xmlns:a16="http://schemas.microsoft.com/office/drawing/2014/main" id="{FA57DF74-40FC-7C48-9161-2CB7D901F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376" y="4248958"/>
            <a:ext cx="38694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5" name="Text Box 35">
            <a:extLst>
              <a:ext uri="{FF2B5EF4-FFF2-40B4-BE49-F238E27FC236}">
                <a16:creationId xmlns:a16="http://schemas.microsoft.com/office/drawing/2014/main" id="{00CB9D98-C120-FC4C-8E24-446C62440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200" y="326213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9AA569-08B6-8116-C59D-B1D8451A133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15D34D-6FCA-99F3-3758-3C870520A7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3577254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65CE-E03E-D242-B5F2-831295D49D98}" type="slidenum">
              <a:rPr lang="fr-FR" smtClean="0"/>
              <a:pPr/>
              <a:t>9</a:t>
            </a:fld>
            <a:endParaRPr lang="fr-FR" sz="1800">
              <a:solidFill>
                <a:schemeClr val="tx1"/>
              </a:solidFill>
            </a:endParaRPr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4381416" y="101123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b</a:t>
            </a:r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7018789" y="101123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f</a:t>
            </a: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7018789" y="3297794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g</a:t>
            </a:r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4379929" y="343249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c</a:t>
            </a:r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1928234" y="343249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h</a:t>
            </a: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2552701" y="2301220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d</a:t>
            </a: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1548650" y="1011238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a</a:t>
            </a: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439301" y="2301220"/>
            <a:ext cx="381000" cy="381000"/>
          </a:xfrm>
          <a:prstGeom prst="ellipse">
            <a:avLst/>
          </a:prstGeom>
          <a:solidFill>
            <a:srgbClr val="ECF44A"/>
          </a:solidFill>
          <a:ln w="38100" cmpd="sng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err="1">
                <a:latin typeface="Lucida Grande"/>
                <a:cs typeface="Lucida Grande"/>
              </a:rPr>
              <a:t>i</a:t>
            </a:r>
            <a:endParaRPr lang="en-US" sz="1600" dirty="0">
              <a:latin typeface="Lucida Grande"/>
              <a:cs typeface="Lucida Grande"/>
            </a:endParaRPr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3396186" y="4541049"/>
            <a:ext cx="381000" cy="381000"/>
          </a:xfrm>
          <a:prstGeom prst="ellipse">
            <a:avLst/>
          </a:prstGeom>
          <a:solidFill>
            <a:srgbClr val="ECF44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>
                <a:latin typeface="Lucida Grande"/>
                <a:cs typeface="Lucida Grande"/>
              </a:rPr>
              <a:t>j</a:t>
            </a:r>
          </a:p>
        </p:txBody>
      </p:sp>
      <p:cxnSp>
        <p:nvCxnSpPr>
          <p:cNvPr id="18" name="AutoShape 12"/>
          <p:cNvCxnSpPr>
            <a:cxnSpLocks noChangeShapeType="1"/>
            <a:stCxn id="8" idx="3"/>
            <a:endCxn id="14" idx="7"/>
          </p:cNvCxnSpPr>
          <p:nvPr/>
        </p:nvCxnSpPr>
        <p:spPr bwMode="auto">
          <a:xfrm flipH="1">
            <a:off x="2877905" y="1336442"/>
            <a:ext cx="1559307" cy="1020574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3"/>
          <p:cNvCxnSpPr>
            <a:cxnSpLocks noChangeShapeType="1"/>
            <a:stCxn id="8" idx="4"/>
            <a:endCxn id="12" idx="0"/>
          </p:cNvCxnSpPr>
          <p:nvPr/>
        </p:nvCxnSpPr>
        <p:spPr bwMode="auto">
          <a:xfrm flipH="1">
            <a:off x="4570429" y="1392238"/>
            <a:ext cx="1487" cy="204026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4"/>
          <p:cNvCxnSpPr>
            <a:cxnSpLocks noChangeShapeType="1"/>
            <a:stCxn id="11" idx="0"/>
            <a:endCxn id="9" idx="4"/>
          </p:cNvCxnSpPr>
          <p:nvPr/>
        </p:nvCxnSpPr>
        <p:spPr bwMode="auto">
          <a:xfrm flipV="1">
            <a:off x="7209289" y="1392238"/>
            <a:ext cx="0" cy="1905556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5"/>
          <p:cNvCxnSpPr>
            <a:cxnSpLocks noChangeShapeType="1"/>
            <a:stCxn id="9" idx="2"/>
            <a:endCxn id="8" idx="6"/>
          </p:cNvCxnSpPr>
          <p:nvPr/>
        </p:nvCxnSpPr>
        <p:spPr bwMode="auto">
          <a:xfrm flipH="1">
            <a:off x="4762416" y="1201738"/>
            <a:ext cx="2256373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6"/>
          <p:cNvCxnSpPr>
            <a:cxnSpLocks noChangeShapeType="1"/>
            <a:stCxn id="8" idx="5"/>
            <a:endCxn id="11" idx="1"/>
          </p:cNvCxnSpPr>
          <p:nvPr/>
        </p:nvCxnSpPr>
        <p:spPr bwMode="auto">
          <a:xfrm>
            <a:off x="4706620" y="1336442"/>
            <a:ext cx="2367965" cy="2017148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17"/>
          <p:cNvCxnSpPr>
            <a:cxnSpLocks noChangeShapeType="1"/>
            <a:stCxn id="11" idx="3"/>
            <a:endCxn id="12" idx="6"/>
          </p:cNvCxnSpPr>
          <p:nvPr/>
        </p:nvCxnSpPr>
        <p:spPr bwMode="auto">
          <a:xfrm flipH="1">
            <a:off x="4760929" y="3622998"/>
            <a:ext cx="231365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8"/>
          <p:cNvCxnSpPr>
            <a:cxnSpLocks noChangeShapeType="1"/>
            <a:stCxn id="12" idx="1"/>
            <a:endCxn id="14" idx="5"/>
          </p:cNvCxnSpPr>
          <p:nvPr/>
        </p:nvCxnSpPr>
        <p:spPr bwMode="auto">
          <a:xfrm flipH="1" flipV="1">
            <a:off x="2877905" y="2626424"/>
            <a:ext cx="1557820" cy="86187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20"/>
          <p:cNvCxnSpPr>
            <a:cxnSpLocks noChangeShapeType="1"/>
            <a:stCxn id="17" idx="1"/>
            <a:endCxn id="13" idx="5"/>
          </p:cNvCxnSpPr>
          <p:nvPr/>
        </p:nvCxnSpPr>
        <p:spPr bwMode="auto">
          <a:xfrm flipH="1" flipV="1">
            <a:off x="2253438" y="3757702"/>
            <a:ext cx="1198544" cy="839143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22"/>
          <p:cNvCxnSpPr>
            <a:cxnSpLocks noChangeShapeType="1"/>
            <a:stCxn id="13" idx="1"/>
            <a:endCxn id="16" idx="5"/>
          </p:cNvCxnSpPr>
          <p:nvPr/>
        </p:nvCxnSpPr>
        <p:spPr bwMode="auto">
          <a:xfrm flipH="1" flipV="1">
            <a:off x="764505" y="2626424"/>
            <a:ext cx="1219525" cy="86187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23"/>
          <p:cNvCxnSpPr>
            <a:cxnSpLocks noChangeShapeType="1"/>
            <a:stCxn id="16" idx="6"/>
            <a:endCxn id="14" idx="2"/>
          </p:cNvCxnSpPr>
          <p:nvPr/>
        </p:nvCxnSpPr>
        <p:spPr bwMode="auto">
          <a:xfrm>
            <a:off x="820301" y="2491720"/>
            <a:ext cx="1732400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25"/>
          <p:cNvCxnSpPr>
            <a:cxnSpLocks noChangeShapeType="1"/>
            <a:stCxn id="15" idx="6"/>
            <a:endCxn id="8" idx="2"/>
          </p:cNvCxnSpPr>
          <p:nvPr/>
        </p:nvCxnSpPr>
        <p:spPr bwMode="auto">
          <a:xfrm>
            <a:off x="1929650" y="1201738"/>
            <a:ext cx="2451766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27"/>
          <p:cNvCxnSpPr>
            <a:cxnSpLocks noChangeShapeType="1"/>
            <a:stCxn id="13" idx="6"/>
            <a:endCxn id="12" idx="2"/>
          </p:cNvCxnSpPr>
          <p:nvPr/>
        </p:nvCxnSpPr>
        <p:spPr bwMode="auto">
          <a:xfrm>
            <a:off x="2309234" y="3622998"/>
            <a:ext cx="2070695" cy="0"/>
          </a:xfrm>
          <a:prstGeom prst="straightConnector1">
            <a:avLst/>
          </a:prstGeom>
          <a:noFill/>
          <a:ln w="28575" cmpd="sng">
            <a:solidFill>
              <a:srgbClr val="7F7F7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5811696" y="205552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3539944" y="27056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5428271" y="328226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39" name="Text Box 33"/>
          <p:cNvSpPr txBox="1">
            <a:spLocks noChangeArrowheads="1"/>
          </p:cNvSpPr>
          <p:nvPr/>
        </p:nvSpPr>
        <p:spPr bwMode="auto">
          <a:xfrm>
            <a:off x="3131787" y="1576959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1618149" y="212805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4</a:t>
            </a:r>
          </a:p>
        </p:txBody>
      </p:sp>
      <p:sp>
        <p:nvSpPr>
          <p:cNvPr id="41" name="Text Box 35"/>
          <p:cNvSpPr txBox="1">
            <a:spLocks noChangeArrowheads="1"/>
          </p:cNvSpPr>
          <p:nvPr/>
        </p:nvSpPr>
        <p:spPr bwMode="auto">
          <a:xfrm>
            <a:off x="2622200" y="3262130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7</a:t>
            </a:r>
          </a:p>
        </p:txBody>
      </p:sp>
      <p:sp>
        <p:nvSpPr>
          <p:cNvPr id="42" name="Text Box 36"/>
          <p:cNvSpPr txBox="1">
            <a:spLocks noChangeArrowheads="1"/>
          </p:cNvSpPr>
          <p:nvPr/>
        </p:nvSpPr>
        <p:spPr bwMode="auto">
          <a:xfrm>
            <a:off x="2711099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1</a:t>
            </a: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6918834" y="1991366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2</a:t>
            </a: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1411173" y="283431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8</a:t>
            </a:r>
          </a:p>
        </p:txBody>
      </p:sp>
      <p:sp>
        <p:nvSpPr>
          <p:cNvPr id="45" name="Text Box 39"/>
          <p:cNvSpPr txBox="1">
            <a:spLocks noChangeArrowheads="1"/>
          </p:cNvSpPr>
          <p:nvPr/>
        </p:nvSpPr>
        <p:spPr bwMode="auto">
          <a:xfrm>
            <a:off x="5488565" y="861003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5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4281461" y="2186648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3</a:t>
            </a:r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2842063" y="4058121"/>
            <a:ext cx="311501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CH" sz="1600" dirty="0">
                <a:solidFill>
                  <a:srgbClr val="000000"/>
                </a:solidFill>
                <a:latin typeface="Lucida Grande"/>
                <a:cs typeface="Lucida Grande"/>
              </a:rPr>
              <a:t>9</a:t>
            </a:r>
          </a:p>
        </p:txBody>
      </p:sp>
      <p:sp>
        <p:nvSpPr>
          <p:cNvPr id="37" name="Text Box 35">
            <a:extLst>
              <a:ext uri="{FF2B5EF4-FFF2-40B4-BE49-F238E27FC236}">
                <a16:creationId xmlns:a16="http://schemas.microsoft.com/office/drawing/2014/main" id="{AD27C65F-7C0E-A047-A5AA-6CE0A2B37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5038" y="1987896"/>
            <a:ext cx="38694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38" name="Text Box 38">
            <a:extLst>
              <a:ext uri="{FF2B5EF4-FFF2-40B4-BE49-F238E27FC236}">
                <a16:creationId xmlns:a16="http://schemas.microsoft.com/office/drawing/2014/main" id="{26C24CDA-850B-E545-AC7C-0F8B72F5B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035" y="3110036"/>
            <a:ext cx="38694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47" name="Text Box 35">
            <a:extLst>
              <a:ext uri="{FF2B5EF4-FFF2-40B4-BE49-F238E27FC236}">
                <a16:creationId xmlns:a16="http://schemas.microsoft.com/office/drawing/2014/main" id="{0CE3D066-11F6-9A45-9099-DF8FEFFEA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055" y="670503"/>
            <a:ext cx="38694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49" name="Text Box 35">
            <a:extLst>
              <a:ext uri="{FF2B5EF4-FFF2-40B4-BE49-F238E27FC236}">
                <a16:creationId xmlns:a16="http://schemas.microsoft.com/office/drawing/2014/main" id="{76F9DAF7-41F8-3144-A061-4254259ED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668" y="3096997"/>
            <a:ext cx="38694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0" name="Text Box 35">
            <a:extLst>
              <a:ext uri="{FF2B5EF4-FFF2-40B4-BE49-F238E27FC236}">
                <a16:creationId xmlns:a16="http://schemas.microsoft.com/office/drawing/2014/main" id="{F4B03A72-C9A7-CC4E-BFC9-868DFB085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683" y="670503"/>
            <a:ext cx="386942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1" name="Text Box 35">
            <a:extLst>
              <a:ext uri="{FF2B5EF4-FFF2-40B4-BE49-F238E27FC236}">
                <a16:creationId xmlns:a16="http://schemas.microsoft.com/office/drawing/2014/main" id="{42D3D3B4-8E1D-3D44-90D3-FB2118A4E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06" y="670503"/>
            <a:ext cx="386942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2" name="Text Box 38">
            <a:extLst>
              <a:ext uri="{FF2B5EF4-FFF2-40B4-BE49-F238E27FC236}">
                <a16:creationId xmlns:a16="http://schemas.microsoft.com/office/drawing/2014/main" id="{738AFFE8-EA71-0F43-A9D7-5187AAC4B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6318" y="2976307"/>
            <a:ext cx="386942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53" name="Text Box 35">
            <a:extLst>
              <a:ext uri="{FF2B5EF4-FFF2-40B4-BE49-F238E27FC236}">
                <a16:creationId xmlns:a16="http://schemas.microsoft.com/office/drawing/2014/main" id="{91538C1A-164B-864C-A87E-F22C3A05A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376" y="4248958"/>
            <a:ext cx="38694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LM Sans 10" pitchFamily="2" charset="77"/>
                <a:ea typeface="CMU Typewriter Text" panose="02000609000000000000" pitchFamily="49" charset="0"/>
                <a:cs typeface="CMU Typewriter Text" panose="02000609000000000000" pitchFamily="49" charset="0"/>
              </a:rPr>
              <a:t>∞</a:t>
            </a:r>
            <a:endParaRPr lang="fr-CH" sz="1600" dirty="0">
              <a:solidFill>
                <a:schemeClr val="bg1">
                  <a:lumMod val="50000"/>
                </a:schemeClr>
              </a:solidFill>
              <a:latin typeface="Lucida Grande"/>
              <a:cs typeface="Lucida Grande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3F4C1A-8DE6-87D7-FBCB-A18DCE8B476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CH"/>
              <a:t>© UNIGE - G. Falquet</a:t>
            </a:r>
            <a:endParaRPr lang="fr-FR" sz="1400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3E5CAE-29B3-7026-FB4D-0672F963FA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2301771941"/>
      </p:ext>
    </p:extLst>
  </p:cSld>
  <p:clrMapOvr>
    <a:masterClrMapping/>
  </p:clrMapOvr>
</p:sld>
</file>

<file path=ppt/theme/theme1.xml><?xml version="1.0" encoding="utf-8"?>
<a:theme xmlns:a="http://schemas.openxmlformats.org/drawingml/2006/main" name="01_intro_si_case_util">
  <a:themeElements>
    <a:clrScheme name="01_intro_si_case_util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01_intro_si_case_uti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Times" pitchFamily="-111" charset="0"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Trebuchet MS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Times" pitchFamily="-111" charset="0"/>
          <a:buNone/>
          <a:tabLst/>
          <a:defRPr kumimoji="0" lang="fr-FR" sz="2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rebuchet MS" pitchFamily="-111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sz="1800" dirty="0" smtClean="0">
            <a:latin typeface="CMU Sans Serif" panose="02000603000000000000" pitchFamily="2" charset="0"/>
            <a:ea typeface="CMU Sans Serif" panose="02000603000000000000" pitchFamily="2" charset="0"/>
            <a:cs typeface="CMU Sans Serif" panose="02000603000000000000" pitchFamily="2" charset="0"/>
          </a:defRPr>
        </a:defPPr>
      </a:lstStyle>
    </a:txDef>
  </a:objectDefaults>
  <a:extraClrSchemeLst>
    <a:extraClrScheme>
      <a:clrScheme name="01_intro_si_case_util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_intro_si_case_util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_intro_si_case_util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_intro_si_case_util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_intro_si_case_util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_intro_si_case_util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_intro_si_case_util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_intro_si_case_util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HD:Users:gilles:__Preparation__:isi-cours:01_intro_si_case_util.ppt</Template>
  <TotalTime>125393</TotalTime>
  <Words>2821</Words>
  <Application>Microsoft Macintosh PowerPoint</Application>
  <PresentationFormat>On-screen Show (16:10)</PresentationFormat>
  <Paragraphs>1051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7" baseType="lpstr">
      <vt:lpstr>Cambria Math</vt:lpstr>
      <vt:lpstr>CMU Sans Serif</vt:lpstr>
      <vt:lpstr>CMU Typewriter Text</vt:lpstr>
      <vt:lpstr>LM Mono 10</vt:lpstr>
      <vt:lpstr>LM Sans 10</vt:lpstr>
      <vt:lpstr>Lucida Grande</vt:lpstr>
      <vt:lpstr>Lucida Sans</vt:lpstr>
      <vt:lpstr>Menlo</vt:lpstr>
      <vt:lpstr>Tahoma</vt:lpstr>
      <vt:lpstr>Times</vt:lpstr>
      <vt:lpstr>Times New Roman</vt:lpstr>
      <vt:lpstr>Trebuchet MS</vt:lpstr>
      <vt:lpstr>Wingdings</vt:lpstr>
      <vt:lpstr>01_intro_si_case_util</vt:lpstr>
      <vt:lpstr>Algorithms on Graphs II</vt:lpstr>
      <vt:lpstr>Shortest path problem</vt:lpstr>
      <vt:lpstr>Condition</vt:lpstr>
      <vt:lpstr>Method 1. Exhaustive depth-first search</vt:lpstr>
      <vt:lpstr>Computational cost</vt:lpstr>
      <vt:lpstr>Disjkstra's algorithm - principle</vt:lpstr>
      <vt:lpstr>Disjkstra's algorithm - principle</vt:lpstr>
      <vt:lpstr>Example – shortest path from i to 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Correctness of the algorithm</vt:lpstr>
      <vt:lpstr> </vt:lpstr>
      <vt:lpstr> </vt:lpstr>
      <vt:lpstr> </vt:lpstr>
      <vt:lpstr>Computational cost</vt:lpstr>
      <vt:lpstr>Optimization – use a priority queue</vt:lpstr>
      <vt:lpstr>PowerPoint Presentation</vt:lpstr>
      <vt:lpstr>Longest path</vt:lpstr>
      <vt:lpstr>Ranks from source i</vt:lpstr>
      <vt:lpstr>Ranks and Longest Path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Application</vt:lpstr>
      <vt:lpstr>Example: task dependency modeling</vt:lpstr>
    </vt:vector>
  </TitlesOfParts>
  <Company>CUI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CLMJ</dc:creator>
  <cp:lastModifiedBy>Gilles Falquet</cp:lastModifiedBy>
  <cp:revision>3075</cp:revision>
  <cp:lastPrinted>2017-11-21T21:19:50Z</cp:lastPrinted>
  <dcterms:created xsi:type="dcterms:W3CDTF">2010-02-25T19:15:51Z</dcterms:created>
  <dcterms:modified xsi:type="dcterms:W3CDTF">2023-06-20T14:12:51Z</dcterms:modified>
</cp:coreProperties>
</file>