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419" r:id="rId4"/>
    <p:sldId id="355" r:id="rId5"/>
    <p:sldId id="386" r:id="rId6"/>
    <p:sldId id="387" r:id="rId7"/>
    <p:sldId id="357" r:id="rId8"/>
    <p:sldId id="369" r:id="rId9"/>
    <p:sldId id="356" r:id="rId10"/>
    <p:sldId id="363" r:id="rId11"/>
    <p:sldId id="364" r:id="rId12"/>
    <p:sldId id="365" r:id="rId13"/>
    <p:sldId id="367" r:id="rId14"/>
    <p:sldId id="368" r:id="rId15"/>
    <p:sldId id="366" r:id="rId16"/>
    <p:sldId id="416" r:id="rId17"/>
    <p:sldId id="370" r:id="rId18"/>
    <p:sldId id="361" r:id="rId19"/>
    <p:sldId id="371" r:id="rId20"/>
    <p:sldId id="395" r:id="rId21"/>
    <p:sldId id="400" r:id="rId22"/>
    <p:sldId id="401" r:id="rId23"/>
    <p:sldId id="402" r:id="rId24"/>
    <p:sldId id="396" r:id="rId25"/>
    <p:sldId id="403" r:id="rId26"/>
    <p:sldId id="414" r:id="rId27"/>
    <p:sldId id="421" r:id="rId28"/>
    <p:sldId id="422" r:id="rId29"/>
    <p:sldId id="423" r:id="rId30"/>
    <p:sldId id="424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425" r:id="rId39"/>
    <p:sldId id="426" r:id="rId40"/>
    <p:sldId id="379" r:id="rId41"/>
    <p:sldId id="380" r:id="rId42"/>
    <p:sldId id="417" r:id="rId43"/>
    <p:sldId id="381" r:id="rId44"/>
    <p:sldId id="383" r:id="rId45"/>
    <p:sldId id="382" r:id="rId46"/>
    <p:sldId id="384" r:id="rId47"/>
    <p:sldId id="418" r:id="rId48"/>
    <p:sldId id="316" r:id="rId49"/>
    <p:sldId id="317" r:id="rId50"/>
    <p:sldId id="318" r:id="rId51"/>
    <p:sldId id="319" r:id="rId52"/>
    <p:sldId id="320" r:id="rId53"/>
    <p:sldId id="321" r:id="rId54"/>
    <p:sldId id="427" r:id="rId55"/>
    <p:sldId id="428" r:id="rId56"/>
    <p:sldId id="430" r:id="rId57"/>
    <p:sldId id="322" r:id="rId58"/>
    <p:sldId id="431" r:id="rId59"/>
    <p:sldId id="432" r:id="rId60"/>
    <p:sldId id="429" r:id="rId61"/>
    <p:sldId id="433" r:id="rId62"/>
    <p:sldId id="434" r:id="rId63"/>
    <p:sldId id="435" r:id="rId64"/>
  </p:sldIdLst>
  <p:sldSz cx="9144000" cy="5143500" type="screen16x9"/>
  <p:notesSz cx="6858000" cy="9144000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9EEAE"/>
    <a:srgbClr val="FFD14A"/>
    <a:srgbClr val="00EE00"/>
    <a:srgbClr val="FF8000"/>
    <a:srgbClr val="0080FF"/>
    <a:srgbClr val="999933"/>
    <a:srgbClr val="1C5058"/>
    <a:srgbClr val="113034"/>
    <a:srgbClr val="EDDBCD"/>
    <a:srgbClr val="FFA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8"/>
    <p:restoredTop sz="96706" autoAdjust="0"/>
  </p:normalViewPr>
  <p:slideViewPr>
    <p:cSldViewPr snapToGrid="0">
      <p:cViewPr varScale="1">
        <p:scale>
          <a:sx n="148" d="100"/>
          <a:sy n="148" d="100"/>
        </p:scale>
        <p:origin x="184" y="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A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F786E4-0149-0A41-BD21-D904093C0A6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035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A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721E5D-BC92-DF48-9B28-773BCE517FB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516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1000">
                  <a:srgbClr val="FF8000"/>
                </a:gs>
                <a:gs pos="100000">
                  <a:schemeClr val="bg1">
                    <a:alpha val="75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GB">
                <a:latin typeface="Times New Roman" pitchFamily="-112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/>
              <a:endParaRPr lang="en-GB">
                <a:latin typeface="Times New Roman" pitchFamily="-112" charset="0"/>
              </a:endParaRPr>
            </a:p>
          </p:txBody>
        </p:sp>
      </p:grpSp>
      <p:sp>
        <p:nvSpPr>
          <p:cNvPr id="92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Lucida Grande CY" charset="-5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UNIGE - G. Falquet</a:t>
            </a: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Databases II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73E54-3AA4-9744-9707-1973884DF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Databases II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AFA45-CB36-F746-B871-66364A8E33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UNIGE - G. Falquet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943350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943350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Databases II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86FE7-FBB0-9E46-BFAE-512F244163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UNIGE - G. Falquet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r-CH" dirty="0" err="1"/>
              <a:t>Click</a:t>
            </a:r>
            <a:r>
              <a:rPr lang="fr-CH" dirty="0"/>
              <a:t>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dirty="0" err="1"/>
              <a:t>Click</a:t>
            </a:r>
            <a:r>
              <a:rPr lang="fr-CH" dirty="0"/>
              <a:t>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Databases II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B589D-2E44-BC4C-9BE1-87D9D218BC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UNIGE - G. Falquet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66049"/>
            <a:ext cx="7772400" cy="1021556"/>
          </a:xfrm>
        </p:spPr>
        <p:txBody>
          <a:bodyPr anchor="t"/>
          <a:lstStyle>
            <a:lvl1pPr algn="l">
              <a:defRPr sz="3600" b="0" cap="none" baseline="0">
                <a:solidFill>
                  <a:srgbClr val="0070C0"/>
                </a:solidFill>
              </a:defRPr>
            </a:lvl1pPr>
          </a:lstStyle>
          <a:p>
            <a:r>
              <a:rPr lang="fr-CH" dirty="0" err="1"/>
              <a:t>Click</a:t>
            </a:r>
            <a:r>
              <a:rPr lang="fr-CH" dirty="0"/>
              <a:t>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8531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Databases II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95FE8-85AF-EA42-AD83-A975C17BB4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UNIGE - G. Falquet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Databases II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A3B8A-E6BA-9642-A43C-2AAFF49A0B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UNIGE - G. Falquet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Databases II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9704F-824E-254F-8ADB-604AEEEC80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UNIGE - G. Falquet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Databases II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45ED-AECF-344E-A11D-5D70D4F6D7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UNIGE - G. Falquet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Databases II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CCB9D-1EB2-6147-8C69-CB86252BFF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UNIGE - G. Falquet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Databases II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00CBD-6E45-9F4A-A55B-5DC33001E8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UNIGE - G. Falquet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Databases II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67CBD-2CC0-F148-B143-9E00B31A0C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UNIGE - G. Falquet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</a:defRPr>
            </a:lvl1pPr>
          </a:lstStyle>
          <a:p>
            <a:r>
              <a:rPr lang="en-US"/>
              <a:t>Databases II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0">
                <a:latin typeface="CMU Concrete Roman"/>
                <a:cs typeface="CMU Concrete Roman"/>
              </a:defRPr>
            </a:lvl1pPr>
          </a:lstStyle>
          <a:p>
            <a:fld id="{975D49F0-3D74-364B-B210-E4FD7117BD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6916"/>
            <a:ext cx="8077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31590"/>
            <a:ext cx="8229600" cy="298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-112" charset="0"/>
              </a:defRPr>
            </a:lvl1pPr>
          </a:lstStyle>
          <a:p>
            <a:r>
              <a:rPr lang="de-CH"/>
              <a:t>UNIGE - G. Falquet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0C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60024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60024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60024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60024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charset="2"/>
        <a:buChar char="§"/>
        <a:defRPr sz="1600" kern="1200" spc="-1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EE00"/>
        </a:buClr>
        <a:buSzPct val="75000"/>
        <a:buFont typeface="Wingdings" charset="2"/>
        <a:buChar char="§"/>
        <a:defRPr sz="1600" kern="1200" spc="-1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§"/>
        <a:defRPr sz="1600" kern="1200" spc="-1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12" charset="2"/>
        <a:buChar char="¨"/>
        <a:defRPr sz="1600" kern="1200" spc="-1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-112" charset="2"/>
        <a:buChar char="§"/>
        <a:defRPr sz="1600" kern="1200" spc="-100">
          <a:solidFill>
            <a:schemeClr val="tx1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511358"/>
            <a:ext cx="7086600" cy="1543050"/>
          </a:xfrm>
        </p:spPr>
        <p:txBody>
          <a:bodyPr/>
          <a:lstStyle/>
          <a:p>
            <a:pPr eaLnBrk="1" hangingPunct="1"/>
            <a:r>
              <a:rPr lang="fr-FR" dirty="0" err="1">
                <a:solidFill>
                  <a:srgbClr val="0070C0"/>
                </a:solidFill>
                <a:ea typeface="ＭＳ Ｐゴシック" pitchFamily="-112" charset="-128"/>
                <a:cs typeface="ＭＳ Ｐゴシック" pitchFamily="-112" charset="-128"/>
              </a:rPr>
              <a:t>Databases</a:t>
            </a:r>
            <a:r>
              <a:rPr lang="fr-FR" dirty="0">
                <a:solidFill>
                  <a:srgbClr val="0070C0"/>
                </a:solidFill>
                <a:ea typeface="ＭＳ Ｐゴシック" pitchFamily="-112" charset="-128"/>
                <a:cs typeface="ＭＳ Ｐゴシック" pitchFamily="-112" charset="-128"/>
              </a:rPr>
              <a:t> II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314700"/>
            <a:ext cx="6400800" cy="1314450"/>
          </a:xfrm>
        </p:spPr>
        <p:txBody>
          <a:bodyPr/>
          <a:lstStyle/>
          <a:p>
            <a:pPr eaLnBrk="1" hangingPunct="1">
              <a:buFont typeface="Lucida Grande CY" pitchFamily="-112" charset="-52"/>
              <a:buNone/>
            </a:pPr>
            <a:r>
              <a:rPr lang="fr-FR" sz="1800" dirty="0">
                <a:ea typeface="ＭＳ Ｐゴシック" pitchFamily="-112" charset="-128"/>
                <a:cs typeface="ＭＳ Ｐゴシック" pitchFamily="-112" charset="-128"/>
              </a:rPr>
              <a:t>Gilles Falquet</a:t>
            </a:r>
          </a:p>
          <a:p>
            <a:pPr eaLnBrk="1" hangingPunct="1">
              <a:buFont typeface="Lucida Grande CY" pitchFamily="-112" charset="-52"/>
              <a:buNone/>
            </a:pPr>
            <a:r>
              <a:rPr lang="fr-FR" sz="1800" dirty="0">
                <a:ea typeface="ＭＳ Ｐゴシック" pitchFamily="-112" charset="-128"/>
                <a:cs typeface="ＭＳ Ｐゴシック" pitchFamily="-112" charset="-128"/>
              </a:rPr>
              <a:t>Centre universitaire d'informatique</a:t>
            </a:r>
          </a:p>
          <a:p>
            <a:pPr eaLnBrk="1" hangingPunct="1">
              <a:buFont typeface="Lucida Grande CY" pitchFamily="-112" charset="-52"/>
              <a:buNone/>
            </a:pPr>
            <a:r>
              <a:rPr lang="fr-FR" sz="1800" dirty="0" err="1">
                <a:ea typeface="ＭＳ Ｐゴシック" pitchFamily="-112" charset="-128"/>
                <a:cs typeface="ＭＳ Ｐゴシック" pitchFamily="-112" charset="-128"/>
              </a:rPr>
              <a:t>UniGE</a:t>
            </a:r>
            <a:endParaRPr lang="fr-FR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B6CEF-B450-AF4E-A101-40E01E86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3E54-3AA4-9744-9707-1973884DF1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ED64A-2FEE-F421-9519-C8E064ED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36FD4-81B6-4095-EF22-5F5E153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Subqueries</a:t>
            </a:r>
            <a:r>
              <a:rPr lang="en-US" dirty="0"/>
              <a:t> and 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242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 </a:t>
            </a:r>
            <a:r>
              <a:rPr lang="en-US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FROM </a:t>
            </a:r>
            <a:r>
              <a:rPr lang="en-US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</a:t>
            </a: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WHERE </a:t>
            </a:r>
            <a:r>
              <a:rPr lang="en-US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US" i="1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operator</a:t>
            </a:r>
            <a:r>
              <a:rPr lang="en-US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ANY</a:t>
            </a:r>
            <a:b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</a:b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(SELECT </a:t>
            </a:r>
            <a:r>
              <a:rPr lang="en-US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 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FROM </a:t>
            </a:r>
            <a:r>
              <a:rPr lang="en-US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T2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WHERE </a:t>
            </a:r>
            <a:r>
              <a:rPr lang="en-US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condition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); 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/>
              <a:t>A tuple t is selected if there exist </a:t>
            </a:r>
            <a:r>
              <a:rPr lang="en-US" dirty="0">
                <a:solidFill>
                  <a:srgbClr val="0070C0"/>
                </a:solidFill>
              </a:rPr>
              <a:t>at least one</a:t>
            </a:r>
            <a:r>
              <a:rPr lang="en-US" dirty="0"/>
              <a:t> value u in </a:t>
            </a:r>
            <a:r>
              <a:rPr lang="en-US" dirty="0">
                <a:latin typeface="Courier"/>
                <a:cs typeface="Courier"/>
              </a:rPr>
              <a:t>(SELECT </a:t>
            </a:r>
            <a:r>
              <a:rPr lang="en-US" i="1" dirty="0">
                <a:latin typeface="Courier"/>
                <a:cs typeface="Courier"/>
              </a:rPr>
              <a:t>B </a:t>
            </a:r>
            <a:r>
              <a:rPr lang="en-US" dirty="0">
                <a:latin typeface="Courier"/>
                <a:cs typeface="Courier"/>
              </a:rPr>
              <a:t>FROM </a:t>
            </a:r>
            <a:r>
              <a:rPr lang="en-US" i="1" dirty="0">
                <a:latin typeface="Courier"/>
                <a:cs typeface="Courier"/>
              </a:rPr>
              <a:t>T2</a:t>
            </a:r>
            <a:r>
              <a:rPr lang="en-US" dirty="0">
                <a:latin typeface="Courier"/>
                <a:cs typeface="Courier"/>
              </a:rPr>
              <a:t> WHERE </a:t>
            </a:r>
            <a:r>
              <a:rPr lang="en-US" i="1" dirty="0">
                <a:latin typeface="Courier"/>
                <a:cs typeface="Courier"/>
              </a:rPr>
              <a:t>condition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/>
              <a:t> such that </a:t>
            </a:r>
          </a:p>
          <a:p>
            <a:pPr marL="0" indent="0" algn="ctr">
              <a:buNone/>
            </a:pPr>
            <a:r>
              <a:rPr lang="en-US" dirty="0" err="1"/>
              <a:t>t.A</a:t>
            </a:r>
            <a:r>
              <a:rPr lang="en-US" dirty="0"/>
              <a:t> operator u is true.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b="1" dirty="0">
                <a:latin typeface="LM Mono 10" pitchFamily="49" charset="77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</a:t>
            </a:r>
            <a:r>
              <a:rPr lang="en-US" dirty="0">
                <a:latin typeface="LM Mono 10" pitchFamily="49" charset="77"/>
                <a:ea typeface="CMU Typewriter Text" panose="02000609000000000000" pitchFamily="49" charset="0"/>
                <a:cs typeface="CMU Typewriter Text" panose="02000609000000000000" pitchFamily="49" charset="0"/>
              </a:rPr>
              <a:t> name, population FROM city</a:t>
            </a:r>
          </a:p>
          <a:p>
            <a:pPr marL="0" indent="0">
              <a:buNone/>
            </a:pPr>
            <a:r>
              <a:rPr lang="en-US" b="1" dirty="0">
                <a:latin typeface="LM Mono 10" pitchFamily="49" charset="77"/>
                <a:ea typeface="CMU Typewriter Text" panose="02000609000000000000" pitchFamily="49" charset="0"/>
                <a:cs typeface="CMU Typewriter Text" panose="02000609000000000000" pitchFamily="49" charset="0"/>
              </a:rPr>
              <a:t>WHERE</a:t>
            </a:r>
            <a:r>
              <a:rPr lang="en-US" dirty="0">
                <a:latin typeface="LM Mono 10" pitchFamily="49" charset="77"/>
                <a:ea typeface="CMU Typewriter Text" panose="02000609000000000000" pitchFamily="49" charset="0"/>
                <a:cs typeface="CMU Typewriter Text" panose="02000609000000000000" pitchFamily="49" charset="0"/>
              </a:rPr>
              <a:t> population &lt; any (</a:t>
            </a:r>
            <a:r>
              <a:rPr lang="en-US" b="1" dirty="0">
                <a:latin typeface="LM Mono 10" pitchFamily="49" charset="77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</a:t>
            </a:r>
            <a:r>
              <a:rPr lang="en-US" dirty="0">
                <a:latin typeface="LM Mono 10" pitchFamily="49" charset="77"/>
                <a:ea typeface="CMU Typewriter Text" panose="02000609000000000000" pitchFamily="49" charset="0"/>
                <a:cs typeface="CMU Typewriter Text" panose="02000609000000000000" pitchFamily="49" charset="0"/>
              </a:rPr>
              <a:t> population </a:t>
            </a:r>
            <a:r>
              <a:rPr lang="en-US" b="1" dirty="0">
                <a:latin typeface="LM Mono 10" pitchFamily="49" charset="77"/>
                <a:ea typeface="CMU Typewriter Text" panose="02000609000000000000" pitchFamily="49" charset="0"/>
                <a:cs typeface="CMU Typewriter Text" panose="02000609000000000000" pitchFamily="49" charset="0"/>
              </a:rPr>
              <a:t>FROM</a:t>
            </a:r>
            <a:r>
              <a:rPr lang="en-US" dirty="0">
                <a:latin typeface="LM Mono 10" pitchFamily="49" charset="77"/>
                <a:ea typeface="CMU Typewriter Text" panose="02000609000000000000" pitchFamily="49" charset="0"/>
                <a:cs typeface="CMU Typewriter Text" panose="02000609000000000000" pitchFamily="49" charset="0"/>
              </a:rPr>
              <a:t> city </a:t>
            </a:r>
            <a:r>
              <a:rPr lang="en-US" b="1" dirty="0">
                <a:latin typeface="LM Mono 10" pitchFamily="49" charset="77"/>
                <a:ea typeface="CMU Typewriter Text" panose="02000609000000000000" pitchFamily="49" charset="0"/>
                <a:cs typeface="CMU Typewriter Text" panose="02000609000000000000" pitchFamily="49" charset="0"/>
              </a:rPr>
              <a:t>WHERE</a:t>
            </a:r>
            <a:r>
              <a:rPr lang="en-US" dirty="0">
                <a:latin typeface="LM Mono 10" pitchFamily="49" charset="77"/>
                <a:ea typeface="CMU Typewriter Text" panose="02000609000000000000" pitchFamily="49" charset="0"/>
                <a:cs typeface="CMU Typewriter Text" panose="02000609000000000000" pitchFamily="49" charset="0"/>
              </a:rPr>
              <a:t> country = 'CH')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1F2CF-48F5-4B4C-9119-69AADDACC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0EE2C-D640-54CE-1468-4274903ECC0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9B8DA-8248-8D02-26EC-279322BBEE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201346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Subqueries</a:t>
            </a:r>
            <a:r>
              <a:rPr lang="en-US" dirty="0"/>
              <a:t> and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SELECT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i="1" dirty="0">
                <a:latin typeface="Courier"/>
                <a:cs typeface="Courier"/>
              </a:rPr>
              <a:t>... </a:t>
            </a:r>
            <a:r>
              <a:rPr lang="en-US" b="1" dirty="0">
                <a:latin typeface="Courier"/>
                <a:cs typeface="Courier"/>
              </a:rPr>
              <a:t>FROM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i="1" dirty="0">
                <a:latin typeface="Courier"/>
                <a:cs typeface="Courier"/>
              </a:rPr>
              <a:t>T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WHERE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i="1" dirty="0">
                <a:latin typeface="Courier"/>
                <a:cs typeface="Courier"/>
              </a:rPr>
              <a:t>A </a:t>
            </a:r>
            <a:r>
              <a:rPr lang="en-US" i="1" dirty="0">
                <a:solidFill>
                  <a:srgbClr val="FF0000"/>
                </a:solidFill>
                <a:latin typeface="Courier"/>
                <a:cs typeface="Courier"/>
              </a:rPr>
              <a:t>operator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ALL</a:t>
            </a:r>
            <a:br>
              <a:rPr lang="en-US" dirty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    (</a:t>
            </a:r>
            <a:r>
              <a:rPr lang="en-US" b="1" dirty="0">
                <a:latin typeface="Courier"/>
                <a:cs typeface="Courier"/>
              </a:rPr>
              <a:t>SELECT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i="1" dirty="0">
                <a:latin typeface="Courier"/>
                <a:cs typeface="Courier"/>
              </a:rPr>
              <a:t>B </a:t>
            </a:r>
            <a:r>
              <a:rPr lang="en-US" dirty="0">
                <a:latin typeface="Courier"/>
                <a:cs typeface="Courier"/>
              </a:rPr>
              <a:t>FROM </a:t>
            </a:r>
            <a:r>
              <a:rPr lang="en-US" i="1" dirty="0">
                <a:latin typeface="Courier"/>
                <a:cs typeface="Courier"/>
              </a:rPr>
              <a:t>T2</a:t>
            </a:r>
            <a:r>
              <a:rPr lang="en-US" dirty="0">
                <a:latin typeface="Courier"/>
                <a:cs typeface="Courier"/>
              </a:rPr>
              <a:t> WHERE </a:t>
            </a:r>
            <a:r>
              <a:rPr lang="en-US" i="1" dirty="0">
                <a:latin typeface="Courier"/>
                <a:cs typeface="Courier"/>
              </a:rPr>
              <a:t>condition</a:t>
            </a:r>
            <a:r>
              <a:rPr lang="en-US" dirty="0">
                <a:latin typeface="Courier"/>
                <a:cs typeface="Courier"/>
              </a:rPr>
              <a:t>); 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/>
              <a:t>A tuple t is selected if for </a:t>
            </a:r>
            <a:r>
              <a:rPr lang="en-US" dirty="0">
                <a:solidFill>
                  <a:srgbClr val="0070C0"/>
                </a:solidFill>
              </a:rPr>
              <a:t>every value</a:t>
            </a:r>
            <a:r>
              <a:rPr lang="en-US" dirty="0"/>
              <a:t> u in </a:t>
            </a:r>
            <a:r>
              <a:rPr lang="en-US" dirty="0">
                <a:latin typeface="LM Mono 10" pitchFamily="49" charset="77"/>
              </a:rPr>
              <a:t>(SELECT </a:t>
            </a:r>
            <a:r>
              <a:rPr lang="en-US" i="1" dirty="0">
                <a:latin typeface="LM Mono 10" pitchFamily="49" charset="77"/>
              </a:rPr>
              <a:t>B </a:t>
            </a:r>
            <a:r>
              <a:rPr lang="en-US" dirty="0">
                <a:latin typeface="LM Mono 10" pitchFamily="49" charset="77"/>
              </a:rPr>
              <a:t>FROM </a:t>
            </a:r>
            <a:r>
              <a:rPr lang="en-US" i="1" dirty="0">
                <a:latin typeface="LM Mono 10" pitchFamily="49" charset="77"/>
              </a:rPr>
              <a:t>T2</a:t>
            </a:r>
            <a:r>
              <a:rPr lang="en-US" dirty="0">
                <a:latin typeface="LM Mono 10" pitchFamily="49" charset="77"/>
              </a:rPr>
              <a:t> WHERE </a:t>
            </a:r>
            <a:r>
              <a:rPr lang="en-US" i="1" dirty="0">
                <a:latin typeface="LM Mono 10" pitchFamily="49" charset="77"/>
              </a:rPr>
              <a:t>condition</a:t>
            </a:r>
            <a:r>
              <a:rPr lang="en-US" dirty="0">
                <a:latin typeface="LM Mono 10" pitchFamily="49" charset="77"/>
              </a:rPr>
              <a:t>) </a:t>
            </a:r>
          </a:p>
          <a:p>
            <a:pPr marL="0" indent="0" algn="ctr">
              <a:buNone/>
            </a:pPr>
            <a:r>
              <a:rPr lang="en-US" dirty="0" err="1"/>
              <a:t>t.A</a:t>
            </a:r>
            <a:r>
              <a:rPr lang="en-US" dirty="0"/>
              <a:t> op u is true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</a:t>
            </a:r>
            <a:r>
              <a:rPr lang="en-US" dirty="0">
                <a:latin typeface="Courier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name, population </a:t>
            </a:r>
            <a:r>
              <a:rPr lang="en-US" b="1" dirty="0">
                <a:latin typeface="Courier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FROM</a:t>
            </a:r>
            <a:r>
              <a:rPr lang="en-US" dirty="0">
                <a:latin typeface="Courier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city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WHERE</a:t>
            </a:r>
            <a:r>
              <a:rPr lang="en-US" dirty="0">
                <a:latin typeface="Courier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population &gt; ALL (</a:t>
            </a:r>
            <a:r>
              <a:rPr lang="en-US" b="1" dirty="0">
                <a:latin typeface="Courier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</a:t>
            </a:r>
            <a:r>
              <a:rPr lang="en-US" dirty="0">
                <a:latin typeface="Courier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population </a:t>
            </a:r>
            <a:r>
              <a:rPr lang="en-US" b="1" dirty="0">
                <a:latin typeface="Courier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FROM</a:t>
            </a:r>
            <a:r>
              <a:rPr lang="en-US" dirty="0">
                <a:latin typeface="Courier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city </a:t>
            </a:r>
            <a:r>
              <a:rPr lang="en-US" b="1" dirty="0">
                <a:latin typeface="Courier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WHERE</a:t>
            </a:r>
            <a:r>
              <a:rPr lang="en-US" dirty="0">
                <a:latin typeface="Courier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country = 'CH')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A5F22-EA36-2A41-98FF-404420601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D7092-CFDE-6B29-8C17-29160EBA3F4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3FB91-E671-E8C8-40D2-49D21E3B58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15208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values and three-valued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domain of each attribute is extended with the special value NULL</a:t>
            </a:r>
          </a:p>
          <a:p>
            <a:endParaRPr lang="en-US" dirty="0"/>
          </a:p>
          <a:p>
            <a:r>
              <a:rPr lang="en-US" dirty="0"/>
              <a:t>NULL may indicate that </a:t>
            </a:r>
          </a:p>
          <a:p>
            <a:pPr lvl="1"/>
            <a:r>
              <a:rPr lang="en-US" dirty="0"/>
              <a:t>the actual value is unknown</a:t>
            </a:r>
          </a:p>
          <a:p>
            <a:pPr lvl="1"/>
            <a:r>
              <a:rPr lang="en-US" dirty="0"/>
              <a:t>no value can exist (e.g. Weight for an eBook)</a:t>
            </a:r>
          </a:p>
          <a:p>
            <a:pPr lvl="1"/>
            <a:r>
              <a:rPr lang="en-US" dirty="0"/>
              <a:t> etc.</a:t>
            </a:r>
          </a:p>
          <a:p>
            <a:pPr lvl="1"/>
            <a:endParaRPr lang="en-US" dirty="0"/>
          </a:p>
          <a:p>
            <a:r>
              <a:rPr lang="en-US" dirty="0"/>
              <a:t>Comparing NULL with another value always yields NULL (neither TRUE nor FALSE)</a:t>
            </a:r>
          </a:p>
          <a:p>
            <a:endParaRPr lang="en-US" dirty="0"/>
          </a:p>
          <a:p>
            <a:r>
              <a:rPr lang="en-US" dirty="0"/>
              <a:t>The select operation selects the tuples for which the condition evaluates to TRUE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7BE6F-DE12-D348-87A7-FAEA18A2F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48BC1-BBDF-7698-58F2-2FBFF9B290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EA0D6-A4B6-5CE3-979F-F2D00F62C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10044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(P or not P) ≠ true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464"/>
            <a:ext cx="8229600" cy="24833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select</a:t>
            </a:r>
            <a:r>
              <a:rPr lang="en-US" dirty="0">
                <a:latin typeface="Courier"/>
                <a:cs typeface="Courier"/>
              </a:rPr>
              <a:t> * </a:t>
            </a:r>
            <a:r>
              <a:rPr lang="en-US" b="1" dirty="0">
                <a:latin typeface="Courier"/>
                <a:cs typeface="Courier"/>
              </a:rPr>
              <a:t>from</a:t>
            </a:r>
            <a:r>
              <a:rPr lang="en-US" dirty="0">
                <a:latin typeface="Courier"/>
                <a:cs typeface="Courier"/>
              </a:rPr>
              <a:t> Wine 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where</a:t>
            </a:r>
            <a:r>
              <a:rPr lang="en-US" dirty="0">
                <a:latin typeface="Courier"/>
                <a:cs typeface="Courier"/>
              </a:rPr>
              <a:t> Quality = Good or Quality &lt;&gt; Good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graphicFrame>
        <p:nvGraphicFramePr>
          <p:cNvPr id="7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36120"/>
              </p:ext>
            </p:extLst>
          </p:nvPr>
        </p:nvGraphicFramePr>
        <p:xfrm>
          <a:off x="5230130" y="727526"/>
          <a:ext cx="3581400" cy="2515793"/>
        </p:xfrm>
        <a:graphic>
          <a:graphicData uri="http://schemas.openxmlformats.org/drawingml/2006/table">
            <a:tbl>
              <a:tblPr/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Region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Year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Quality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Bordeaux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Excellent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Bourgogne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NULL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Valais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Excellent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Valais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NULL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Bordeaux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Good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11130" y="295478"/>
            <a:ext cx="72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ucida Grande"/>
                <a:cs typeface="Lucida Grande"/>
              </a:rPr>
              <a:t>Wine</a:t>
            </a:r>
            <a:endParaRPr lang="en-US" dirty="0">
              <a:latin typeface="Lucida Grande"/>
              <a:cs typeface="Lucida Grande"/>
            </a:endParaRPr>
          </a:p>
        </p:txBody>
      </p:sp>
      <p:graphicFrame>
        <p:nvGraphicFramePr>
          <p:cNvPr id="10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85252"/>
              </p:ext>
            </p:extLst>
          </p:nvPr>
        </p:nvGraphicFramePr>
        <p:xfrm>
          <a:off x="725995" y="2769533"/>
          <a:ext cx="3581400" cy="1624014"/>
        </p:xfrm>
        <a:graphic>
          <a:graphicData uri="http://schemas.openxmlformats.org/drawingml/2006/table">
            <a:tbl>
              <a:tblPr/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Region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Year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Quality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Bordeaux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Excellent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Valais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Excellent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Bordeaux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Good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68661-E0C8-E749-B414-0516E9BB37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6004D-C254-F137-1A85-950449D8E1F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C3B62-7E5F-1E37-8871-558E6751D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377065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NULL and IS NOT NULL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if a value is NULL (or not NULL)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select * from Wine where Quality = NULL </a:t>
            </a:r>
            <a:r>
              <a:rPr lang="en-US" dirty="0"/>
              <a:t>⟶  empty result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select * from Wine where Quality IS NULL </a:t>
            </a:r>
            <a:r>
              <a:rPr lang="en-US" dirty="0"/>
              <a:t>⟶ 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93622"/>
              </p:ext>
            </p:extLst>
          </p:nvPr>
        </p:nvGraphicFramePr>
        <p:xfrm>
          <a:off x="4992658" y="2823648"/>
          <a:ext cx="3581400" cy="1177529"/>
        </p:xfrm>
        <a:graphic>
          <a:graphicData uri="http://schemas.openxmlformats.org/drawingml/2006/table">
            <a:tbl>
              <a:tblPr/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Region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Year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Quality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Bourgogne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NULL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Valais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NULL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F1541F-B25D-A54F-BA25-A0C33C169F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CCB77-1269-6954-F95D-96CA88A736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BCF3-E74E-E7EC-2B23-761C1240ED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972415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3-valued logic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850456"/>
              </p:ext>
            </p:extLst>
          </p:nvPr>
        </p:nvGraphicFramePr>
        <p:xfrm>
          <a:off x="436550" y="1369380"/>
          <a:ext cx="3497240" cy="2079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8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Lucida Grande"/>
                          <a:cs typeface="Lucida Grande"/>
                        </a:rPr>
                        <a:t>AND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6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Lucida Grande"/>
                          <a:cs typeface="Lucida Grande"/>
                        </a:rPr>
                        <a:t>TRUE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83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Lucida Grande"/>
                          <a:cs typeface="Lucida Grande"/>
                        </a:rPr>
                        <a:t>FALSE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83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360607"/>
              </p:ext>
            </p:extLst>
          </p:nvPr>
        </p:nvGraphicFramePr>
        <p:xfrm>
          <a:off x="4419490" y="458230"/>
          <a:ext cx="3582316" cy="186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3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Lucida Grande"/>
                          <a:cs typeface="Lucida Grande"/>
                        </a:rPr>
                        <a:t>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TRUE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FALSE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3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Lucida Grande"/>
                          <a:cs typeface="Lucida Grande"/>
                        </a:rPr>
                        <a:t>TRUE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1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Lucida Grande"/>
                          <a:cs typeface="Lucida Grande"/>
                        </a:rPr>
                        <a:t>FALSE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1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059509"/>
              </p:ext>
            </p:extLst>
          </p:nvPr>
        </p:nvGraphicFramePr>
        <p:xfrm>
          <a:off x="4801514" y="3266827"/>
          <a:ext cx="3520364" cy="95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1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Lucida Grande"/>
                          <a:cs typeface="Lucida Grande"/>
                        </a:rPr>
                        <a:t>NOT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97">
                <a:tc>
                  <a:txBody>
                    <a:bodyPr/>
                    <a:lstStyle/>
                    <a:p>
                      <a:endParaRPr lang="en-US" sz="1600" dirty="0">
                        <a:latin typeface="Lucida Grande"/>
                        <a:cs typeface="Lucida Grand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ucida Grande"/>
                          <a:cs typeface="Lucida Grande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82378-E7EE-794A-835E-407222C93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4B013-5326-1C98-C2FD-1AD1FE0E97C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5C934-E4F1-3D49-1E9D-BFADA3ECD3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248247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values and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176"/>
            <a:ext cx="8229600" cy="27586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NULL values are ignored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select count(*), count(B), </a:t>
            </a:r>
            <a:r>
              <a:rPr lang="en-US" dirty="0" err="1">
                <a:latin typeface="Courier"/>
                <a:cs typeface="Courier"/>
              </a:rPr>
              <a:t>avg</a:t>
            </a:r>
            <a:r>
              <a:rPr lang="en-US" dirty="0">
                <a:latin typeface="Courier"/>
                <a:cs typeface="Courier"/>
              </a:rPr>
              <a:t>(B) from R 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graphicFrame>
        <p:nvGraphicFramePr>
          <p:cNvPr id="7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34235"/>
              </p:ext>
            </p:extLst>
          </p:nvPr>
        </p:nvGraphicFramePr>
        <p:xfrm>
          <a:off x="6553200" y="1055930"/>
          <a:ext cx="1900556" cy="2515793"/>
        </p:xfrm>
        <a:graphic>
          <a:graphicData uri="http://schemas.openxmlformats.org/drawingml/2006/table">
            <a:tbl>
              <a:tblPr/>
              <a:tblGrid>
                <a:gridCol w="93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B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aaa</a:t>
                      </a:r>
                      <a:endParaRPr kumimoji="0" lang="fr-F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17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bbb</a:t>
                      </a:r>
                      <a:endParaRPr kumimoji="0" lang="fr-F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19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ccc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NULL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ddd</a:t>
                      </a:r>
                      <a:endParaRPr kumimoji="0" lang="fr-F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eee</a:t>
                      </a:r>
                      <a:endParaRPr kumimoji="0" lang="fr-F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NULL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3200" y="650959"/>
            <a:ext cx="33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ucida Grande"/>
                <a:cs typeface="Lucida Grande"/>
              </a:rPr>
              <a:t>R</a:t>
            </a:r>
            <a:endParaRPr lang="en-US" dirty="0">
              <a:latin typeface="Lucida Grande"/>
              <a:cs typeface="Lucida Grande"/>
            </a:endParaRPr>
          </a:p>
        </p:txBody>
      </p:sp>
      <p:graphicFrame>
        <p:nvGraphicFramePr>
          <p:cNvPr id="10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9220"/>
              </p:ext>
            </p:extLst>
          </p:nvPr>
        </p:nvGraphicFramePr>
        <p:xfrm>
          <a:off x="766455" y="2961685"/>
          <a:ext cx="2972066" cy="889677"/>
        </p:xfrm>
        <a:graphic>
          <a:graphicData uri="http://schemas.openxmlformats.org/drawingml/2006/table">
            <a:tbl>
              <a:tblPr/>
              <a:tblGrid>
                <a:gridCol w="1108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808">
                  <a:extLst>
                    <a:ext uri="{9D8B030D-6E8A-4147-A177-3AD203B41FA5}">
                      <a16:colId xmlns:a16="http://schemas.microsoft.com/office/drawing/2014/main" val="1300300374"/>
                    </a:ext>
                  </a:extLst>
                </a:gridCol>
              </a:tblGrid>
              <a:tr h="483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count(*)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count(B)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avg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(B)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5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19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68661-E0C8-E749-B414-0516E9BB37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700A6-0714-9B5C-2538-E0B3AAF0824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339AF-F0A6-C6DE-4148-2D25D0440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12883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7"/>
            <a:ext cx="8077200" cy="628650"/>
          </a:xfrm>
        </p:spPr>
        <p:txBody>
          <a:bodyPr/>
          <a:lstStyle/>
          <a:p>
            <a:r>
              <a:rPr lang="en-US" dirty="0"/>
              <a:t>DATABASES &amp;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70"/>
            <a:ext cx="8229600" cy="33349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relational algebra (and basic SQL) is not Turing complete </a:t>
            </a:r>
          </a:p>
          <a:p>
            <a:endParaRPr lang="en-US" dirty="0"/>
          </a:p>
          <a:p>
            <a:r>
              <a:rPr lang="en-US" dirty="0"/>
              <a:t>Some functions cannot be computed in relational algebra</a:t>
            </a:r>
          </a:p>
          <a:p>
            <a:endParaRPr lang="en-US" dirty="0"/>
          </a:p>
          <a:p>
            <a:r>
              <a:rPr lang="en-US" dirty="0"/>
              <a:t>The size of the result is always polynomial in the size of the relations</a:t>
            </a:r>
          </a:p>
          <a:p>
            <a:pPr lvl="1"/>
            <a:r>
              <a:rPr lang="en-US" dirty="0"/>
              <a:t>⇒ impossible to compute exponential size results (powerset, permutations, etc.)</a:t>
            </a:r>
          </a:p>
          <a:p>
            <a:endParaRPr lang="en-US" dirty="0"/>
          </a:p>
          <a:p>
            <a:r>
              <a:rPr lang="en-US" dirty="0"/>
              <a:t>Some relations cannot be expressed as a first-order logic formula on the database vocabulary</a:t>
            </a:r>
          </a:p>
          <a:p>
            <a:pPr lvl="1"/>
            <a:r>
              <a:rPr lang="en-US" dirty="0"/>
              <a:t>⇒ they cannot be computed in SQL</a:t>
            </a:r>
          </a:p>
          <a:p>
            <a:pPr lvl="1"/>
            <a:r>
              <a:rPr lang="en-US" dirty="0"/>
              <a:t>e.g. the reachability in a graph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BA5D8-54D7-D04A-B84C-961EF3BBC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A142E-6D1E-8E8E-8A67-DA165F2FE4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4CDF0-BDC0-9DF7-BD28-A01C216D14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222384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reachability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edges of a graph are represented in a table  </a:t>
            </a:r>
            <a:r>
              <a:rPr lang="en-US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Edge(source, destination, weight 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Find the nodes reachable from 'a' by following one edge</a:t>
            </a:r>
          </a:p>
          <a:p>
            <a:pPr marL="0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 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e.destination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from Edge e where 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e.source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'a'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Find the nodes reachable from 'a' by following two edges</a:t>
            </a:r>
          </a:p>
          <a:p>
            <a:pPr marL="0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 e2.destination from Edge e1, Edge e2 </a:t>
            </a:r>
          </a:p>
          <a:p>
            <a:pPr marL="800100" lvl="2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where e1.source = 'a' and e1.destination = e2.source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FBCB5-795D-D349-AB22-E8C1AFBC25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ED5FF-B3FD-1781-D4AD-407AC043C9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9CAB1-07D1-64BF-0FA3-8F5BC18A55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346988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reachability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404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the nodes reachable from 'a' by following k edges</a:t>
            </a:r>
          </a:p>
          <a:p>
            <a:pPr marL="0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</a:t>
            </a:r>
            <a:r>
              <a:rPr lang="en-US" baseline="-25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k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.destination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from Edge e</a:t>
            </a:r>
            <a:r>
              <a:rPr lang="en-US" baseline="-25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Edge e</a:t>
            </a:r>
            <a:r>
              <a:rPr lang="en-US" baseline="-25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..., Edge 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</a:t>
            </a:r>
            <a:r>
              <a:rPr lang="en-US" baseline="-25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k</a:t>
            </a:r>
            <a:endParaRPr lang="en-US" baseline="-250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800100" lvl="2" indent="0">
              <a:buNone/>
            </a:pPr>
            <a:r>
              <a:rPr lang="en-US" dirty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where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e</a:t>
            </a:r>
            <a:r>
              <a:rPr lang="en-US" baseline="-25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.source = 'a' </a:t>
            </a:r>
            <a:r>
              <a:rPr lang="en-US" dirty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e</a:t>
            </a:r>
            <a:r>
              <a:rPr lang="en-US" baseline="-25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.destination = e</a:t>
            </a:r>
            <a:r>
              <a:rPr lang="en-US" baseline="-25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.source</a:t>
            </a:r>
          </a:p>
          <a:p>
            <a:pPr marL="1219200" lvl="3" indent="0">
              <a:buNone/>
            </a:pPr>
            <a:r>
              <a:rPr lang="en-US" dirty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e</a:t>
            </a:r>
            <a:r>
              <a:rPr lang="en-US" baseline="-25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.destination = e</a:t>
            </a:r>
            <a:r>
              <a:rPr lang="en-US" baseline="-25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3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.source </a:t>
            </a:r>
            <a:r>
              <a:rPr lang="en-US" dirty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... </a:t>
            </a:r>
            <a:r>
              <a:rPr lang="en-US" dirty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and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e</a:t>
            </a:r>
            <a:r>
              <a:rPr lang="en-US" baseline="-25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k-1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destination = 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</a:t>
            </a:r>
            <a:r>
              <a:rPr lang="en-US" baseline="-25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k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source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Problem: </a:t>
            </a:r>
            <a:r>
              <a:rPr lang="en-US" dirty="0"/>
              <a:t>we don't know in advance the number of edges to follow to reach every reachable node. It depends on the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Remark. </a:t>
            </a:r>
            <a:r>
              <a:rPr lang="en-US" dirty="0"/>
              <a:t>This is partially solved by additional “transitive closure” or recursive query operations provided by some DBMSs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65257-C36B-5A47-AC9B-B516EDC13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98744-0BEF-60E4-BFA8-491D285C132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26F0F-AF6E-042D-AB8B-7BCBD96AA4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396085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More </a:t>
            </a:r>
            <a:r>
              <a:rPr lang="fr-FR" dirty="0" err="1"/>
              <a:t>database</a:t>
            </a:r>
            <a:r>
              <a:rPr lang="fr-FR" dirty="0"/>
              <a:t> </a:t>
            </a:r>
            <a:r>
              <a:rPr lang="fr-FR" dirty="0" err="1"/>
              <a:t>querying</a:t>
            </a:r>
            <a:r>
              <a:rPr lang="fr-FR" dirty="0"/>
              <a:t> </a:t>
            </a:r>
            <a:r>
              <a:rPr lang="fr-FR" dirty="0" err="1"/>
              <a:t>operations</a:t>
            </a:r>
            <a:endParaRPr lang="fr-FR" dirty="0"/>
          </a:p>
          <a:p>
            <a:r>
              <a:rPr lang="fr-FR" dirty="0" err="1"/>
              <a:t>Databases</a:t>
            </a:r>
            <a:r>
              <a:rPr lang="fr-FR" dirty="0"/>
              <a:t> and </a:t>
            </a:r>
            <a:r>
              <a:rPr lang="fr-FR" dirty="0" err="1"/>
              <a:t>programming</a:t>
            </a:r>
            <a:endParaRPr lang="fr-FR" dirty="0"/>
          </a:p>
          <a:p>
            <a:r>
              <a:rPr lang="fr-FR" dirty="0"/>
              <a:t>Update </a:t>
            </a:r>
            <a:r>
              <a:rPr lang="fr-FR" dirty="0" err="1"/>
              <a:t>operations</a:t>
            </a:r>
            <a:endParaRPr lang="fr-FR" dirty="0"/>
          </a:p>
          <a:p>
            <a:r>
              <a:rPr lang="fr-FR" dirty="0" err="1"/>
              <a:t>Integrity</a:t>
            </a:r>
            <a:r>
              <a:rPr lang="fr-FR" dirty="0"/>
              <a:t> </a:t>
            </a:r>
            <a:r>
              <a:rPr lang="fr-FR" dirty="0" err="1"/>
              <a:t>constraints</a:t>
            </a:r>
            <a:r>
              <a:rPr lang="fr-FR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5CC29-3BCF-AC45-9CCE-A726B6553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6A238-0D0B-D294-0EAD-01C329C013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B8EA1-D2A5-A904-41CB-1AAE92686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LM Sans 10" pitchFamily="2" charset="77"/>
              </a:rPr>
              <a:t>SQL and the relational algebra query are not Turing complete</a:t>
            </a:r>
          </a:p>
          <a:p>
            <a:pPr marL="0" indent="0">
              <a:buNone/>
            </a:pPr>
            <a:r>
              <a:rPr lang="en-US" dirty="0">
                <a:latin typeface="LM Sans 10" pitchFamily="2" charset="77"/>
              </a:rPr>
              <a:t>⇒ Database Application must rely on general purpose languages</a:t>
            </a:r>
          </a:p>
          <a:p>
            <a:endParaRPr lang="en-US" dirty="0">
              <a:latin typeface="LM Sans 10" pitchFamily="2" charset="77"/>
            </a:endParaRPr>
          </a:p>
          <a:p>
            <a:pPr marL="0" indent="0">
              <a:buNone/>
            </a:pPr>
            <a:r>
              <a:rPr lang="en-US" dirty="0">
                <a:latin typeface="LM Sans 10" pitchFamily="2" charset="77"/>
              </a:rPr>
              <a:t>Different solutions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LM Sans 10" pitchFamily="2" charset="77"/>
              </a:rPr>
              <a:t>procedural extensions of SQL (PL/SQL, etc.)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LM Sans 10" pitchFamily="2" charset="77"/>
              </a:rPr>
              <a:t>SQL-like extensions of general-purpose languages (SQLJ, ...)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LM Sans 10" pitchFamily="2" charset="77"/>
              </a:rPr>
              <a:t>Object-Relational Mapping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LM Sans 10" pitchFamily="2" charset="77"/>
              </a:rPr>
              <a:t>libraries to invoke database services from a general-purpose languages (JDBC)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LM Sans 10" pitchFamily="2" charset="77"/>
              </a:rPr>
              <a:t>through a specific Web service interface</a:t>
            </a:r>
          </a:p>
          <a:p>
            <a:pPr>
              <a:buFont typeface="+mj-lt"/>
              <a:buAutoNum type="arabicPeriod"/>
            </a:pPr>
            <a:endParaRPr lang="en-US" dirty="0">
              <a:latin typeface="LM Sans 10" pitchFamily="2" charset="77"/>
            </a:endParaRP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DA6E-16EE-0AC5-A9BF-7B4839ED54A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60A9D-1F95-C834-7941-1A9A7F3D8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3794910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B Acc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88" y="1247088"/>
            <a:ext cx="9144000" cy="3896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Invoking database interface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5584"/>
            <a:ext cx="8229600" cy="968404"/>
          </a:xfrm>
        </p:spPr>
        <p:txBody>
          <a:bodyPr/>
          <a:lstStyle/>
          <a:p>
            <a:r>
              <a:rPr lang="en-US" dirty="0"/>
              <a:t>send requests to an HTTP (web) server to invokes the interface application</a:t>
            </a:r>
          </a:p>
          <a:p>
            <a:r>
              <a:rPr lang="en-US" dirty="0"/>
              <a:t>get result as HTTP content (text, HTML, XML, JSON)</a:t>
            </a:r>
          </a:p>
          <a:p>
            <a:r>
              <a:rPr lang="en-US" dirty="0"/>
              <a:t>transform results to application language objects (Python, C, R, ...)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6375-CEBE-FCA0-2995-EA8F19C9D8E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C1702-337A-5620-A5C2-83AB992FF0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84820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 basic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332736" cy="29832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HTTP request: send an SQL statement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kr.unige.ch</a:t>
            </a:r>
            <a:r>
              <a:rPr lang="en-US" dirty="0"/>
              <a:t>/</a:t>
            </a:r>
            <a:r>
              <a:rPr lang="en-US" dirty="0" err="1"/>
              <a:t>phpmyadmin</a:t>
            </a:r>
            <a:r>
              <a:rPr lang="en-US" dirty="0"/>
              <a:t>/</a:t>
            </a:r>
            <a:r>
              <a:rPr lang="en-US" dirty="0" err="1"/>
              <a:t>query.php?db</a:t>
            </a:r>
            <a:r>
              <a:rPr lang="en-US" dirty="0"/>
              <a:t>=</a:t>
            </a:r>
            <a:r>
              <a:rPr lang="en-US" dirty="0" err="1"/>
              <a:t>Enviro&amp;sql</a:t>
            </a:r>
            <a:r>
              <a:rPr lang="en-US" dirty="0"/>
              <a:t>=select</a:t>
            </a:r>
            <a:r>
              <a:rPr lang="en-US" dirty="0">
                <a:solidFill>
                  <a:srgbClr val="0000FF"/>
                </a:solidFill>
              </a:rPr>
              <a:t>%20</a:t>
            </a:r>
            <a:r>
              <a:rPr lang="en-US" dirty="0"/>
              <a:t>name,subregion</a:t>
            </a:r>
            <a:r>
              <a:rPr lang="en-US" dirty="0">
                <a:solidFill>
                  <a:srgbClr val="0000FF"/>
                </a:solidFill>
              </a:rPr>
              <a:t>%20</a:t>
            </a:r>
            <a:r>
              <a:rPr lang="en-US" dirty="0"/>
              <a:t>FROM</a:t>
            </a:r>
            <a:r>
              <a:rPr lang="en-US" dirty="0">
                <a:solidFill>
                  <a:srgbClr val="0000FF"/>
                </a:solidFill>
              </a:rPr>
              <a:t>%20</a:t>
            </a:r>
            <a:r>
              <a:rPr lang="en-US" dirty="0"/>
              <a:t>country</a:t>
            </a:r>
          </a:p>
          <a:p>
            <a:pPr marL="457200" lvl="1" indent="0">
              <a:buNone/>
            </a:pPr>
            <a:endParaRPr lang="en-US" dirty="0"/>
          </a:p>
          <a:p>
            <a:pPr marL="3175" indent="0">
              <a:buNone/>
            </a:pPr>
            <a:r>
              <a:rPr lang="en-US" dirty="0">
                <a:solidFill>
                  <a:srgbClr val="0070C0"/>
                </a:solidFill>
              </a:rPr>
              <a:t>Returned content</a:t>
            </a:r>
          </a:p>
          <a:p>
            <a:pPr marL="3175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latin typeface="LM Mono 10" pitchFamily="49" charset="77"/>
              </a:rPr>
              <a:t>Afghanistan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M Mono 10" pitchFamily="49" charset="77"/>
              </a:rPr>
              <a:t>t</a:t>
            </a:r>
            <a:r>
              <a:rPr lang="en-US" dirty="0" err="1">
                <a:latin typeface="LM Mono 10" pitchFamily="49" charset="77"/>
              </a:rPr>
              <a:t>South</a:t>
            </a:r>
            <a:r>
              <a:rPr lang="en-US" dirty="0">
                <a:latin typeface="LM Mono 10" pitchFamily="49" charset="77"/>
              </a:rPr>
              <a:t> Asia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n</a:t>
            </a:r>
            <a:r>
              <a:rPr lang="en-US" dirty="0" err="1">
                <a:latin typeface="LM Mono 10" pitchFamily="49" charset="77"/>
              </a:rPr>
              <a:t>Albania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t</a:t>
            </a:r>
            <a:r>
              <a:rPr lang="en-US" dirty="0" err="1">
                <a:latin typeface="LM Mono 10" pitchFamily="49" charset="77"/>
              </a:rPr>
              <a:t>Central</a:t>
            </a:r>
            <a:r>
              <a:rPr lang="en-US" dirty="0">
                <a:latin typeface="LM Mono 10" pitchFamily="49" charset="77"/>
              </a:rPr>
              <a:t> Europe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n</a:t>
            </a:r>
            <a:r>
              <a:rPr lang="en-US" dirty="0" err="1">
                <a:latin typeface="LM Mono 10" pitchFamily="49" charset="77"/>
              </a:rPr>
              <a:t>Algeria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t</a:t>
            </a:r>
            <a:r>
              <a:rPr lang="en-US" dirty="0" err="1">
                <a:latin typeface="LM Mono 10" pitchFamily="49" charset="77"/>
              </a:rPr>
              <a:t>Northern</a:t>
            </a:r>
            <a:r>
              <a:rPr lang="en-US" dirty="0">
                <a:latin typeface="LM Mono 10" pitchFamily="49" charset="77"/>
              </a:rPr>
              <a:t> Africa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n</a:t>
            </a:r>
            <a:r>
              <a:rPr lang="en-US" dirty="0" err="1">
                <a:latin typeface="LM Mono 10" pitchFamily="49" charset="77"/>
              </a:rPr>
              <a:t>American</a:t>
            </a:r>
            <a:br>
              <a:rPr lang="en-US" dirty="0">
                <a:latin typeface="LM Mono 10" pitchFamily="49" charset="77"/>
              </a:rPr>
            </a:br>
            <a:r>
              <a:rPr lang="en-US" dirty="0">
                <a:latin typeface="LM Mono 10" pitchFamily="49" charset="77"/>
              </a:rPr>
              <a:t> Samoa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t</a:t>
            </a:r>
            <a:r>
              <a:rPr lang="en-US" dirty="0" err="1">
                <a:latin typeface="LM Mono 10" pitchFamily="49" charset="77"/>
              </a:rPr>
              <a:t>South</a:t>
            </a:r>
            <a:r>
              <a:rPr lang="en-US" dirty="0">
                <a:latin typeface="LM Mono 10" pitchFamily="49" charset="77"/>
              </a:rPr>
              <a:t> Pacific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n</a:t>
            </a:r>
            <a:r>
              <a:rPr lang="en-US" dirty="0" err="1">
                <a:latin typeface="LM Mono 10" pitchFamily="49" charset="77"/>
              </a:rPr>
              <a:t>Andorra</a:t>
            </a:r>
            <a:r>
              <a:rPr lang="en-US" dirty="0">
                <a:latin typeface="LM Mono 10" pitchFamily="49" charset="77"/>
              </a:rPr>
              <a:t>\</a:t>
            </a:r>
            <a:r>
              <a:rPr lang="en-US" dirty="0" err="1">
                <a:latin typeface="LM Mono 10" pitchFamily="49" charset="77"/>
              </a:rPr>
              <a:t>tWestern</a:t>
            </a:r>
            <a:r>
              <a:rPr lang="en-US" dirty="0">
                <a:latin typeface="LM Mono 10" pitchFamily="49" charset="77"/>
              </a:rPr>
              <a:t> Europe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n</a:t>
            </a:r>
            <a:r>
              <a:rPr lang="en-US" dirty="0" err="1">
                <a:latin typeface="LM Mono 10" pitchFamily="49" charset="77"/>
              </a:rPr>
              <a:t>Angola</a:t>
            </a:r>
            <a:r>
              <a:rPr lang="en-US" dirty="0">
                <a:latin typeface="LM Mono 10" pitchFamily="49" charset="77"/>
              </a:rPr>
              <a:t> Southern Africa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n</a:t>
            </a:r>
            <a:r>
              <a:rPr lang="en-US" dirty="0" err="1">
                <a:latin typeface="LM Mono 10" pitchFamily="49" charset="77"/>
              </a:rPr>
              <a:t>Anguilla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t</a:t>
            </a:r>
            <a:r>
              <a:rPr lang="en-US" dirty="0" err="1">
                <a:latin typeface="LM Mono 10" pitchFamily="49" charset="77"/>
              </a:rPr>
              <a:t>Ca</a:t>
            </a:r>
            <a:br>
              <a:rPr lang="en-US" dirty="0">
                <a:latin typeface="LM Mono 10" pitchFamily="49" charset="77"/>
              </a:rPr>
            </a:br>
            <a:r>
              <a:rPr lang="en-US" dirty="0" err="1">
                <a:latin typeface="LM Mono 10" pitchFamily="49" charset="77"/>
              </a:rPr>
              <a:t>ribbean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n</a:t>
            </a:r>
            <a:r>
              <a:rPr lang="en-US" dirty="0" err="1">
                <a:latin typeface="LM Mono 10" pitchFamily="49" charset="77"/>
              </a:rPr>
              <a:t>Antarctic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t</a:t>
            </a:r>
            <a:r>
              <a:rPr lang="en-US" dirty="0" err="1">
                <a:latin typeface="LM Mono 10" pitchFamily="49" charset="77"/>
              </a:rPr>
              <a:t>Antarctic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n</a:t>
            </a:r>
            <a:r>
              <a:rPr lang="en-US" dirty="0" err="1">
                <a:latin typeface="LM Mono 10" pitchFamily="49" charset="77"/>
              </a:rPr>
              <a:t>Antigua</a:t>
            </a:r>
            <a:r>
              <a:rPr lang="en-US" dirty="0">
                <a:latin typeface="LM Mono 10" pitchFamily="49" charset="77"/>
              </a:rPr>
              <a:t> and Barbuda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t</a:t>
            </a:r>
            <a:r>
              <a:rPr lang="en-US" dirty="0" err="1">
                <a:latin typeface="LM Mono 10" pitchFamily="49" charset="77"/>
              </a:rPr>
              <a:t>Caribbean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n</a:t>
            </a:r>
            <a:r>
              <a:rPr lang="en-US" dirty="0" err="1">
                <a:latin typeface="LM Mono 10" pitchFamily="49" charset="77"/>
              </a:rPr>
              <a:t>Argentina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t</a:t>
            </a:r>
            <a:r>
              <a:rPr lang="en-US" dirty="0" err="1">
                <a:latin typeface="LM Mono 10" pitchFamily="49" charset="77"/>
              </a:rPr>
              <a:t>South</a:t>
            </a:r>
            <a:r>
              <a:rPr lang="en-US" dirty="0">
                <a:latin typeface="LM Mono 10" pitchFamily="49" charset="77"/>
              </a:rPr>
              <a:t> Amer</a:t>
            </a:r>
            <a:br>
              <a:rPr lang="en-US" dirty="0">
                <a:latin typeface="LM Mono 10" pitchFamily="49" charset="77"/>
              </a:rPr>
            </a:br>
            <a:r>
              <a:rPr lang="en-US" dirty="0" err="1">
                <a:latin typeface="LM Mono 10" pitchFamily="49" charset="77"/>
              </a:rPr>
              <a:t>ica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n</a:t>
            </a:r>
            <a:r>
              <a:rPr lang="en-US" dirty="0" err="1">
                <a:latin typeface="LM Mono 10" pitchFamily="49" charset="77"/>
              </a:rPr>
              <a:t>Armenia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t</a:t>
            </a:r>
            <a:r>
              <a:rPr lang="en-US" dirty="0" err="1">
                <a:latin typeface="LM Mono 10" pitchFamily="49" charset="77"/>
              </a:rPr>
              <a:t>Eastern</a:t>
            </a:r>
            <a:r>
              <a:rPr lang="en-US" dirty="0">
                <a:latin typeface="LM Mono 10" pitchFamily="49" charset="77"/>
              </a:rPr>
              <a:t> Europe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n</a:t>
            </a:r>
            <a:r>
              <a:rPr lang="en-US" dirty="0" err="1">
                <a:latin typeface="LM Mono 10" pitchFamily="49" charset="77"/>
              </a:rPr>
              <a:t>Aruba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t</a:t>
            </a:r>
            <a:r>
              <a:rPr lang="en-US" dirty="0" err="1">
                <a:latin typeface="LM Mono 10" pitchFamily="49" charset="77"/>
              </a:rPr>
              <a:t>Caribbean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n</a:t>
            </a:r>
            <a:r>
              <a:rPr lang="en-US" dirty="0" err="1">
                <a:latin typeface="LM Mono 10" pitchFamily="49" charset="77"/>
              </a:rPr>
              <a:t>Australia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t</a:t>
            </a:r>
            <a:r>
              <a:rPr lang="en-US" dirty="0" err="1">
                <a:latin typeface="LM Mono 10" pitchFamily="49" charset="77"/>
              </a:rPr>
              <a:t>Australia</a:t>
            </a:r>
            <a:r>
              <a:rPr lang="en-US" dirty="0">
                <a:latin typeface="LM Mono 10" pitchFamily="49" charset="77"/>
              </a:rPr>
              <a:t> + New Zealand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\n</a:t>
            </a:r>
            <a:br>
              <a:rPr lang="en-US" dirty="0">
                <a:solidFill>
                  <a:srgbClr val="0000FF"/>
                </a:solidFill>
                <a:latin typeface="LM Mono 10" pitchFamily="49" charset="77"/>
              </a:rPr>
            </a:br>
            <a:r>
              <a:rPr lang="en-US" dirty="0">
                <a:latin typeface="LM Mono 10" pitchFamily="49" charset="77"/>
              </a:rPr>
              <a:t>Austria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</a:t>
            </a:r>
            <a:r>
              <a:rPr lang="en-US" dirty="0" err="1">
                <a:solidFill>
                  <a:srgbClr val="0000FF"/>
                </a:solidFill>
                <a:latin typeface="LM Mono 10" pitchFamily="49" charset="77"/>
              </a:rPr>
              <a:t>t</a:t>
            </a:r>
            <a:r>
              <a:rPr lang="en-US" dirty="0" err="1">
                <a:latin typeface="LM Mono 10" pitchFamily="49" charset="77"/>
              </a:rPr>
              <a:t>Western</a:t>
            </a:r>
            <a:r>
              <a:rPr lang="en-US" dirty="0">
                <a:latin typeface="LM Mono 10" pitchFamily="49" charset="77"/>
              </a:rPr>
              <a:t> Europe</a:t>
            </a:r>
            <a:r>
              <a:rPr lang="en-US" dirty="0">
                <a:solidFill>
                  <a:srgbClr val="0000FF"/>
                </a:solidFill>
                <a:latin typeface="LM Mono 10" pitchFamily="49" charset="77"/>
              </a:rPr>
              <a:t>\n ...</a:t>
            </a:r>
            <a:endParaRPr lang="en-US" dirty="0">
              <a:latin typeface="LM Mono 10" pitchFamily="49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E08AA-0568-B1AA-1961-B79C253FE8C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3E336-A31C-EF18-54D1-880EFBBEE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3292808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Python: send a query to an http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9267"/>
            <a:ext cx="8488067" cy="3155533"/>
          </a:xfrm>
        </p:spPr>
        <p:txBody>
          <a:bodyPr/>
          <a:lstStyle/>
          <a:p>
            <a:pPr marL="0" indent="0">
              <a:buNone/>
            </a:pPr>
            <a:r>
              <a:rPr lang="en-GB" sz="14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urllib.request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urlopen</a:t>
            </a:r>
            <a:endParaRPr lang="en-GB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urllib.parse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quote,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urlencode</a:t>
            </a:r>
            <a:endParaRPr lang="en-GB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cities_on_river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r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GB" sz="1400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str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-&gt; set[</a:t>
            </a:r>
            <a:r>
              <a:rPr lang="en-GB" sz="1400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str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: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q = 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"select city from located where river = '"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r + 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"'"</a:t>
            </a:r>
            <a:endParaRPr lang="en-GB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eq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quote(q) 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url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"http://</a:t>
            </a:r>
            <a:r>
              <a:rPr lang="en-GB" sz="14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kr.unige.ch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phpmyadmin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query.php?db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mondial&amp;sql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="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eq</a:t>
            </a:r>
            <a:endParaRPr lang="en-GB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query_results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urlopen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url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cities = </a:t>
            </a:r>
            <a:r>
              <a:rPr lang="en-GB" sz="1400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set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  for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line </a:t>
            </a:r>
            <a:r>
              <a:rPr lang="en-GB" sz="14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query_results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: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string_line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line.decode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'utf-8'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).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rstrip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columns =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string_line.split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EE0000"/>
                </a:solidFill>
                <a:effectLst/>
                <a:latin typeface="Menlo" panose="020B0609030804020204" pitchFamily="49" charset="0"/>
              </a:rPr>
              <a:t>\t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cities.add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(columns[</a:t>
            </a:r>
            <a:r>
              <a:rPr lang="en-GB" sz="14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query_results.close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  return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7142E-215D-EF03-1665-486F9154459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F6C42-F502-8C68-4832-F70BFE706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62948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Model Mismatch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necessary to convert between the application data structure and the database schema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graph in a relational DB</a:t>
            </a:r>
          </a:p>
          <a:p>
            <a:pPr marL="0" indent="0">
              <a:buNone/>
            </a:pPr>
            <a:endParaRPr lang="en-US" dirty="0"/>
          </a:p>
          <a:p>
            <a:pPr marL="685800" lvl="1"/>
            <a:r>
              <a:rPr lang="en-US" dirty="0">
                <a:latin typeface="Courier"/>
                <a:cs typeface="Courier"/>
              </a:rPr>
              <a:t>create table EDGE(</a:t>
            </a:r>
            <a:r>
              <a:rPr lang="en-US" dirty="0" err="1">
                <a:latin typeface="Courier"/>
                <a:cs typeface="Courier"/>
              </a:rPr>
              <a:t>fromNode</a:t>
            </a:r>
            <a:r>
              <a:rPr lang="en-US" dirty="0">
                <a:latin typeface="Courier"/>
                <a:cs typeface="Courier"/>
              </a:rPr>
              <a:t> INTEGER, </a:t>
            </a:r>
            <a:r>
              <a:rPr lang="en-US" dirty="0" err="1">
                <a:latin typeface="Courier"/>
                <a:cs typeface="Courier"/>
              </a:rPr>
              <a:t>toNode</a:t>
            </a:r>
            <a:r>
              <a:rPr lang="en-US" dirty="0">
                <a:latin typeface="Courier"/>
                <a:cs typeface="Courier"/>
              </a:rPr>
              <a:t> INTEGER, weight REAL)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a Python program</a:t>
            </a:r>
          </a:p>
          <a:p>
            <a:pPr marL="0" indent="0">
              <a:buNone/>
            </a:pPr>
            <a:endParaRPr lang="en-US" dirty="0"/>
          </a:p>
          <a:p>
            <a:pPr marL="685800" lvl="1"/>
            <a:r>
              <a:rPr lang="en-US" dirty="0">
                <a:latin typeface="Courier"/>
                <a:cs typeface="Courier"/>
              </a:rPr>
              <a:t>g : </a:t>
            </a:r>
            <a:r>
              <a:rPr lang="en-US" dirty="0" err="1">
                <a:latin typeface="Courier"/>
                <a:cs typeface="Courier"/>
              </a:rPr>
              <a:t>dict</a:t>
            </a:r>
            <a:r>
              <a:rPr lang="en-US" dirty="0">
                <a:latin typeface="Courier"/>
                <a:cs typeface="Courier"/>
              </a:rPr>
              <a:t>[str, </a:t>
            </a:r>
            <a:r>
              <a:rPr lang="en-US" dirty="0" err="1">
                <a:latin typeface="Courier"/>
                <a:cs typeface="Courier"/>
              </a:rPr>
              <a:t>dict</a:t>
            </a:r>
            <a:r>
              <a:rPr lang="en-US" dirty="0">
                <a:latin typeface="Courier"/>
                <a:cs typeface="Courier"/>
              </a:rPr>
              <a:t>[str, float]]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F136D-E3FA-64E8-8735-8F9B8CD61E6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C47A-189A-D658-4F2C-36D66BE88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15725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A language within a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application must build SQL statements</a:t>
            </a:r>
          </a:p>
          <a:p>
            <a:endParaRPr lang="en-US" dirty="0"/>
          </a:p>
          <a:p>
            <a:pPr lvl="1"/>
            <a:r>
              <a:rPr lang="en-US" dirty="0"/>
              <a:t>⇒ concatenate SQL strings and application variables</a:t>
            </a:r>
          </a:p>
          <a:p>
            <a:endParaRPr lang="en-US" dirty="0"/>
          </a:p>
          <a:p>
            <a:pPr marL="914400" lvl="2" indent="0">
              <a:buNone/>
            </a:pPr>
            <a:r>
              <a:rPr lang="en-US" dirty="0" err="1">
                <a:latin typeface="Courier"/>
                <a:cs typeface="Courier"/>
              </a:rPr>
              <a:t>sql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"select name from country where pop &gt; "</a:t>
            </a:r>
            <a:r>
              <a:rPr lang="en-US" dirty="0">
                <a:latin typeface="Courier"/>
                <a:cs typeface="Courier"/>
              </a:rPr>
              <a:t> + </a:t>
            </a:r>
            <a:r>
              <a:rPr lang="en-US" dirty="0" err="1">
                <a:latin typeface="Courier"/>
                <a:cs typeface="Courier"/>
              </a:rPr>
              <a:t>max.toString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pPr marL="914400" lvl="2" indent="0">
              <a:buNone/>
            </a:pPr>
            <a:r>
              <a:rPr lang="en-US" dirty="0">
                <a:latin typeface="Courier"/>
                <a:cs typeface="Courier"/>
              </a:rPr>
              <a:t>      +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" and </a:t>
            </a:r>
            <a:r>
              <a:rPr lang="en-US" dirty="0" err="1">
                <a:solidFill>
                  <a:srgbClr val="008000"/>
                </a:solidFill>
                <a:latin typeface="Courier"/>
                <a:cs typeface="Courier"/>
              </a:rPr>
              <a:t>subregion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 = "</a:t>
            </a:r>
            <a:r>
              <a:rPr lang="en-US" dirty="0">
                <a:latin typeface="Courier"/>
                <a:cs typeface="Courier"/>
              </a:rPr>
              <a:t> + </a:t>
            </a:r>
            <a:r>
              <a:rPr lang="en-US" dirty="0" err="1">
                <a:latin typeface="Courier"/>
                <a:cs typeface="Courier"/>
              </a:rPr>
              <a:t>sr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pPr lvl="1"/>
            <a:r>
              <a:rPr lang="en-US" dirty="0"/>
              <a:t>the syntax of these SQL statements is not checked by the host language compiler</a:t>
            </a:r>
          </a:p>
          <a:p>
            <a:pPr lvl="2"/>
            <a:r>
              <a:rPr lang="en-US" dirty="0"/>
              <a:t>⇒ possible run-time errors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4804B-EEF7-B7C2-CFEB-476CF3E71FB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EA88D-954F-78AB-AAE1-E46C773CC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4017454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3: Algorithmic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dbms</a:t>
            </a:r>
            <a:r>
              <a:rPr lang="en-US" dirty="0"/>
              <a:t> efficiently computes selections/projections/joins (SQL statements)</a:t>
            </a:r>
          </a:p>
          <a:p>
            <a:pPr marL="1276350" lvl="3" indent="0">
              <a:buNone/>
            </a:pPr>
            <a:r>
              <a:rPr lang="en-US" dirty="0"/>
              <a:t>(if the appropriate indexes have been set up)</a:t>
            </a:r>
          </a:p>
          <a:p>
            <a:pPr lvl="1"/>
            <a:r>
              <a:rPr lang="en-US" dirty="0"/>
              <a:t>⇒ </a:t>
            </a:r>
            <a:r>
              <a:rPr lang="en-US" dirty="0">
                <a:solidFill>
                  <a:srgbClr val="C00000"/>
                </a:solidFill>
              </a:rPr>
              <a:t>do not</a:t>
            </a:r>
            <a:r>
              <a:rPr lang="en-US" dirty="0"/>
              <a:t> re-invent these operations in the application !</a:t>
            </a:r>
          </a:p>
          <a:p>
            <a:pPr lvl="1"/>
            <a:endParaRPr lang="en-US" dirty="0"/>
          </a:p>
          <a:p>
            <a:r>
              <a:rPr lang="en-US" dirty="0"/>
              <a:t>transferring data between servers is much less efficient than in-memory transfers</a:t>
            </a:r>
          </a:p>
          <a:p>
            <a:pPr lvl="1"/>
            <a:r>
              <a:rPr lang="en-US" dirty="0"/>
              <a:t>⇒ reduce the number of database queries</a:t>
            </a:r>
          </a:p>
          <a:p>
            <a:pPr lvl="1"/>
            <a:r>
              <a:rPr lang="en-US" dirty="0"/>
              <a:t>⇒ favor "powerful" select statements</a:t>
            </a:r>
          </a:p>
          <a:p>
            <a:pPr lvl="2"/>
            <a:r>
              <a:rPr lang="en-US" dirty="0"/>
              <a:t>act on many data items and produce small outputs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55E3A-2699-CE61-5251-DF181E1FD23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D2B7F-0B8B-84BC-A0EC-C813A61230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753815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4286-E9C2-1152-8283-4A0865BF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Object-Relation Mapping, for example Django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D47D-9167-34C2-56CF-A4167D7CC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0"/>
            <a:ext cx="6642340" cy="3656070"/>
          </a:xfrm>
        </p:spPr>
        <p:txBody>
          <a:bodyPr/>
          <a:lstStyle/>
          <a:p>
            <a:pPr marL="0" indent="0">
              <a:buNone/>
            </a:pPr>
            <a:r>
              <a:rPr lang="en-GB" sz="12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django.db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models</a:t>
            </a: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Reporter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models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Model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pPr marL="0" indent="0">
              <a:buNone/>
            </a:pP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full_name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models.CharField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max_length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70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GB" sz="12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__str__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self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pPr marL="0" indent="0">
              <a:buNone/>
            </a:pPr>
            <a:r>
              <a:rPr lang="en-GB" sz="12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        return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self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.full_name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Article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models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Model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pPr marL="0" indent="0">
              <a:buNone/>
            </a:pP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pub_date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models.DateField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headline =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models.CharField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max_length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200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content =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models.TextField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reporter =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models.ForeignKey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(Reporter, </a:t>
            </a:r>
            <a:r>
              <a:rPr lang="en-GB" sz="12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on_delete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models.CASCADE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GB" sz="12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__str__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self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pPr marL="0" indent="0">
              <a:buNone/>
            </a:pPr>
            <a:r>
              <a:rPr lang="en-GB" sz="12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    return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self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.headline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CH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6AF53-5A13-1CF1-BAC0-EA10BEF5D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B7B7D-E915-996F-E71A-58BCDBF9307A}"/>
              </a:ext>
            </a:extLst>
          </p:cNvPr>
          <p:cNvSpPr txBox="1"/>
          <p:nvPr/>
        </p:nvSpPr>
        <p:spPr bwMode="auto">
          <a:xfrm>
            <a:off x="6254151" y="2671378"/>
            <a:ext cx="2432649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/>
              <a:t>then run the Django command-line utilities to create the database tables automatically:</a:t>
            </a:r>
            <a:endParaRPr lang="en-CH" sz="1800" dirty="0">
              <a:latin typeface="Lucida Grande"/>
              <a:cs typeface="Lucida Grand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D0E6E-5B3E-B0CD-2E23-FD29D78B0E4E}"/>
              </a:ext>
            </a:extLst>
          </p:cNvPr>
          <p:cNvSpPr txBox="1"/>
          <p:nvPr/>
        </p:nvSpPr>
        <p:spPr bwMode="auto">
          <a:xfrm>
            <a:off x="4761782" y="869980"/>
            <a:ext cx="40655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GB" sz="1100" dirty="0">
                <a:latin typeface="Lucida Grande"/>
                <a:cs typeface="Lucida Grande"/>
              </a:rPr>
              <a:t>https://</a:t>
            </a:r>
            <a:r>
              <a:rPr lang="en-GB" sz="1100" dirty="0" err="1">
                <a:latin typeface="Lucida Grande"/>
                <a:cs typeface="Lucida Grande"/>
              </a:rPr>
              <a:t>docs.djangoproject.com</a:t>
            </a:r>
            <a:r>
              <a:rPr lang="en-GB" sz="1100" dirty="0">
                <a:latin typeface="Lucida Grande"/>
                <a:cs typeface="Lucida Grande"/>
              </a:rPr>
              <a:t>/</a:t>
            </a:r>
            <a:r>
              <a:rPr lang="en-GB" sz="1100" dirty="0" err="1">
                <a:latin typeface="Lucida Grande"/>
                <a:cs typeface="Lucida Grande"/>
              </a:rPr>
              <a:t>en</a:t>
            </a:r>
            <a:r>
              <a:rPr lang="en-GB" sz="1100" dirty="0">
                <a:latin typeface="Lucida Grande"/>
                <a:cs typeface="Lucida Grande"/>
              </a:rPr>
              <a:t>/4.1/intro/overview/</a:t>
            </a:r>
            <a:endParaRPr lang="en-CH" sz="1100" dirty="0">
              <a:latin typeface="Lucida Grande"/>
              <a:cs typeface="Lucida Grande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91727-BCB1-D2A3-62D0-E3B7EE2B7B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6B81A-7D23-D794-1BC5-D9D1066512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2964423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C6D8-BCD5-8B98-B85D-2721E19D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077200" cy="420538"/>
          </a:xfrm>
        </p:spPr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79E2E-24FC-9AC1-AC89-F3A09438D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8355"/>
            <a:ext cx="8229600" cy="3476445"/>
          </a:xfrm>
        </p:spPr>
        <p:txBody>
          <a:bodyPr/>
          <a:lstStyle/>
          <a:p>
            <a:pPr marL="0" indent="0">
              <a:buNone/>
            </a:pPr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Import the models we created from our "news" app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news.models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Article, Reporter</a:t>
            </a: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No reporters are in the system yet.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Reporter.objects.all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QuerySet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[]&gt;</a:t>
            </a: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Create a new Reporter.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= Reporter(</a:t>
            </a:r>
            <a:r>
              <a:rPr lang="en-GB" sz="12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full_name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'John Smith'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Save the object into the database. You have to call save() explicitly.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r.save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Now it has an ID.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r.id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Now the new reporter is in the database.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Reporter.objects.all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QuerySet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[&lt;Reporter: John Smith&gt;]&gt;</a:t>
            </a:r>
          </a:p>
          <a:p>
            <a:pPr marL="0" indent="0">
              <a:buNone/>
            </a:pPr>
            <a:endParaRPr lang="en-CH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212A-C51D-33F5-E5F7-0BA0B39A8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63D3-A45E-1974-B52F-8C1E436C25F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CD6D4-CACD-3B6B-4D74-70AFB54B5D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1800212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9595-AC1A-B2AB-97E8-A4784E2F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E2A9E-3A70-7917-1024-83CF3E8ED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Fields are represented as attributes on the Python object.</a:t>
            </a:r>
            <a:endParaRPr lang="en-GB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r.full_name</a:t>
            </a:r>
            <a:endParaRPr lang="en-GB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'John Smith'</a:t>
            </a:r>
            <a:endParaRPr lang="en-GB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Django provides a rich database lookup API.</a:t>
            </a:r>
            <a:endParaRPr lang="en-GB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Reporter.objects.get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id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&lt;Reporter: John Smith&gt;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Reporter.objects.get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full_name__</a:t>
            </a:r>
            <a:r>
              <a:rPr lang="en-GB" sz="14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startswith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'John'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&lt;Reporter: John Smith&gt;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Reporter.objects.get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full_name__contains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4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mith</a:t>
            </a:r>
            <a:r>
              <a:rPr lang="en-GB" sz="14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&lt;Reporter: John Smith&gt;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1331B-FFE3-D5DD-3442-9EAA3E680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DDE80-8B7A-ADF1-AD17-D9A24AF604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B594F-4A1F-15E5-E531-6E70CE8516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363278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DBE7-6980-4E4D-B9DB-DDD1443C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… MORE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2F1E-82F6-3E4E-BC29-3F531C52C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  <a:p>
            <a:r>
              <a:rPr lang="en-US" dirty="0"/>
              <a:t>Grouping</a:t>
            </a:r>
          </a:p>
          <a:p>
            <a:r>
              <a:rPr lang="en-US" dirty="0"/>
              <a:t>Subqueries</a:t>
            </a:r>
          </a:p>
          <a:p>
            <a:r>
              <a:rPr lang="en-US" dirty="0"/>
              <a:t>Null values and ternary logic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372B6-FD6C-9841-B910-A4C9312F5C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C1A77-01DE-AE35-49D9-6DC13C414D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0301B-E4C3-EE1C-4F12-8926B52B9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422067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FFCF-4E78-D169-DE15-B5EC7F50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0D2D-DF94-01CA-DED6-1F67C14D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Article.objects.all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QuerySet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[&lt;Article: Django </a:t>
            </a:r>
            <a:r>
              <a:rPr lang="en-GB" sz="12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is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cool&gt;]&gt;</a:t>
            </a: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Article objects get API access to related Reporter objects.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=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a.reporter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r.full_name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'John Smith'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And vice versa: Reporter objects get API access to Article objects.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r.article_set.all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QuerySet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[&lt;Article: Django </a:t>
            </a:r>
            <a:r>
              <a:rPr lang="en-GB" sz="12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is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cool&gt;]&gt;</a:t>
            </a: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The API follows relationships, performing efficient</a:t>
            </a:r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JOINs behind the scenes.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This finds all articles by a reporter whose name starts with "John".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Article.objects.filter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reporter__full_name__</a:t>
            </a:r>
            <a:r>
              <a:rPr lang="en-GB" sz="12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startswith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'John'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QuerySet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[&lt;Article: Django </a:t>
            </a:r>
            <a:r>
              <a:rPr lang="en-GB" sz="12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is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cool&gt;]&gt;</a:t>
            </a:r>
          </a:p>
          <a:p>
            <a:pPr marL="0" indent="0">
              <a:buNone/>
            </a:pP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CH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1B433-1E16-F6A2-FF8C-77B148FD6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323A4-7460-C212-BE58-B3B496E6531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3290F-980E-F904-7841-CA940E8154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761025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UPDATES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61902" y="1115180"/>
            <a:ext cx="7939992" cy="3509596"/>
            <a:chOff x="-957892" y="1351001"/>
            <a:chExt cx="11924714" cy="5049799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762000" y="1447800"/>
              <a:ext cx="1828800" cy="1219200"/>
            </a:xfrm>
            <a:custGeom>
              <a:avLst/>
              <a:gdLst>
                <a:gd name="T0" fmla="*/ 381000 w 1152"/>
                <a:gd name="T1" fmla="*/ 228600 h 768"/>
                <a:gd name="T2" fmla="*/ 914400 w 1152"/>
                <a:gd name="T3" fmla="*/ 0 h 768"/>
                <a:gd name="T4" fmla="*/ 1371600 w 1152"/>
                <a:gd name="T5" fmla="*/ 304800 h 768"/>
                <a:gd name="T6" fmla="*/ 1828800 w 1152"/>
                <a:gd name="T7" fmla="*/ 762000 h 768"/>
                <a:gd name="T8" fmla="*/ 1600200 w 1152"/>
                <a:gd name="T9" fmla="*/ 1219200 h 768"/>
                <a:gd name="T10" fmla="*/ 1295400 w 1152"/>
                <a:gd name="T11" fmla="*/ 1143000 h 768"/>
                <a:gd name="T12" fmla="*/ 152400 w 1152"/>
                <a:gd name="T13" fmla="*/ 1219200 h 768"/>
                <a:gd name="T14" fmla="*/ 0 w 1152"/>
                <a:gd name="T15" fmla="*/ 685800 h 768"/>
                <a:gd name="T16" fmla="*/ 457200 w 1152"/>
                <a:gd name="T17" fmla="*/ 685800 h 768"/>
                <a:gd name="T18" fmla="*/ 381000 w 1152"/>
                <a:gd name="T19" fmla="*/ 228600 h 7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2"/>
                <a:gd name="T31" fmla="*/ 0 h 768"/>
                <a:gd name="T32" fmla="*/ 1152 w 1152"/>
                <a:gd name="T33" fmla="*/ 768 h 7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2" h="768">
                  <a:moveTo>
                    <a:pt x="240" y="144"/>
                  </a:moveTo>
                  <a:lnTo>
                    <a:pt x="576" y="0"/>
                  </a:lnTo>
                  <a:lnTo>
                    <a:pt x="864" y="192"/>
                  </a:lnTo>
                  <a:lnTo>
                    <a:pt x="1152" y="480"/>
                  </a:lnTo>
                  <a:lnTo>
                    <a:pt x="1008" y="768"/>
                  </a:lnTo>
                  <a:lnTo>
                    <a:pt x="816" y="720"/>
                  </a:lnTo>
                  <a:lnTo>
                    <a:pt x="96" y="768"/>
                  </a:lnTo>
                  <a:lnTo>
                    <a:pt x="0" y="432"/>
                  </a:lnTo>
                  <a:lnTo>
                    <a:pt x="288" y="432"/>
                  </a:lnTo>
                  <a:lnTo>
                    <a:pt x="240" y="14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14400" y="4191000"/>
              <a:ext cx="2133600" cy="2057400"/>
            </a:xfrm>
            <a:custGeom>
              <a:avLst/>
              <a:gdLst>
                <a:gd name="T0" fmla="*/ 381000 w 1344"/>
                <a:gd name="T1" fmla="*/ 228600 h 1296"/>
                <a:gd name="T2" fmla="*/ 1066800 w 1344"/>
                <a:gd name="T3" fmla="*/ 0 h 1296"/>
                <a:gd name="T4" fmla="*/ 1676400 w 1344"/>
                <a:gd name="T5" fmla="*/ 381000 h 1296"/>
                <a:gd name="T6" fmla="*/ 2133600 w 1344"/>
                <a:gd name="T7" fmla="*/ 1143000 h 1296"/>
                <a:gd name="T8" fmla="*/ 2057400 w 1344"/>
                <a:gd name="T9" fmla="*/ 1600200 h 1296"/>
                <a:gd name="T10" fmla="*/ 1143000 w 1344"/>
                <a:gd name="T11" fmla="*/ 2057400 h 1296"/>
                <a:gd name="T12" fmla="*/ 533400 w 1344"/>
                <a:gd name="T13" fmla="*/ 1676400 h 1296"/>
                <a:gd name="T14" fmla="*/ 914400 w 1344"/>
                <a:gd name="T15" fmla="*/ 1143000 h 1296"/>
                <a:gd name="T16" fmla="*/ 0 w 1344"/>
                <a:gd name="T17" fmla="*/ 1219200 h 1296"/>
                <a:gd name="T18" fmla="*/ 152400 w 1344"/>
                <a:gd name="T19" fmla="*/ 838200 h 1296"/>
                <a:gd name="T20" fmla="*/ 0 w 1344"/>
                <a:gd name="T21" fmla="*/ 609600 h 1296"/>
                <a:gd name="T22" fmla="*/ 381000 w 1344"/>
                <a:gd name="T23" fmla="*/ 228600 h 12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4"/>
                <a:gd name="T37" fmla="*/ 0 h 1296"/>
                <a:gd name="T38" fmla="*/ 1344 w 1344"/>
                <a:gd name="T39" fmla="*/ 1296 h 12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4" h="1296">
                  <a:moveTo>
                    <a:pt x="240" y="144"/>
                  </a:moveTo>
                  <a:lnTo>
                    <a:pt x="672" y="0"/>
                  </a:lnTo>
                  <a:lnTo>
                    <a:pt x="1056" y="240"/>
                  </a:lnTo>
                  <a:lnTo>
                    <a:pt x="1344" y="720"/>
                  </a:lnTo>
                  <a:lnTo>
                    <a:pt x="1296" y="1008"/>
                  </a:lnTo>
                  <a:lnTo>
                    <a:pt x="720" y="1296"/>
                  </a:lnTo>
                  <a:lnTo>
                    <a:pt x="336" y="1056"/>
                  </a:lnTo>
                  <a:lnTo>
                    <a:pt x="576" y="720"/>
                  </a:lnTo>
                  <a:lnTo>
                    <a:pt x="0" y="768"/>
                  </a:lnTo>
                  <a:lnTo>
                    <a:pt x="96" y="528"/>
                  </a:lnTo>
                  <a:lnTo>
                    <a:pt x="0" y="384"/>
                  </a:lnTo>
                  <a:lnTo>
                    <a:pt x="240" y="14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371600" y="1676400"/>
              <a:ext cx="228600" cy="533400"/>
              <a:chOff x="1344" y="1920"/>
              <a:chExt cx="336" cy="720"/>
            </a:xfrm>
          </p:grpSpPr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1488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</p:grp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752600" y="1676400"/>
              <a:ext cx="228600" cy="533400"/>
              <a:chOff x="1344" y="1920"/>
              <a:chExt cx="336" cy="720"/>
            </a:xfrm>
          </p:grpSpPr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1488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2133600" y="1981200"/>
              <a:ext cx="228600" cy="533400"/>
              <a:chOff x="1344" y="1920"/>
              <a:chExt cx="336" cy="720"/>
            </a:xfrm>
          </p:grpSpPr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1488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</p:grpSp>
        <p:grpSp>
          <p:nvGrpSpPr>
            <p:cNvPr id="27" name="Group 24"/>
            <p:cNvGrpSpPr>
              <a:grpSpLocks/>
            </p:cNvGrpSpPr>
            <p:nvPr/>
          </p:nvGrpSpPr>
          <p:grpSpPr bwMode="auto">
            <a:xfrm>
              <a:off x="1447800" y="4419600"/>
              <a:ext cx="228600" cy="533400"/>
              <a:chOff x="1344" y="1920"/>
              <a:chExt cx="336" cy="720"/>
            </a:xfrm>
          </p:grpSpPr>
          <p:sp>
            <p:nvSpPr>
              <p:cNvPr id="28" name="Oval 25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1488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</p:grp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1828800" y="4419600"/>
              <a:ext cx="228600" cy="533400"/>
              <a:chOff x="1344" y="1920"/>
              <a:chExt cx="336" cy="720"/>
            </a:xfrm>
          </p:grpSpPr>
          <p:sp>
            <p:nvSpPr>
              <p:cNvPr id="34" name="Oval 31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488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</p:grpSp>
        <p:grpSp>
          <p:nvGrpSpPr>
            <p:cNvPr id="39" name="Group 36"/>
            <p:cNvGrpSpPr>
              <a:grpSpLocks/>
            </p:cNvGrpSpPr>
            <p:nvPr/>
          </p:nvGrpSpPr>
          <p:grpSpPr bwMode="auto">
            <a:xfrm>
              <a:off x="2209800" y="4724400"/>
              <a:ext cx="228600" cy="533400"/>
              <a:chOff x="1344" y="1920"/>
              <a:chExt cx="336" cy="720"/>
            </a:xfrm>
          </p:grpSpPr>
          <p:sp>
            <p:nvSpPr>
              <p:cNvPr id="40" name="Oval 37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1488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</p:grpSp>
        <p:grpSp>
          <p:nvGrpSpPr>
            <p:cNvPr id="45" name="Group 42"/>
            <p:cNvGrpSpPr>
              <a:grpSpLocks/>
            </p:cNvGrpSpPr>
            <p:nvPr/>
          </p:nvGrpSpPr>
          <p:grpSpPr bwMode="auto">
            <a:xfrm>
              <a:off x="1905000" y="5410200"/>
              <a:ext cx="228600" cy="533400"/>
              <a:chOff x="1344" y="1920"/>
              <a:chExt cx="336" cy="720"/>
            </a:xfrm>
          </p:grpSpPr>
          <p:sp>
            <p:nvSpPr>
              <p:cNvPr id="46" name="Oval 43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1488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</p:grpSp>
        <p:grpSp>
          <p:nvGrpSpPr>
            <p:cNvPr id="51" name="Group 48"/>
            <p:cNvGrpSpPr>
              <a:grpSpLocks/>
            </p:cNvGrpSpPr>
            <p:nvPr/>
          </p:nvGrpSpPr>
          <p:grpSpPr bwMode="auto">
            <a:xfrm>
              <a:off x="2590800" y="5181600"/>
              <a:ext cx="228600" cy="533400"/>
              <a:chOff x="1344" y="1920"/>
              <a:chExt cx="336" cy="720"/>
            </a:xfrm>
          </p:grpSpPr>
          <p:sp>
            <p:nvSpPr>
              <p:cNvPr id="52" name="Oval 49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>
                <a:off x="1488" y="240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 sz="1600"/>
              </a:p>
            </p:txBody>
          </p:sp>
        </p:grpSp>
        <p:sp>
          <p:nvSpPr>
            <p:cNvPr id="57" name="Oval 54"/>
            <p:cNvSpPr>
              <a:spLocks noChangeArrowheads="1"/>
            </p:cNvSpPr>
            <p:nvPr/>
          </p:nvSpPr>
          <p:spPr bwMode="auto">
            <a:xfrm>
              <a:off x="990600" y="2286000"/>
              <a:ext cx="2286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auto">
            <a:xfrm>
              <a:off x="1447800" y="2362200"/>
              <a:ext cx="2286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auto">
            <a:xfrm>
              <a:off x="1143000" y="5029200"/>
              <a:ext cx="2286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1676400" y="5105400"/>
              <a:ext cx="2286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>
              <a:off x="1905000" y="27432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 sz="1600"/>
            </a:p>
          </p:txBody>
        </p:sp>
        <p:sp>
          <p:nvSpPr>
            <p:cNvPr id="62" name="Text Box 59"/>
            <p:cNvSpPr txBox="1">
              <a:spLocks noChangeArrowheads="1"/>
            </p:cNvSpPr>
            <p:nvPr/>
          </p:nvSpPr>
          <p:spPr bwMode="auto">
            <a:xfrm>
              <a:off x="-957892" y="2673286"/>
              <a:ext cx="2624030" cy="48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>
                  <a:solidFill>
                    <a:srgbClr val="660066"/>
                  </a:solidFill>
                  <a:latin typeface="Helvetica" pitchFamily="-112" charset="0"/>
                </a:rPr>
                <a:t>state of the world</a:t>
              </a:r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6294917" y="1789516"/>
              <a:ext cx="1066800" cy="457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7056919" y="2399116"/>
              <a:ext cx="685799" cy="6096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5990119" y="2475316"/>
              <a:ext cx="7620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6" name="AutoShape 63"/>
            <p:cNvSpPr>
              <a:spLocks noChangeArrowheads="1"/>
            </p:cNvSpPr>
            <p:nvPr/>
          </p:nvSpPr>
          <p:spPr bwMode="auto">
            <a:xfrm>
              <a:off x="5638799" y="1351001"/>
              <a:ext cx="2514600" cy="190500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3760814" y="1447800"/>
              <a:ext cx="1741088" cy="48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 err="1">
                  <a:latin typeface="Helvetica" pitchFamily="-112" charset="0"/>
                </a:rPr>
                <a:t>represents</a:t>
              </a:r>
              <a:endParaRPr lang="fr-FR" sz="1600" dirty="0">
                <a:latin typeface="Helvetica" pitchFamily="-112" charset="0"/>
              </a:endParaRPr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H="1">
              <a:off x="2666999" y="2108716"/>
              <a:ext cx="2881302" cy="248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 sz="1600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6172200" y="4648200"/>
              <a:ext cx="1066800" cy="60960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6934200" y="5410200"/>
              <a:ext cx="685800" cy="838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5867400" y="5486400"/>
              <a:ext cx="762000" cy="381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2" name="AutoShape 70"/>
            <p:cNvSpPr>
              <a:spLocks noChangeArrowheads="1"/>
            </p:cNvSpPr>
            <p:nvPr/>
          </p:nvSpPr>
          <p:spPr bwMode="auto">
            <a:xfrm>
              <a:off x="5562600" y="4495800"/>
              <a:ext cx="2514600" cy="1905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 flipH="1">
              <a:off x="3113779" y="5540730"/>
              <a:ext cx="2356991" cy="29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 sz="1600"/>
            </a:p>
          </p:txBody>
        </p:sp>
        <p:sp>
          <p:nvSpPr>
            <p:cNvPr id="74" name="Text Box 72"/>
            <p:cNvSpPr txBox="1">
              <a:spLocks noChangeArrowheads="1"/>
            </p:cNvSpPr>
            <p:nvPr/>
          </p:nvSpPr>
          <p:spPr bwMode="auto">
            <a:xfrm>
              <a:off x="3793162" y="4828854"/>
              <a:ext cx="1741088" cy="48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 err="1">
                  <a:latin typeface="Helvetica" pitchFamily="-112" charset="0"/>
                </a:rPr>
                <a:t>represents</a:t>
              </a:r>
              <a:endParaRPr lang="fr-FR" sz="1600" dirty="0">
                <a:latin typeface="Helvetica" pitchFamily="-112" charset="0"/>
              </a:endParaRPr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auto">
            <a:xfrm>
              <a:off x="6934200" y="32766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 sz="1600"/>
            </a:p>
          </p:txBody>
        </p:sp>
        <p:sp>
          <p:nvSpPr>
            <p:cNvPr id="76" name="Text Box 74"/>
            <p:cNvSpPr txBox="1">
              <a:spLocks noChangeArrowheads="1"/>
            </p:cNvSpPr>
            <p:nvPr/>
          </p:nvSpPr>
          <p:spPr bwMode="auto">
            <a:xfrm>
              <a:off x="5615298" y="3430915"/>
              <a:ext cx="2744554" cy="48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>
                  <a:latin typeface="Helvetica" pitchFamily="-112" charset="0"/>
                </a:rPr>
                <a:t>update </a:t>
              </a:r>
              <a:r>
                <a:rPr lang="fr-FR" sz="1600" dirty="0" err="1">
                  <a:latin typeface="Helvetica" pitchFamily="-112" charset="0"/>
                </a:rPr>
                <a:t>operations</a:t>
              </a:r>
              <a:endParaRPr lang="fr-FR" sz="1600" dirty="0">
                <a:latin typeface="Helvetica" pitchFamily="-112" charset="0"/>
              </a:endParaRPr>
            </a:p>
          </p:txBody>
        </p:sp>
        <p:sp>
          <p:nvSpPr>
            <p:cNvPr id="78" name="Text Box 59"/>
            <p:cNvSpPr txBox="1">
              <a:spLocks noChangeArrowheads="1"/>
            </p:cNvSpPr>
            <p:nvPr/>
          </p:nvSpPr>
          <p:spPr bwMode="auto">
            <a:xfrm>
              <a:off x="1295400" y="3352801"/>
              <a:ext cx="1185261" cy="48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 err="1">
                  <a:latin typeface="Helvetica" pitchFamily="-112" charset="0"/>
                </a:rPr>
                <a:t>events</a:t>
              </a:r>
              <a:endParaRPr lang="fr-FR" sz="1600" dirty="0">
                <a:latin typeface="Helvetica" pitchFamily="-112" charset="0"/>
              </a:endParaRPr>
            </a:p>
          </p:txBody>
        </p:sp>
        <p:sp>
          <p:nvSpPr>
            <p:cNvPr id="81" name="Text Box 59"/>
            <p:cNvSpPr txBox="1">
              <a:spLocks noChangeArrowheads="1"/>
            </p:cNvSpPr>
            <p:nvPr/>
          </p:nvSpPr>
          <p:spPr bwMode="auto">
            <a:xfrm>
              <a:off x="8237470" y="1885854"/>
              <a:ext cx="1548489" cy="48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 err="1">
                  <a:solidFill>
                    <a:srgbClr val="660066"/>
                  </a:solidFill>
                  <a:latin typeface="Helvetica" pitchFamily="-112" charset="0"/>
                </a:rPr>
                <a:t>database</a:t>
              </a:r>
              <a:endParaRPr lang="fr-FR" sz="1600" dirty="0">
                <a:solidFill>
                  <a:srgbClr val="660066"/>
                </a:solidFill>
                <a:latin typeface="Helvetica" pitchFamily="-112" charset="0"/>
              </a:endParaRPr>
            </a:p>
          </p:txBody>
        </p:sp>
        <p:sp>
          <p:nvSpPr>
            <p:cNvPr id="82" name="Text Box 59"/>
            <p:cNvSpPr txBox="1">
              <a:spLocks noChangeArrowheads="1"/>
            </p:cNvSpPr>
            <p:nvPr/>
          </p:nvSpPr>
          <p:spPr bwMode="auto">
            <a:xfrm>
              <a:off x="8221966" y="5065297"/>
              <a:ext cx="2744856" cy="48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600" dirty="0" err="1">
                  <a:solidFill>
                    <a:srgbClr val="660066"/>
                  </a:solidFill>
                  <a:latin typeface="Helvetica" pitchFamily="-112" charset="0"/>
                </a:rPr>
                <a:t>updated</a:t>
              </a:r>
              <a:r>
                <a:rPr lang="fr-FR" sz="1600" dirty="0">
                  <a:solidFill>
                    <a:srgbClr val="660066"/>
                  </a:solidFill>
                  <a:latin typeface="Helvetica" pitchFamily="-112" charset="0"/>
                </a:rPr>
                <a:t> </a:t>
              </a:r>
              <a:r>
                <a:rPr lang="fr-FR" sz="1600" dirty="0" err="1">
                  <a:solidFill>
                    <a:srgbClr val="660066"/>
                  </a:solidFill>
                  <a:latin typeface="Helvetica" pitchFamily="-112" charset="0"/>
                </a:rPr>
                <a:t>database</a:t>
              </a:r>
              <a:endParaRPr lang="fr-FR" sz="1600" dirty="0">
                <a:solidFill>
                  <a:srgbClr val="660066"/>
                </a:solidFill>
                <a:latin typeface="Helvetica" pitchFamily="-112" charset="0"/>
              </a:endParaRPr>
            </a:p>
          </p:txBody>
        </p:sp>
      </p:grpSp>
      <p:sp>
        <p:nvSpPr>
          <p:cNvPr id="80" name="Text Box 59"/>
          <p:cNvSpPr txBox="1">
            <a:spLocks noChangeArrowheads="1"/>
          </p:cNvSpPr>
          <p:nvPr/>
        </p:nvSpPr>
        <p:spPr bwMode="auto">
          <a:xfrm>
            <a:off x="673004" y="3146860"/>
            <a:ext cx="10695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 dirty="0">
                <a:solidFill>
                  <a:srgbClr val="660066"/>
                </a:solidFill>
                <a:latin typeface="Helvetica" pitchFamily="-112" charset="0"/>
              </a:rPr>
              <a:t>new state</a:t>
            </a:r>
          </a:p>
        </p:txBody>
      </p:sp>
      <p:sp>
        <p:nvSpPr>
          <p:cNvPr id="83" name="Line 71"/>
          <p:cNvSpPr>
            <a:spLocks noChangeShapeType="1"/>
          </p:cNvSpPr>
          <p:nvPr/>
        </p:nvSpPr>
        <p:spPr bwMode="auto">
          <a:xfrm>
            <a:off x="2911625" y="2756968"/>
            <a:ext cx="1930758" cy="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 sz="16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3DCF4-D4DB-C142-90D9-8AB36F5E7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F45ED-AECF-344E-A11D-5D70D4F6D76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6A276-DEBD-5418-EC15-9D1B766369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3EFED-AFF6-DE91-7205-E5D072ADCC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3564881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Lucida Grande CY" pitchFamily="-112" charset="-52"/>
              <a:buNone/>
            </a:pPr>
            <a:r>
              <a:rPr lang="fr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insert </a:t>
            </a:r>
            <a:r>
              <a:rPr lang="fr-FR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into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table(col</a:t>
            </a:r>
            <a:r>
              <a:rPr lang="fr-FR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col</a:t>
            </a:r>
            <a:r>
              <a:rPr lang="fr-FR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…,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</a:t>
            </a:r>
            <a:r>
              <a:rPr lang="fr-FR" baseline="-25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</a:p>
          <a:p>
            <a:pPr eaLnBrk="1" hangingPunct="1">
              <a:buFont typeface="Lucida Grande CY" pitchFamily="-112" charset="-52"/>
              <a:buNone/>
            </a:pPr>
            <a:r>
              <a:rPr lang="fr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values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(val</a:t>
            </a:r>
            <a:r>
              <a:rPr lang="fr-FR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val</a:t>
            </a:r>
            <a:r>
              <a:rPr lang="fr-FR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…,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val</a:t>
            </a:r>
            <a:r>
              <a:rPr lang="fr-FR" baseline="-25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eaLnBrk="1" hangingPunct="1"/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Add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a new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row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with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r.col</a:t>
            </a:r>
            <a:r>
              <a:rPr lang="fr-FR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val</a:t>
            </a:r>
            <a:r>
              <a:rPr lang="fr-FR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...,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r.col</a:t>
            </a:r>
            <a:r>
              <a:rPr lang="fr-FR" baseline="-25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val</a:t>
            </a:r>
            <a:r>
              <a:rPr lang="fr-FR" baseline="-25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and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r.c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NULL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for the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other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columns</a:t>
            </a:r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Example</a:t>
            </a:r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buFont typeface="Lucida Grande CY" pitchFamily="-112" charset="-52"/>
              <a:buNone/>
            </a:pP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insert 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into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Wine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(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Region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, 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Quality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, 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Year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) </a:t>
            </a:r>
          </a:p>
          <a:p>
            <a:pPr eaLnBrk="1" hangingPunct="1">
              <a:buFont typeface="Lucida Grande CY" pitchFamily="-112" charset="-52"/>
              <a:buNone/>
            </a:pP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       values ('Bourgogne", 'Good', 2022)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7BB79-8DB4-D14E-84AA-EB354AAE1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5D57F-B850-839A-E03E-96016E9B28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7BF98-5D86-534D-EEF5-256B22B2E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2703639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Lucida Grande CY" pitchFamily="-112" charset="-52"/>
              <a:buNone/>
            </a:pPr>
            <a:r>
              <a:rPr lang="fr-FR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delete</a:t>
            </a:r>
            <a:r>
              <a:rPr lang="fr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fr-FR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table</a:t>
            </a:r>
          </a:p>
          <a:p>
            <a:pPr eaLnBrk="1" hangingPunct="1">
              <a:buFont typeface="Lucida Grande CY" pitchFamily="-112" charset="-52"/>
              <a:buNone/>
            </a:pP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fr-FR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condition</a:t>
            </a:r>
          </a:p>
          <a:p>
            <a:pPr eaLnBrk="1" hangingPunct="1"/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Remove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all the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rows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that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satisfy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the condition</a:t>
            </a:r>
          </a:p>
          <a:p>
            <a:pPr marL="0" indent="0" eaLnBrk="1" hangingPunct="1">
              <a:buNone/>
            </a:pPr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Exemple</a:t>
            </a:r>
          </a:p>
          <a:p>
            <a:pPr marL="0" indent="0" eaLnBrk="1" hangingPunct="1">
              <a:buNone/>
            </a:pPr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buFont typeface="Lucida Grande CY" pitchFamily="-112" charset="-52"/>
              <a:buNone/>
            </a:pP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delete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from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Wine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where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Region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 = 'Valais'</a:t>
            </a:r>
          </a:p>
          <a:p>
            <a:pPr eaLnBrk="1" hangingPunct="1">
              <a:buFont typeface="Lucida Grande CY" pitchFamily="-112" charset="-52"/>
              <a:buNone/>
            </a:pP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delete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from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Wine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where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fr-FR" dirty="0" err="1">
                <a:latin typeface="Courier"/>
                <a:ea typeface="ＭＳ Ｐゴシック" pitchFamily="-112" charset="-128"/>
                <a:cs typeface="Courier"/>
              </a:rPr>
              <a:t>Year</a:t>
            </a:r>
            <a:r>
              <a:rPr lang="fr-FR" dirty="0">
                <a:latin typeface="Courier"/>
                <a:ea typeface="ＭＳ Ｐゴシック" pitchFamily="-112" charset="-128"/>
                <a:cs typeface="Courier"/>
              </a:rPr>
              <a:t> &lt; 2011</a:t>
            </a: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DD003-3241-8B4F-A56A-34FE70BAE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BA6F5-6A02-0537-4291-D16ADBC503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63FF0-2E20-3508-D617-1DF4F3B7A9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208538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one or more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Lucida Grande CY" pitchFamily="-112" charset="-52"/>
              <a:buNone/>
            </a:pPr>
            <a:r>
              <a:rPr lang="fr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update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table </a:t>
            </a:r>
          </a:p>
          <a:p>
            <a:pPr eaLnBrk="1" hangingPunct="1">
              <a:buFont typeface="Lucida Grande CY" pitchFamily="-112" charset="-52"/>
              <a:buNone/>
            </a:pPr>
            <a:r>
              <a:rPr lang="fr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set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col</a:t>
            </a:r>
            <a:r>
              <a:rPr lang="fr-FR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val</a:t>
            </a:r>
            <a:r>
              <a:rPr lang="fr-FR" baseline="-25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...,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</a:t>
            </a:r>
            <a:r>
              <a:rPr lang="fr-FR" baseline="-25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val</a:t>
            </a:r>
            <a:r>
              <a:rPr lang="fr-FR" baseline="-25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</a:t>
            </a:r>
            <a:endParaRPr lang="fr-FR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eaLnBrk="1" hangingPunct="1">
              <a:buFont typeface="Lucida Grande CY" pitchFamily="-112" charset="-52"/>
              <a:buNone/>
            </a:pPr>
            <a:r>
              <a:rPr lang="fr-FR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condition</a:t>
            </a:r>
          </a:p>
          <a:p>
            <a:pPr eaLnBrk="1" hangingPunct="1"/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For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each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row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that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satisfies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the condition</a:t>
            </a:r>
          </a:p>
          <a:p>
            <a:pPr marL="400050" lvl="1" indent="0" eaLnBrk="1" hangingPunct="1">
              <a:buNone/>
            </a:pP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Modify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the values for the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columns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</a:t>
            </a:r>
            <a:r>
              <a:rPr lang="fr-FR" baseline="-25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...,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</a:t>
            </a:r>
            <a:r>
              <a:rPr lang="fr-FR" baseline="-25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</a:t>
            </a:r>
            <a:endParaRPr lang="fr-FR" baseline="-25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C1127-4E13-B44D-A9D9-F3ADCBE2E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E7733-F925-7ED8-82AC-9D8BA48C17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2E119-5791-FB57-1DEC-86C1AD2BEE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1822852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Set the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quality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of the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wines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from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Valais to Excellent for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every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year</a:t>
            </a:r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buFont typeface="Lucida Grande CY" pitchFamily="-112" charset="-52"/>
              <a:buNone/>
            </a:pPr>
            <a:r>
              <a:rPr lang="fr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update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Wine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fr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set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quality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'Excellent'</a:t>
            </a:r>
          </a:p>
          <a:p>
            <a:pPr eaLnBrk="1" hangingPunct="1">
              <a:buFont typeface="Lucida Grande CY" pitchFamily="-112" charset="-52"/>
              <a:buNone/>
            </a:pPr>
            <a:r>
              <a:rPr lang="fr-FR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Region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'Valais'</a:t>
            </a:r>
          </a:p>
          <a:p>
            <a:pPr eaLnBrk="1" hangingPunct="1">
              <a:buFont typeface="Lucida Grande CY" pitchFamily="-112" charset="-52"/>
              <a:buNone/>
            </a:pPr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current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values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can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be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used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to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compute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the new one</a:t>
            </a:r>
          </a:p>
          <a:p>
            <a:pPr eaLnBrk="1" hangingPunct="1"/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buFont typeface="Lucida Grande CY" pitchFamily="-112" charset="-52"/>
              <a:buNone/>
            </a:pPr>
            <a:r>
              <a:rPr lang="fr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update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Catalogue </a:t>
            </a:r>
            <a:r>
              <a:rPr lang="fr-FR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set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Price= Price * 1.05</a:t>
            </a:r>
          </a:p>
          <a:p>
            <a:pPr eaLnBrk="1" hangingPunct="1">
              <a:buFont typeface="Lucida Grande CY" pitchFamily="-112" charset="-52"/>
              <a:buNone/>
            </a:pPr>
            <a:r>
              <a:rPr lang="fr-FR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Category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'</a:t>
            </a:r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Toy</a:t>
            </a:r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9F5A8-4A8C-8744-9C4A-4D5701E05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65F71-F9B2-406E-2FFD-C465A89266A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ADAC6-A447-F5CA-EDC3-FA1BA9016C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3808970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>
                <a:ea typeface="ＭＳ Ｐゴシック" pitchFamily="-112" charset="-128"/>
                <a:cs typeface="ＭＳ Ｐゴシック" pitchFamily="-112" charset="-128"/>
              </a:rPr>
              <a:t>Conditions that must remain true throughout the life of the database (invariants)</a:t>
            </a:r>
          </a:p>
          <a:p>
            <a:pPr eaLnBrk="1" hangingPunct="1"/>
            <a:endParaRPr lang="en-AU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en-AU" dirty="0">
                <a:ea typeface="ＭＳ Ｐゴシック" pitchFamily="-112" charset="-128"/>
                <a:cs typeface="ＭＳ Ｐゴシック" pitchFamily="-112" charset="-128"/>
              </a:rPr>
              <a:t>Generally reflect general rules of the world, or specific rules of a domain in the data</a:t>
            </a:r>
          </a:p>
          <a:p>
            <a:pPr eaLnBrk="1" hangingPunct="1"/>
            <a:endParaRPr lang="en-AU" dirty="0">
              <a:latin typeface="LM Sans 10" pitchFamily="2" charset="77"/>
              <a:ea typeface="ＭＳ Ｐゴシック" pitchFamily="-112" charset="-128"/>
              <a:cs typeface="ＭＳ Ｐゴシック" pitchFamily="-112" charset="-128"/>
            </a:endParaRPr>
          </a:p>
          <a:p>
            <a:pPr lvl="1" eaLnBrk="1" hangingPunct="1"/>
            <a:r>
              <a:rPr lang="en-AU" dirty="0">
                <a:latin typeface="LM Sans 10" pitchFamily="2" charset="77"/>
              </a:rPr>
              <a:t>« A latitude value must lie between -90 et +90 »</a:t>
            </a:r>
          </a:p>
          <a:p>
            <a:pPr lvl="1" eaLnBrk="1" hangingPunct="1"/>
            <a:r>
              <a:rPr lang="en-AU" dirty="0">
                <a:latin typeface="LM Sans 10" pitchFamily="2" charset="77"/>
              </a:rPr>
              <a:t>« At most one course may take place in a given room and time slice »</a:t>
            </a:r>
          </a:p>
          <a:p>
            <a:pPr lvl="1" eaLnBrk="1" hangingPunct="1"/>
            <a:r>
              <a:rPr lang="en-AU" dirty="0">
                <a:latin typeface="LM Sans 10" pitchFamily="2" charset="77"/>
              </a:rPr>
              <a:t>« Every car with a licence plate must have exactly one owner »</a:t>
            </a:r>
          </a:p>
          <a:p>
            <a:pPr lvl="1" eaLnBrk="1" hangingPunct="1"/>
            <a:r>
              <a:rPr lang="en-AU" dirty="0">
                <a:latin typeface="LM Sans 10" pitchFamily="2" charset="77"/>
              </a:rPr>
              <a:t>« A course may take place only if at least 4 students have enrolled »</a:t>
            </a:r>
          </a:p>
          <a:p>
            <a:pPr lvl="1" eaLnBrk="1" hangingPunct="1"/>
            <a:endParaRPr lang="en-AU" dirty="0">
              <a:latin typeface="Arial" pitchFamily="-112" charset="0"/>
            </a:endParaRPr>
          </a:p>
          <a:p>
            <a:pPr eaLnBrk="1" hangingPunct="1"/>
            <a:r>
              <a:rPr lang="en-AU" dirty="0"/>
              <a:t>DBMSs can automatically check some categories of constraints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80CD2-BB75-6A40-AC5D-6D6D73BEC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D8DE1-E61C-E525-198D-BBEBB2078C8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DD4E9-FC23-1058-A3EA-BC4CEE056E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1881248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on a column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 the set of accepted values in a column</a:t>
            </a:r>
          </a:p>
          <a:p>
            <a:endParaRPr lang="en-US" dirty="0"/>
          </a:p>
          <a:p>
            <a:pPr lvl="1"/>
            <a:r>
              <a:rPr lang="en-US" dirty="0"/>
              <a:t>forbid null values (NOT NULL constraint)</a:t>
            </a:r>
          </a:p>
          <a:p>
            <a:pPr lvl="1"/>
            <a:r>
              <a:rPr lang="en-US" dirty="0"/>
              <a:t>specify a subtype of the domain (</a:t>
            </a:r>
            <a:r>
              <a:rPr lang="en-US" dirty="0" err="1"/>
              <a:t>e.g</a:t>
            </a:r>
            <a:r>
              <a:rPr lang="en-US" dirty="0"/>
              <a:t> Strings with at most 8 characters)</a:t>
            </a:r>
          </a:p>
          <a:p>
            <a:pPr lvl="1"/>
            <a:r>
              <a:rPr lang="en-US" dirty="0"/>
              <a:t>specify a closed list of accepted values (ENUM type)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B9FAA-B983-8248-AA1A-747B35A81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B29FD-3900-0822-DCF2-FB242AB44AC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0DB55-C7C2-86AC-0A95-1D0E8CF581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1589537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06BB-2D19-E4E8-5D73-6BCCBB86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Relations and their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B1E2-2E6D-083F-445B-CE0DB6378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1139662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err="1"/>
              <a:t>Superkey</a:t>
            </a:r>
            <a:r>
              <a:rPr lang="en-GB" sz="1800" b="1" dirty="0"/>
              <a:t>: </a:t>
            </a:r>
            <a:r>
              <a:rPr lang="en-GB" sz="1800" dirty="0"/>
              <a:t>any set of columns that have a unique combination of values in each row</a:t>
            </a:r>
          </a:p>
          <a:p>
            <a:pPr marL="0" indent="0">
              <a:buNone/>
            </a:pPr>
            <a:r>
              <a:rPr lang="en-GB" sz="1800" b="1" dirty="0"/>
              <a:t>Key:</a:t>
            </a:r>
            <a:r>
              <a:rPr lang="en-GB" sz="1800" dirty="0"/>
              <a:t> a minimal </a:t>
            </a:r>
            <a:r>
              <a:rPr lang="en-GB" sz="1800" dirty="0" err="1"/>
              <a:t>superkey</a:t>
            </a: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Primary Key:</a:t>
            </a:r>
            <a:r>
              <a:rPr lang="en-GB" sz="1800" dirty="0"/>
              <a:t> choice of a particular candidate key</a:t>
            </a:r>
            <a:endParaRPr lang="en-AU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2AC1E-1680-1F69-9C30-2625EF36D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8BE9-8CCD-2D6A-D664-8544A7238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9B04D8-DC30-CB13-46AB-12B1042C8E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graphicFrame>
        <p:nvGraphicFramePr>
          <p:cNvPr id="9" name="Group 63">
            <a:extLst>
              <a:ext uri="{FF2B5EF4-FFF2-40B4-BE49-F238E27FC236}">
                <a16:creationId xmlns:a16="http://schemas.microsoft.com/office/drawing/2014/main" id="{39F781D0-9095-7BDA-7267-0C268207E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728151"/>
              </p:ext>
            </p:extLst>
          </p:nvPr>
        </p:nvGraphicFramePr>
        <p:xfrm>
          <a:off x="2042197" y="2447333"/>
          <a:ext cx="5941594" cy="2058124"/>
        </p:xfrm>
        <a:graphic>
          <a:graphicData uri="http://schemas.openxmlformats.org/drawingml/2006/table">
            <a:tbl>
              <a:tblPr/>
              <a:tblGrid>
                <a:gridCol w="661674">
                  <a:extLst>
                    <a:ext uri="{9D8B030D-6E8A-4147-A177-3AD203B41FA5}">
                      <a16:colId xmlns:a16="http://schemas.microsoft.com/office/drawing/2014/main" val="1992160169"/>
                    </a:ext>
                  </a:extLst>
                </a:gridCol>
                <a:gridCol w="1274684">
                  <a:extLst>
                    <a:ext uri="{9D8B030D-6E8A-4147-A177-3AD203B41FA5}">
                      <a16:colId xmlns:a16="http://schemas.microsoft.com/office/drawing/2014/main" val="1129397345"/>
                    </a:ext>
                  </a:extLst>
                </a:gridCol>
                <a:gridCol w="963901">
                  <a:extLst>
                    <a:ext uri="{9D8B030D-6E8A-4147-A177-3AD203B41FA5}">
                      <a16:colId xmlns:a16="http://schemas.microsoft.com/office/drawing/2014/main" val="3837631396"/>
                    </a:ext>
                  </a:extLst>
                </a:gridCol>
                <a:gridCol w="1014141">
                  <a:extLst>
                    <a:ext uri="{9D8B030D-6E8A-4147-A177-3AD203B41FA5}">
                      <a16:colId xmlns:a16="http://schemas.microsoft.com/office/drawing/2014/main" val="855507869"/>
                    </a:ext>
                  </a:extLst>
                </a:gridCol>
                <a:gridCol w="1014141">
                  <a:extLst>
                    <a:ext uri="{9D8B030D-6E8A-4147-A177-3AD203B41FA5}">
                      <a16:colId xmlns:a16="http://schemas.microsoft.com/office/drawing/2014/main" val="1359349038"/>
                    </a:ext>
                  </a:extLst>
                </a:gridCol>
                <a:gridCol w="1013053">
                  <a:extLst>
                    <a:ext uri="{9D8B030D-6E8A-4147-A177-3AD203B41FA5}">
                      <a16:colId xmlns:a16="http://schemas.microsoft.com/office/drawing/2014/main" val="2581270911"/>
                    </a:ext>
                  </a:extLst>
                </a:gridCol>
              </a:tblGrid>
              <a:tr h="34806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room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date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start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end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event</a:t>
                      </a:r>
                      <a:endParaRPr kumimoji="0" lang="fr-FR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person</a:t>
                      </a:r>
                      <a:endParaRPr kumimoji="0" lang="fr-FR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3716"/>
                  </a:ext>
                </a:extLst>
              </a:tr>
              <a:tr h="3404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M4567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2033-11-06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12:00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14:20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course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Alina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48239"/>
                  </a:ext>
                </a:extLst>
              </a:tr>
              <a:tr h="3404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M4567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2033-11-06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16:15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18:000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conf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George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32904"/>
                  </a:ext>
                </a:extLst>
              </a:tr>
              <a:tr h="34806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R0093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  <a:defRPr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2033-11-06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12:00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14:20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course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Luis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682236"/>
                  </a:ext>
                </a:extLst>
              </a:tr>
              <a:tr h="3404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R0093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  <a:defRPr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2033-01-26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12:00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14:20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course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Alina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7430"/>
                  </a:ext>
                </a:extLst>
              </a:tr>
              <a:tr h="3404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R7770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  <a:defRPr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2033-01-26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12:00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14:20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seminar</a:t>
                      </a:r>
                      <a:endParaRPr kumimoji="0" lang="fr-FR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Alina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36079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7AC320A-BFA1-F285-2731-CCCF3A96C5A5}"/>
              </a:ext>
            </a:extLst>
          </p:cNvPr>
          <p:cNvSpPr txBox="1"/>
          <p:nvPr/>
        </p:nvSpPr>
        <p:spPr bwMode="auto">
          <a:xfrm>
            <a:off x="845574" y="2387084"/>
            <a:ext cx="108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AU" sz="1800" dirty="0">
                <a:latin typeface="Lucida Grande"/>
                <a:cs typeface="Lucida Grande"/>
              </a:rPr>
              <a:t>Booking</a:t>
            </a:r>
          </a:p>
        </p:txBody>
      </p:sp>
    </p:spTree>
    <p:extLst>
      <p:ext uri="{BB962C8B-B14F-4D97-AF65-F5344CB8AC3E}">
        <p14:creationId xmlns:p14="http://schemas.microsoft.com/office/powerpoint/2010/main" val="269459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06BB-2D19-E4E8-5D73-6BCCBB86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Relations and their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B1E2-2E6D-083F-445B-CE0DB6378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1139662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Keys:</a:t>
            </a:r>
            <a:r>
              <a:rPr lang="en-GB" sz="1800" dirty="0"/>
              <a:t> {room, date, start}, {room, date, end}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2AC1E-1680-1F69-9C30-2625EF36D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8BE9-8CCD-2D6A-D664-8544A7238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9B04D8-DC30-CB13-46AB-12B1042C8E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graphicFrame>
        <p:nvGraphicFramePr>
          <p:cNvPr id="9" name="Group 63">
            <a:extLst>
              <a:ext uri="{FF2B5EF4-FFF2-40B4-BE49-F238E27FC236}">
                <a16:creationId xmlns:a16="http://schemas.microsoft.com/office/drawing/2014/main" id="{39F781D0-9095-7BDA-7267-0C268207E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9526"/>
              </p:ext>
            </p:extLst>
          </p:nvPr>
        </p:nvGraphicFramePr>
        <p:xfrm>
          <a:off x="2042197" y="2447333"/>
          <a:ext cx="5941594" cy="2058124"/>
        </p:xfrm>
        <a:graphic>
          <a:graphicData uri="http://schemas.openxmlformats.org/drawingml/2006/table">
            <a:tbl>
              <a:tblPr/>
              <a:tblGrid>
                <a:gridCol w="661674">
                  <a:extLst>
                    <a:ext uri="{9D8B030D-6E8A-4147-A177-3AD203B41FA5}">
                      <a16:colId xmlns:a16="http://schemas.microsoft.com/office/drawing/2014/main" val="1992160169"/>
                    </a:ext>
                  </a:extLst>
                </a:gridCol>
                <a:gridCol w="1274684">
                  <a:extLst>
                    <a:ext uri="{9D8B030D-6E8A-4147-A177-3AD203B41FA5}">
                      <a16:colId xmlns:a16="http://schemas.microsoft.com/office/drawing/2014/main" val="1129397345"/>
                    </a:ext>
                  </a:extLst>
                </a:gridCol>
                <a:gridCol w="963901">
                  <a:extLst>
                    <a:ext uri="{9D8B030D-6E8A-4147-A177-3AD203B41FA5}">
                      <a16:colId xmlns:a16="http://schemas.microsoft.com/office/drawing/2014/main" val="3837631396"/>
                    </a:ext>
                  </a:extLst>
                </a:gridCol>
                <a:gridCol w="1014141">
                  <a:extLst>
                    <a:ext uri="{9D8B030D-6E8A-4147-A177-3AD203B41FA5}">
                      <a16:colId xmlns:a16="http://schemas.microsoft.com/office/drawing/2014/main" val="855507869"/>
                    </a:ext>
                  </a:extLst>
                </a:gridCol>
                <a:gridCol w="1014141">
                  <a:extLst>
                    <a:ext uri="{9D8B030D-6E8A-4147-A177-3AD203B41FA5}">
                      <a16:colId xmlns:a16="http://schemas.microsoft.com/office/drawing/2014/main" val="1359349038"/>
                    </a:ext>
                  </a:extLst>
                </a:gridCol>
                <a:gridCol w="1013053">
                  <a:extLst>
                    <a:ext uri="{9D8B030D-6E8A-4147-A177-3AD203B41FA5}">
                      <a16:colId xmlns:a16="http://schemas.microsoft.com/office/drawing/2014/main" val="2581270911"/>
                    </a:ext>
                  </a:extLst>
                </a:gridCol>
              </a:tblGrid>
              <a:tr h="34806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room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date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start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end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event</a:t>
                      </a:r>
                      <a:endParaRPr kumimoji="0" lang="fr-FR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person</a:t>
                      </a:r>
                      <a:endParaRPr kumimoji="0" lang="fr-FR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3716"/>
                  </a:ext>
                </a:extLst>
              </a:tr>
              <a:tr h="3404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M4567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2033-11-06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12:00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14:20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course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Alina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48239"/>
                  </a:ext>
                </a:extLst>
              </a:tr>
              <a:tr h="3404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M4567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2033-11-06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16:15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18:000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conf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George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32904"/>
                  </a:ext>
                </a:extLst>
              </a:tr>
              <a:tr h="34806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R0093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  <a:defRPr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2033-11-06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12:00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14:20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course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Luis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682236"/>
                  </a:ext>
                </a:extLst>
              </a:tr>
              <a:tr h="3404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R0093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  <a:defRPr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2033-01-26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12:00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14:20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course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Alina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7430"/>
                  </a:ext>
                </a:extLst>
              </a:tr>
              <a:tr h="3404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R7770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  <a:defRPr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2033-01-26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12:00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14:20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seminar</a:t>
                      </a:r>
                      <a:endParaRPr kumimoji="0" lang="fr-FR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Alina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36079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7AC320A-BFA1-F285-2731-CCCF3A96C5A5}"/>
              </a:ext>
            </a:extLst>
          </p:cNvPr>
          <p:cNvSpPr txBox="1"/>
          <p:nvPr/>
        </p:nvSpPr>
        <p:spPr bwMode="auto">
          <a:xfrm>
            <a:off x="845574" y="2387084"/>
            <a:ext cx="108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AU" sz="1800" dirty="0">
                <a:latin typeface="Lucida Grande"/>
                <a:cs typeface="Lucida Grande"/>
              </a:rPr>
              <a:t>Booking</a:t>
            </a:r>
          </a:p>
        </p:txBody>
      </p:sp>
    </p:spTree>
    <p:extLst>
      <p:ext uri="{BB962C8B-B14F-4D97-AF65-F5344CB8AC3E}">
        <p14:creationId xmlns:p14="http://schemas.microsoft.com/office/powerpoint/2010/main" val="223551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operations (sum, </a:t>
            </a:r>
            <a:r>
              <a:rPr lang="en-US" dirty="0" err="1"/>
              <a:t>avg</a:t>
            </a:r>
            <a:r>
              <a:rPr lang="en-US" dirty="0"/>
              <a:t>, count, min, max)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values that depend on the whole set of selected rows of table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b="1" dirty="0">
                <a:latin typeface="Courier"/>
                <a:cs typeface="Courier"/>
              </a:rPr>
              <a:t>select</a:t>
            </a:r>
            <a:r>
              <a:rPr lang="en-US" dirty="0">
                <a:latin typeface="Courier"/>
                <a:cs typeface="Courier"/>
              </a:rPr>
              <a:t> aggregation-operation (column), ... </a:t>
            </a:r>
          </a:p>
          <a:p>
            <a:pPr marL="400050" lvl="1" indent="0">
              <a:buNone/>
            </a:pPr>
            <a:r>
              <a:rPr lang="en-US" b="1" dirty="0">
                <a:latin typeface="Courier"/>
                <a:cs typeface="Courier"/>
              </a:rPr>
              <a:t>from</a:t>
            </a:r>
            <a:r>
              <a:rPr lang="en-US" dirty="0">
                <a:latin typeface="Courier"/>
                <a:cs typeface="Courier"/>
              </a:rPr>
              <a:t> ...</a:t>
            </a:r>
          </a:p>
          <a:p>
            <a:pPr marL="400050" lvl="1" indent="0">
              <a:buNone/>
            </a:pPr>
            <a:r>
              <a:rPr lang="en-US" b="1" dirty="0">
                <a:latin typeface="Courier"/>
                <a:cs typeface="Courier"/>
              </a:rPr>
              <a:t>where</a:t>
            </a:r>
            <a:r>
              <a:rPr lang="en-US" dirty="0">
                <a:latin typeface="Courier"/>
                <a:cs typeface="Courier"/>
              </a:rPr>
              <a:t> ...</a:t>
            </a:r>
          </a:p>
          <a:p>
            <a:pPr marL="1638300" lvl="4" indent="0">
              <a:buNone/>
            </a:pP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Apply the selection operations (from ... where ...)</a:t>
            </a:r>
          </a:p>
          <a:p>
            <a:r>
              <a:rPr lang="en-US" dirty="0"/>
              <a:t>Apply the  the aggregation operation on the rows that have a non NULL value for this column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0E276-36D5-FB4C-9F76-EC08B72EC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35CBB-9005-59AE-939B-63D7E0757E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46445-8E59-F8DA-ED21-E00E527F2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3492458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constraint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 is a key of a relation 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for each pair of row 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fr-C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… or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(no two tuples have the same values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DMBSs enforce the key constraint for the selected </a:t>
                </a:r>
                <a:r>
                  <a:rPr lang="en-US" b="1" dirty="0"/>
                  <a:t>primary key</a:t>
                </a:r>
              </a:p>
              <a:p>
                <a:pPr marL="51435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8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09539-70AB-F14A-8F99-C6B3B6547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D0697-D45E-6D5E-953E-25A1C0F246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B0B8B-DEA1-41E5-BB53-750EDFA972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832940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31590"/>
            <a:ext cx="8494499" cy="29832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Student(</a:t>
            </a:r>
            <a:r>
              <a:rPr lang="en-US" u="sng" dirty="0" err="1">
                <a:solidFill>
                  <a:srgbClr val="FF0000"/>
                </a:solidFill>
              </a:rPr>
              <a:t>StudentNo</a:t>
            </a:r>
            <a:r>
              <a:rPr lang="en-US" dirty="0"/>
              <a:t>, FirstName, </a:t>
            </a:r>
            <a:r>
              <a:rPr lang="en-US" dirty="0" err="1"/>
              <a:t>LastName</a:t>
            </a:r>
            <a:r>
              <a:rPr lang="en-US" dirty="0"/>
              <a:t>, Faculty)</a:t>
            </a:r>
          </a:p>
          <a:p>
            <a:endParaRPr lang="en-US" dirty="0"/>
          </a:p>
          <a:p>
            <a:pPr marL="57150" indent="0">
              <a:buNone/>
            </a:pPr>
            <a:r>
              <a:rPr lang="en-US" dirty="0">
                <a:latin typeface="Courier"/>
                <a:cs typeface="Courier"/>
              </a:rPr>
              <a:t>CREATE TABLE Student(</a:t>
            </a:r>
            <a:r>
              <a:rPr lang="en-US" dirty="0" err="1">
                <a:latin typeface="Courier"/>
                <a:cs typeface="Courier"/>
              </a:rPr>
              <a:t>StudentNo</a:t>
            </a:r>
            <a:r>
              <a:rPr lang="en-US" dirty="0">
                <a:latin typeface="Courier"/>
                <a:cs typeface="Courier"/>
              </a:rPr>
              <a:t> VARCHAR, FirstName VARCHAR, </a:t>
            </a:r>
            <a:r>
              <a:rPr lang="en-US" dirty="0" err="1">
                <a:latin typeface="Courier"/>
                <a:cs typeface="Courier"/>
              </a:rPr>
              <a:t>LastName</a:t>
            </a:r>
            <a:r>
              <a:rPr lang="en-US" dirty="0">
                <a:latin typeface="Courier"/>
                <a:cs typeface="Courier"/>
              </a:rPr>
              <a:t> VARCHAR, Faculty VARCHAR)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PRIMARY KEY </a:t>
            </a:r>
            <a:r>
              <a:rPr lang="en-US" dirty="0">
                <a:latin typeface="Courier"/>
                <a:cs typeface="Courier"/>
              </a:rPr>
              <a:t>(Region, Year)</a:t>
            </a:r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/>
              <a:t>Wine(</a:t>
            </a:r>
            <a:r>
              <a:rPr lang="en-US" u="sng" dirty="0">
                <a:solidFill>
                  <a:srgbClr val="FF0000"/>
                </a:solidFill>
              </a:rPr>
              <a:t>Region</a:t>
            </a:r>
            <a:r>
              <a:rPr lang="en-US" u="sng" dirty="0"/>
              <a:t>, </a:t>
            </a:r>
            <a:r>
              <a:rPr lang="en-US" u="sng" dirty="0">
                <a:solidFill>
                  <a:srgbClr val="FF0000"/>
                </a:solidFill>
              </a:rPr>
              <a:t>Year</a:t>
            </a:r>
            <a:r>
              <a:rPr lang="en-US" dirty="0"/>
              <a:t>, Quality, </a:t>
            </a:r>
            <a:r>
              <a:rPr lang="en-US" dirty="0" err="1"/>
              <a:t>AvgPrice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>
                <a:latin typeface="Courier"/>
                <a:cs typeface="Courier"/>
              </a:rPr>
              <a:t>CREATE TABLE Wine(Region VARCHAR, Year INT, Quality VARCHAR, </a:t>
            </a:r>
            <a:r>
              <a:rPr lang="en-US" dirty="0" err="1">
                <a:latin typeface="Courier"/>
                <a:cs typeface="Courier"/>
              </a:rPr>
              <a:t>AvgPrice</a:t>
            </a:r>
            <a:r>
              <a:rPr lang="en-US" dirty="0">
                <a:latin typeface="Courier"/>
                <a:cs typeface="Courier"/>
              </a:rPr>
              <a:t> INT)</a:t>
            </a:r>
          </a:p>
          <a:p>
            <a:pPr marL="57150" indent="0">
              <a:buNone/>
            </a:pPr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PRIMARY KEY </a:t>
            </a:r>
            <a:r>
              <a:rPr lang="en-US" dirty="0">
                <a:latin typeface="Courier"/>
                <a:cs typeface="Courier"/>
              </a:rPr>
              <a:t>(Region, Year)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10113-B21C-1048-BBC8-EFF99A6A92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1E31-4FB2-A076-91FA-D9BE4521F0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99E1-874C-C2D2-9FC1-F2FB6B08C6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2292324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31590"/>
            <a:ext cx="8494499" cy="2983210"/>
          </a:xfrm>
        </p:spPr>
        <p:txBody>
          <a:bodyPr/>
          <a:lstStyle/>
          <a:p>
            <a:pPr lvl="1"/>
            <a:r>
              <a:rPr lang="en-US" dirty="0"/>
              <a:t>Violation of the primary key constraint (Region, Year)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10113-B21C-1048-BBC8-EFF99A6A92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5" name="Group 78">
            <a:extLst>
              <a:ext uri="{FF2B5EF4-FFF2-40B4-BE49-F238E27FC236}">
                <a16:creationId xmlns:a16="http://schemas.microsoft.com/office/drawing/2014/main" id="{6FBCF93D-DD04-C149-9AA7-0D3CE3635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62368"/>
              </p:ext>
            </p:extLst>
          </p:nvPr>
        </p:nvGraphicFramePr>
        <p:xfrm>
          <a:off x="3882111" y="1780357"/>
          <a:ext cx="3830904" cy="1976215"/>
        </p:xfrm>
        <a:graphic>
          <a:graphicData uri="http://schemas.openxmlformats.org/drawingml/2006/table">
            <a:tbl>
              <a:tblPr/>
              <a:tblGrid>
                <a:gridCol w="113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589">
                  <a:extLst>
                    <a:ext uri="{9D8B030D-6E8A-4147-A177-3AD203B41FA5}">
                      <a16:colId xmlns:a16="http://schemas.microsoft.com/office/drawing/2014/main" val="3913974844"/>
                    </a:ext>
                  </a:extLst>
                </a:gridCol>
              </a:tblGrid>
              <a:tr h="234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Region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Year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Quality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AvgPrice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Bordeaux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Excellent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12.34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Bourgogne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Good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19.55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Valais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2014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Excellent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11.77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Valais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Good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10.33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Bordeaux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2010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Good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12.34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71A78-B460-1C87-5C76-952AFA5E4FE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EA358-2FFA-7B58-0CE4-F205ACC50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2037805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of a (set of) column of a table T must be a primary key value of a (reference) table</a:t>
            </a:r>
          </a:p>
          <a:p>
            <a:endParaRPr lang="en-US" dirty="0"/>
          </a:p>
          <a:p>
            <a:r>
              <a:rPr lang="en-US" dirty="0"/>
              <a:t>A foreign key is a set of attributes of the referring relation</a:t>
            </a:r>
          </a:p>
          <a:p>
            <a:endParaRPr lang="en-US" dirty="0"/>
          </a:p>
          <a:p>
            <a:r>
              <a:rPr lang="en-US" dirty="0"/>
              <a:t>If r is a relation that has a foreign key F to S and </a:t>
            </a:r>
            <a:br>
              <a:rPr lang="en-US" dirty="0"/>
            </a:br>
            <a:r>
              <a:rPr lang="en-US" dirty="0"/>
              <a:t>s is a relation that has a primary key K then</a:t>
            </a:r>
          </a:p>
          <a:p>
            <a:endParaRPr lang="en-US" dirty="0"/>
          </a:p>
          <a:p>
            <a:pPr lvl="1"/>
            <a:r>
              <a:rPr lang="en-US" dirty="0"/>
              <a:t>if t ∈ r and </a:t>
            </a:r>
            <a:r>
              <a:rPr lang="en-US" dirty="0" err="1"/>
              <a:t>t.F</a:t>
            </a:r>
            <a:r>
              <a:rPr lang="en-US" dirty="0"/>
              <a:t> is not NULL </a:t>
            </a:r>
          </a:p>
          <a:p>
            <a:pPr lvl="1"/>
            <a:r>
              <a:rPr lang="en-US" dirty="0"/>
              <a:t>then there exists u ∈ s such that </a:t>
            </a:r>
            <a:r>
              <a:rPr lang="en-US" dirty="0" err="1"/>
              <a:t>t.F</a:t>
            </a:r>
            <a:r>
              <a:rPr lang="en-US" dirty="0"/>
              <a:t> = </a:t>
            </a:r>
            <a:r>
              <a:rPr lang="en-US" dirty="0" err="1"/>
              <a:t>u.K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A1C13-6817-974B-AAF8-3E319C2CD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1E41B-9EC1-C947-B015-9F15D601B92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31BAC-FEC6-532F-4570-46B2F78D2D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4212619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5975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Real-world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constraint</a:t>
            </a:r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« A French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university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located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in a French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departement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. »</a:t>
            </a:r>
          </a:p>
          <a:p>
            <a:pPr eaLnBrk="1" hangingPunct="1"/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Database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constraint</a:t>
            </a:r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inDept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column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of the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University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table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a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foreign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key</a:t>
            </a:r>
            <a:r>
              <a:rPr lang="fr-FR" dirty="0">
                <a:ea typeface="ＭＳ Ｐゴシック" pitchFamily="-112" charset="-128"/>
                <a:cs typeface="ＭＳ Ｐゴシック" pitchFamily="-112" charset="-128"/>
              </a:rPr>
              <a:t> of the </a:t>
            </a:r>
            <a:r>
              <a:rPr lang="fr-FR" dirty="0" err="1">
                <a:ea typeface="ＭＳ Ｐゴシック" pitchFamily="-112" charset="-128"/>
                <a:cs typeface="ＭＳ Ｐゴシック" pitchFamily="-112" charset="-128"/>
              </a:rPr>
              <a:t>Departement</a:t>
            </a:r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endParaRPr lang="fr-FR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buFont typeface="Lucida Grande CY" pitchFamily="-112" charset="-52"/>
              <a:buNone/>
            </a:pPr>
            <a:r>
              <a:rPr lang="fr-FR" sz="1400" dirty="0">
                <a:solidFill>
                  <a:srgbClr val="000000"/>
                </a:solidFill>
                <a:latin typeface="Courier"/>
                <a:ea typeface="ＭＳ Ｐゴシック" pitchFamily="-112" charset="-128"/>
                <a:cs typeface="Courier"/>
              </a:rPr>
              <a:t>CREATE TABLE </a:t>
            </a:r>
            <a:r>
              <a:rPr lang="fr-FR" sz="1400" dirty="0" err="1">
                <a:solidFill>
                  <a:srgbClr val="000000"/>
                </a:solidFill>
                <a:latin typeface="Courier"/>
                <a:ea typeface="ＭＳ Ｐゴシック" pitchFamily="-112" charset="-128"/>
                <a:cs typeface="Courier"/>
              </a:rPr>
              <a:t>Departement</a:t>
            </a:r>
            <a:r>
              <a:rPr lang="fr-FR" sz="1400" dirty="0">
                <a:latin typeface="Courier"/>
                <a:ea typeface="ＭＳ Ｐゴシック" pitchFamily="-112" charset="-128"/>
                <a:cs typeface="Courier"/>
              </a:rPr>
              <a:t>(</a:t>
            </a:r>
            <a:r>
              <a:rPr lang="fr-FR" sz="1400" dirty="0">
                <a:solidFill>
                  <a:srgbClr val="FF0000"/>
                </a:solidFill>
                <a:latin typeface="Courier"/>
                <a:ea typeface="ＭＳ Ｐゴシック" pitchFamily="-112" charset="-128"/>
                <a:cs typeface="Courier"/>
              </a:rPr>
              <a:t>no</a:t>
            </a:r>
            <a:r>
              <a:rPr lang="fr-FR" sz="1400" dirty="0">
                <a:latin typeface="Courier"/>
                <a:ea typeface="ＭＳ Ｐゴシック" pitchFamily="-112" charset="-128"/>
                <a:cs typeface="Courier"/>
              </a:rPr>
              <a:t> INTEGER, population INTEGER, </a:t>
            </a:r>
            <a:r>
              <a:rPr lang="fr-FR" sz="1400" dirty="0" err="1">
                <a:latin typeface="Courier"/>
                <a:ea typeface="ＭＳ Ｐゴシック" pitchFamily="-112" charset="-128"/>
                <a:cs typeface="Courier"/>
              </a:rPr>
              <a:t>name</a:t>
            </a:r>
            <a:r>
              <a:rPr lang="fr-FR" sz="1400" dirty="0">
                <a:latin typeface="Courier"/>
                <a:ea typeface="ＭＳ Ｐゴシック" pitchFamily="-112" charset="-128"/>
                <a:cs typeface="Courier"/>
              </a:rPr>
              <a:t> VARCHAR)</a:t>
            </a:r>
            <a:endParaRPr lang="fr-FR" sz="1400" dirty="0">
              <a:solidFill>
                <a:srgbClr val="000000"/>
              </a:solidFill>
              <a:latin typeface="Courier"/>
              <a:ea typeface="ＭＳ Ｐゴシック" pitchFamily="-112" charset="-128"/>
              <a:cs typeface="Courier"/>
            </a:endParaRPr>
          </a:p>
          <a:p>
            <a:pPr eaLnBrk="1" hangingPunct="1">
              <a:buFont typeface="Lucida Grande CY" pitchFamily="-112" charset="-52"/>
              <a:buNone/>
            </a:pPr>
            <a:r>
              <a:rPr lang="fr-FR" sz="1400" b="1" dirty="0">
                <a:latin typeface="Courier"/>
                <a:ea typeface="ＭＳ Ｐゴシック" pitchFamily="-112" charset="-128"/>
                <a:cs typeface="Courier"/>
              </a:rPr>
              <a:t>PRIMARY KEY</a:t>
            </a:r>
            <a:r>
              <a:rPr lang="fr-FR" sz="1400" dirty="0">
                <a:solidFill>
                  <a:srgbClr val="FF0000"/>
                </a:solidFill>
                <a:latin typeface="Courier"/>
                <a:ea typeface="ＭＳ Ｐゴシック" pitchFamily="-112" charset="-128"/>
                <a:cs typeface="Courier"/>
              </a:rPr>
              <a:t> ( no )</a:t>
            </a:r>
            <a:endParaRPr lang="fr-FR" sz="1400" dirty="0">
              <a:solidFill>
                <a:srgbClr val="000000"/>
              </a:solidFill>
              <a:latin typeface="Courier"/>
              <a:ea typeface="ＭＳ Ｐゴシック" pitchFamily="-112" charset="-128"/>
              <a:cs typeface="Courier"/>
            </a:endParaRPr>
          </a:p>
          <a:p>
            <a:pPr eaLnBrk="1" hangingPunct="1"/>
            <a:endParaRPr lang="fr-FR" dirty="0">
              <a:latin typeface="Courier"/>
              <a:ea typeface="ＭＳ Ｐゴシック" pitchFamily="-112" charset="-128"/>
              <a:cs typeface="Courier"/>
            </a:endParaRPr>
          </a:p>
          <a:p>
            <a:pPr eaLnBrk="1" hangingPunct="1">
              <a:buFont typeface="Lucida Grande CY" pitchFamily="-112" charset="-52"/>
              <a:buNone/>
            </a:pPr>
            <a:r>
              <a:rPr lang="fr-FR" sz="1400" dirty="0">
                <a:solidFill>
                  <a:srgbClr val="000000"/>
                </a:solidFill>
                <a:latin typeface="Courier"/>
                <a:ea typeface="ＭＳ Ｐゴシック" pitchFamily="-112" charset="-128"/>
                <a:cs typeface="Courier"/>
              </a:rPr>
              <a:t>CREATE TABLE Uni(</a:t>
            </a:r>
            <a:r>
              <a:rPr lang="fr-FR" sz="1400" dirty="0" err="1">
                <a:solidFill>
                  <a:srgbClr val="000000"/>
                </a:solidFill>
                <a:latin typeface="Courier"/>
                <a:ea typeface="ＭＳ Ｐゴシック" pitchFamily="-112" charset="-128"/>
                <a:cs typeface="Courier"/>
              </a:rPr>
              <a:t>name</a:t>
            </a:r>
            <a:r>
              <a:rPr lang="fr-FR" sz="1400" dirty="0">
                <a:solidFill>
                  <a:srgbClr val="000000"/>
                </a:solidFill>
                <a:latin typeface="Courier"/>
                <a:ea typeface="ＭＳ Ｐゴシック" pitchFamily="-112" charset="-128"/>
                <a:cs typeface="Courier"/>
              </a:rPr>
              <a:t> VARCHAR, </a:t>
            </a:r>
            <a:r>
              <a:rPr lang="fr-FR" sz="1400" dirty="0" err="1">
                <a:solidFill>
                  <a:srgbClr val="00B050"/>
                </a:solidFill>
                <a:latin typeface="Courier"/>
                <a:ea typeface="ＭＳ Ｐゴシック" pitchFamily="-112" charset="-128"/>
                <a:cs typeface="Courier"/>
              </a:rPr>
              <a:t>inDept</a:t>
            </a:r>
            <a:r>
              <a:rPr lang="fr-FR" sz="1400" dirty="0">
                <a:solidFill>
                  <a:srgbClr val="000000"/>
                </a:solidFill>
                <a:latin typeface="Courier"/>
                <a:ea typeface="ＭＳ Ｐゴシック" pitchFamily="-112" charset="-128"/>
                <a:cs typeface="Courier"/>
              </a:rPr>
              <a:t> INTEGER, … )</a:t>
            </a:r>
          </a:p>
          <a:p>
            <a:pPr eaLnBrk="1" hangingPunct="1">
              <a:buFont typeface="Lucida Grande CY" pitchFamily="-112" charset="-52"/>
              <a:buNone/>
            </a:pPr>
            <a:r>
              <a:rPr lang="fr-FR" sz="1400" b="1" dirty="0">
                <a:latin typeface="Courier"/>
                <a:ea typeface="ＭＳ Ｐゴシック" pitchFamily="-112" charset="-128"/>
                <a:cs typeface="Courier"/>
              </a:rPr>
              <a:t>FOREIGN KEY</a:t>
            </a:r>
            <a:r>
              <a:rPr lang="fr-FR" sz="1400" dirty="0">
                <a:latin typeface="Courier"/>
                <a:ea typeface="ＭＳ Ｐゴシック" pitchFamily="-112" charset="-128"/>
                <a:cs typeface="Courier"/>
              </a:rPr>
              <a:t> ( </a:t>
            </a:r>
            <a:r>
              <a:rPr lang="fr-FR" sz="1400" dirty="0" err="1">
                <a:solidFill>
                  <a:srgbClr val="00B050"/>
                </a:solidFill>
                <a:latin typeface="Courier"/>
                <a:ea typeface="ＭＳ Ｐゴシック" pitchFamily="-112" charset="-128"/>
                <a:cs typeface="Courier"/>
              </a:rPr>
              <a:t>inDept</a:t>
            </a:r>
            <a:r>
              <a:rPr lang="fr-FR" sz="1400" dirty="0">
                <a:latin typeface="Courier"/>
                <a:ea typeface="ＭＳ Ｐゴシック" pitchFamily="-112" charset="-128"/>
                <a:cs typeface="Courier"/>
              </a:rPr>
              <a:t>) </a:t>
            </a:r>
            <a:r>
              <a:rPr lang="fr-FR" sz="1400" b="1" dirty="0">
                <a:latin typeface="Courier"/>
                <a:ea typeface="ＭＳ Ｐゴシック" pitchFamily="-112" charset="-128"/>
                <a:cs typeface="Courier"/>
              </a:rPr>
              <a:t>REFERENCES</a:t>
            </a:r>
            <a:r>
              <a:rPr lang="fr-FR" sz="1400" dirty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fr-FR" sz="1400" dirty="0" err="1">
                <a:latin typeface="Courier"/>
                <a:ea typeface="ＭＳ Ｐゴシック" pitchFamily="-112" charset="-128"/>
                <a:cs typeface="Courier"/>
              </a:rPr>
              <a:t>Departement</a:t>
            </a:r>
            <a:r>
              <a:rPr lang="fr-FR" sz="1400" dirty="0">
                <a:latin typeface="Courier"/>
                <a:ea typeface="ＭＳ Ｐゴシック" pitchFamily="-112" charset="-128"/>
                <a:cs typeface="Courier"/>
              </a:rPr>
              <a:t> ( </a:t>
            </a:r>
            <a:r>
              <a:rPr lang="fr-FR" sz="1400" dirty="0">
                <a:solidFill>
                  <a:srgbClr val="FF0000"/>
                </a:solidFill>
                <a:latin typeface="Courier"/>
                <a:ea typeface="ＭＳ Ｐゴシック" pitchFamily="-112" charset="-128"/>
                <a:cs typeface="Courier"/>
              </a:rPr>
              <a:t>no</a:t>
            </a:r>
            <a:r>
              <a:rPr lang="fr-FR" sz="1400" dirty="0">
                <a:latin typeface="Courier"/>
                <a:ea typeface="ＭＳ Ｐゴシック" pitchFamily="-112" charset="-128"/>
                <a:cs typeface="Courier"/>
              </a:rPr>
              <a:t> )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66832-A8C5-6F4D-97A6-2804A5B53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25640-BBEF-9299-98E9-C166147B70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0F855-0AF8-1B81-2D16-8F120E7FA5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1499153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383151"/>
              </p:ext>
            </p:extLst>
          </p:nvPr>
        </p:nvGraphicFramePr>
        <p:xfrm>
          <a:off x="5172727" y="977120"/>
          <a:ext cx="3581400" cy="3387728"/>
        </p:xfrm>
        <a:graphic>
          <a:graphicData uri="http://schemas.openxmlformats.org/drawingml/2006/table">
            <a:tbl>
              <a:tblPr/>
              <a:tblGrid>
                <a:gridCol w="61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population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name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cs typeface="Courie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634554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cs typeface="Courie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cs typeface="Courie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323003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Corse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cs typeface="Courie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cs typeface="Courie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5324443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Seine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cs typeface="Courie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cs typeface="Courie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cs typeface="Courie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cs typeface="Courie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75559"/>
              </p:ext>
            </p:extLst>
          </p:nvPr>
        </p:nvGraphicFramePr>
        <p:xfrm>
          <a:off x="304800" y="1143000"/>
          <a:ext cx="4038600" cy="2117727"/>
        </p:xfrm>
        <a:graphic>
          <a:graphicData uri="http://schemas.openxmlformats.org/drawingml/2006/table">
            <a:tbl>
              <a:tblPr/>
              <a:tblGrid>
                <a:gridCol w="150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name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cs typeface="Courier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inDept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/>
                        <a:cs typeface="Courie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PARIS 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LYON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PARIS 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U. Corse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cs typeface="Courier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312651" y="661228"/>
            <a:ext cx="11658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 dirty="0" err="1">
                <a:latin typeface="Lucida Grande"/>
                <a:cs typeface="Lucida Grande"/>
              </a:rPr>
              <a:t>University</a:t>
            </a:r>
            <a:endParaRPr lang="fr-FR" dirty="0">
              <a:latin typeface="Lucida Grande"/>
              <a:cs typeface="Lucida Grande"/>
            </a:endParaRP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>
            <a:off x="5190903" y="470777"/>
            <a:ext cx="1370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1600" dirty="0" err="1">
                <a:latin typeface="Helvetica" pitchFamily="-112" charset="0"/>
              </a:rPr>
              <a:t>Departement</a:t>
            </a:r>
            <a:endParaRPr lang="en-AU" dirty="0"/>
          </a:p>
        </p:txBody>
      </p:sp>
      <p:sp>
        <p:nvSpPr>
          <p:cNvPr id="11" name="Oval 113"/>
          <p:cNvSpPr>
            <a:spLocks noChangeArrowheads="1"/>
          </p:cNvSpPr>
          <p:nvPr/>
        </p:nvSpPr>
        <p:spPr bwMode="auto">
          <a:xfrm>
            <a:off x="1795350" y="1981200"/>
            <a:ext cx="558728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8"/>
          <p:cNvSpPr>
            <a:spLocks noChangeArrowheads="1"/>
          </p:cNvSpPr>
          <p:nvPr/>
        </p:nvSpPr>
        <p:spPr bwMode="auto">
          <a:xfrm>
            <a:off x="2445225" y="2013514"/>
            <a:ext cx="259901" cy="393907"/>
          </a:xfrm>
          <a:prstGeom prst="lightningBol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743393" y="3624328"/>
            <a:ext cx="3716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Lucida Grande"/>
                <a:cs typeface="Lucida Grande"/>
              </a:rPr>
              <a:t>Foreign key constraint violation</a:t>
            </a:r>
          </a:p>
        </p:txBody>
      </p:sp>
      <p:cxnSp>
        <p:nvCxnSpPr>
          <p:cNvPr id="15" name="Elbow Connector 14"/>
          <p:cNvCxnSpPr/>
          <p:nvPr/>
        </p:nvCxnSpPr>
        <p:spPr bwMode="auto">
          <a:xfrm>
            <a:off x="2601878" y="1745047"/>
            <a:ext cx="2560578" cy="1662441"/>
          </a:xfrm>
          <a:prstGeom prst="bentConnector3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Elbow Connector 15"/>
          <p:cNvCxnSpPr/>
          <p:nvPr/>
        </p:nvCxnSpPr>
        <p:spPr bwMode="auto">
          <a:xfrm>
            <a:off x="2702653" y="2640899"/>
            <a:ext cx="2480453" cy="642680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Elbow Connector 17"/>
          <p:cNvCxnSpPr/>
          <p:nvPr/>
        </p:nvCxnSpPr>
        <p:spPr bwMode="auto">
          <a:xfrm flipV="1">
            <a:off x="2684477" y="2467847"/>
            <a:ext cx="2467654" cy="557589"/>
          </a:xfrm>
          <a:prstGeom prst="bentConnector3">
            <a:avLst>
              <a:gd name="adj1" fmla="val 75104"/>
            </a:avLst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C0C7F-DDC9-3640-8E1E-C153E1A22F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CCB9D-1EB2-6147-8C69-CB86252BFF7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60451-89B6-A81C-767F-EF3C967783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4C00-2552-4F25-6D56-61E9BA020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258970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 and Relationships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Keys express relationships between relations of a database</a:t>
            </a:r>
          </a:p>
          <a:p>
            <a:endParaRPr lang="en-US" dirty="0"/>
          </a:p>
          <a:p>
            <a:r>
              <a:rPr lang="en-US" dirty="0"/>
              <a:t>These are n to 1 relationships</a:t>
            </a:r>
          </a:p>
          <a:p>
            <a:endParaRPr lang="en-US" dirty="0"/>
          </a:p>
          <a:p>
            <a:r>
              <a:rPr lang="en-US" dirty="0"/>
              <a:t>Foreign keys ARE NOT relations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A0737-D1A9-5E43-BDA2-3EF0AE234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CB11A-676E-813E-5C47-CBC15D5716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98CDD-70F8-F861-D04D-4AD6CEC071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502653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ional database schema.  ">
            <a:extLst>
              <a:ext uri="{FF2B5EF4-FFF2-40B4-BE49-F238E27FC236}">
                <a16:creationId xmlns:a16="http://schemas.microsoft.com/office/drawing/2014/main" id="{4B0317D3-0621-3E44-82EE-E7394FCF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70" y="168412"/>
            <a:ext cx="7466630" cy="44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D5B4B0-D4F1-8E4C-A11B-26193CDD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5" y="285069"/>
            <a:ext cx="3157268" cy="1558068"/>
          </a:xfrm>
        </p:spPr>
        <p:txBody>
          <a:bodyPr/>
          <a:lstStyle/>
          <a:p>
            <a:r>
              <a:rPr lang="en-US" dirty="0"/>
              <a:t>Database schema with foreign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96613-FDA1-2743-89A0-F894AD3B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332" y="4293478"/>
            <a:ext cx="5045468" cy="780881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err="1"/>
              <a:t>Cankaya</a:t>
            </a:r>
            <a:r>
              <a:rPr lang="en-US" sz="1200" dirty="0"/>
              <a:t>, Ebru &amp; </a:t>
            </a:r>
            <a:r>
              <a:rPr lang="en-US" sz="1200" dirty="0" err="1"/>
              <a:t>Kywe</a:t>
            </a:r>
            <a:r>
              <a:rPr lang="en-US" sz="1200" dirty="0"/>
              <a:t>, Than. (2015). A Secure Healthcare System: From Design to Implementation. Procedia Computer Science. 62. 203-212. 10.1016/j.procs.2015.08.441.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521D0-1328-144C-991F-AA5D363EB7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7300E-868A-573B-DEB0-E86769A43F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40470-7E87-7CFC-628A-7AFA56440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755249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>
            <a:extLst>
              <a:ext uri="{FF2B5EF4-FFF2-40B4-BE49-F238E27FC236}">
                <a16:creationId xmlns:a16="http://schemas.microsoft.com/office/drawing/2014/main" id="{ECDBAF5F-A25E-59AB-5082-17229C2F4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H" sz="900">
                <a:latin typeface="Arial" panose="020B0604020202020204" pitchFamily="34" charset="0"/>
              </a:rPr>
              <a:t>Databases II</a:t>
            </a:r>
          </a:p>
        </p:txBody>
      </p:sp>
      <p:sp>
        <p:nvSpPr>
          <p:cNvPr id="82947" name="Slide Number Placeholder 4">
            <a:extLst>
              <a:ext uri="{FF2B5EF4-FFF2-40B4-BE49-F238E27FC236}">
                <a16:creationId xmlns:a16="http://schemas.microsoft.com/office/drawing/2014/main" id="{8EA4E205-B61E-D7F9-0ABB-AAE76C2B9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4D8BA9F-CCF6-7242-B914-D4FEDD38E8DA}" type="slidenum">
              <a:rPr lang="en-US" altLang="en-CH" sz="900">
                <a:latin typeface="Arial Black" panose="020B0604020202020204" pitchFamily="34" charset="0"/>
              </a:rPr>
              <a:pPr/>
              <a:t>48</a:t>
            </a:fld>
            <a:endParaRPr lang="en-US" altLang="en-CH" sz="900">
              <a:latin typeface="Arial Black" panose="020B0604020202020204" pitchFamily="34" charset="0"/>
            </a:endParaRPr>
          </a:p>
        </p:txBody>
      </p:sp>
      <p:sp>
        <p:nvSpPr>
          <p:cNvPr id="82948" name="Date Placeholder 5">
            <a:extLst>
              <a:ext uri="{FF2B5EF4-FFF2-40B4-BE49-F238E27FC236}">
                <a16:creationId xmlns:a16="http://schemas.microsoft.com/office/drawing/2014/main" id="{9D1819F1-1548-36C8-4407-908CB717EFA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CH" sz="900">
                <a:latin typeface="Arial" panose="020B0604020202020204" pitchFamily="34" charset="0"/>
              </a:rPr>
              <a:t>UNIGE - G. Falquet</a:t>
            </a:r>
            <a:endParaRPr lang="en-US" altLang="en-CH" sz="900">
              <a:latin typeface="Arial" panose="020B0604020202020204" pitchFamily="34" charset="0"/>
            </a:endParaRPr>
          </a:p>
        </p:txBody>
      </p:sp>
      <p:sp>
        <p:nvSpPr>
          <p:cNvPr id="82949" name="Rectangle 2">
            <a:extLst>
              <a:ext uri="{FF2B5EF4-FFF2-40B4-BE49-F238E27FC236}">
                <a16:creationId xmlns:a16="http://schemas.microsoft.com/office/drawing/2014/main" id="{9073E8B9-C727-96CD-8F56-15E277D5D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CH" dirty="0">
                <a:ea typeface="ＭＳ Ｐゴシック" panose="020B0600070205080204" pitchFamily="34" charset="-128"/>
              </a:rPr>
              <a:t>DATABASE DESIGN</a:t>
            </a:r>
          </a:p>
        </p:txBody>
      </p:sp>
      <p:sp>
        <p:nvSpPr>
          <p:cNvPr id="82950" name="Rectangle 3">
            <a:extLst>
              <a:ext uri="{FF2B5EF4-FFF2-40B4-BE49-F238E27FC236}">
                <a16:creationId xmlns:a16="http://schemas.microsoft.com/office/drawing/2014/main" id="{116094BD-4F87-6BBD-AC67-6472BDACF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CH" sz="2000" dirty="0">
                <a:ea typeface="ＭＳ Ｐゴシック" panose="020B0600070205080204" pitchFamily="34" charset="-128"/>
              </a:rPr>
              <a:t>Redundancy and anomalies </a:t>
            </a:r>
          </a:p>
          <a:p>
            <a:pPr eaLnBrk="1" hangingPunct="1"/>
            <a:r>
              <a:rPr lang="en-AU" altLang="en-CH" sz="2000" dirty="0">
                <a:ea typeface="ＭＳ Ｐゴシック" panose="020B0600070205080204" pitchFamily="34" charset="-128"/>
              </a:rPr>
              <a:t>Normalization</a:t>
            </a:r>
          </a:p>
          <a:p>
            <a:pPr eaLnBrk="1" hangingPunct="1"/>
            <a:r>
              <a:rPr lang="en-AU" altLang="en-CH" sz="2000" dirty="0">
                <a:ea typeface="ＭＳ Ｐゴシック" panose="020B0600070205080204" pitchFamily="34" charset="-128"/>
              </a:rPr>
              <a:t>Class-association diagrams</a:t>
            </a:r>
          </a:p>
          <a:p>
            <a:pPr eaLnBrk="1" hangingPunct="1"/>
            <a:endParaRPr lang="en-AU" altLang="en-CH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>
            <a:extLst>
              <a:ext uri="{FF2B5EF4-FFF2-40B4-BE49-F238E27FC236}">
                <a16:creationId xmlns:a16="http://schemas.microsoft.com/office/drawing/2014/main" id="{89823DBC-1611-A572-A90B-2BCF470F20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H" sz="900">
                <a:latin typeface="Arial" panose="020B0604020202020204" pitchFamily="34" charset="0"/>
              </a:rPr>
              <a:t>Databases II</a:t>
            </a:r>
          </a:p>
        </p:txBody>
      </p:sp>
      <p:sp>
        <p:nvSpPr>
          <p:cNvPr id="83971" name="Slide Number Placeholder 4">
            <a:extLst>
              <a:ext uri="{FF2B5EF4-FFF2-40B4-BE49-F238E27FC236}">
                <a16:creationId xmlns:a16="http://schemas.microsoft.com/office/drawing/2014/main" id="{2941F38C-B3E3-0D8A-81A8-CEAB51736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541DADA-DE50-F648-AACA-5B6C0CA27962}" type="slidenum">
              <a:rPr lang="en-US" altLang="en-CH" sz="900">
                <a:latin typeface="Arial Black" panose="020B0604020202020204" pitchFamily="34" charset="0"/>
              </a:rPr>
              <a:pPr/>
              <a:t>49</a:t>
            </a:fld>
            <a:endParaRPr lang="en-US" altLang="en-CH" sz="900">
              <a:latin typeface="Arial Black" panose="020B0604020202020204" pitchFamily="34" charset="0"/>
            </a:endParaRPr>
          </a:p>
        </p:txBody>
      </p:sp>
      <p:sp>
        <p:nvSpPr>
          <p:cNvPr id="83972" name="Date Placeholder 5">
            <a:extLst>
              <a:ext uri="{FF2B5EF4-FFF2-40B4-BE49-F238E27FC236}">
                <a16:creationId xmlns:a16="http://schemas.microsoft.com/office/drawing/2014/main" id="{8C72A7FE-D244-3AE3-8266-36589BA41EA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CH" sz="900">
                <a:latin typeface="Arial" panose="020B0604020202020204" pitchFamily="34" charset="0"/>
              </a:rPr>
              <a:t>UNIGE - G. Falquet</a:t>
            </a:r>
            <a:endParaRPr lang="en-US" altLang="en-CH" sz="900" dirty="0">
              <a:latin typeface="Arial" panose="020B0604020202020204" pitchFamily="34" charset="0"/>
            </a:endParaRPr>
          </a:p>
        </p:txBody>
      </p:sp>
      <p:sp>
        <p:nvSpPr>
          <p:cNvPr id="83973" name="Rectangle 2">
            <a:extLst>
              <a:ext uri="{FF2B5EF4-FFF2-40B4-BE49-F238E27FC236}">
                <a16:creationId xmlns:a16="http://schemas.microsoft.com/office/drawing/2014/main" id="{D921A969-EBC9-AB2D-1F92-B426B9CB5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CH" dirty="0">
                <a:ea typeface="ＭＳ Ｐゴシック" panose="020B0600070205080204" pitchFamily="34" charset="-128"/>
              </a:rPr>
              <a:t>Example: Equipment </a:t>
            </a:r>
            <a:r>
              <a:rPr lang="fr-FR" altLang="en-CH" dirty="0" err="1">
                <a:ea typeface="ＭＳ Ｐゴシック" panose="020B0600070205080204" pitchFamily="34" charset="-128"/>
              </a:rPr>
              <a:t>orders</a:t>
            </a:r>
            <a:r>
              <a:rPr lang="fr-FR" altLang="en-CH" dirty="0">
                <a:ea typeface="ＭＳ Ｐゴシック" panose="020B0600070205080204" pitchFamily="34" charset="-128"/>
              </a:rPr>
              <a:t> for the </a:t>
            </a:r>
            <a:r>
              <a:rPr lang="fr-FR" altLang="en-CH" dirty="0" err="1">
                <a:ea typeface="ＭＳ Ｐゴシック" panose="020B0600070205080204" pitchFamily="34" charset="-128"/>
              </a:rPr>
              <a:t>departments</a:t>
            </a:r>
            <a:endParaRPr lang="fr-FR" altLang="en-CH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73791" name="Group 63">
            <a:extLst>
              <a:ext uri="{FF2B5EF4-FFF2-40B4-BE49-F238E27FC236}">
                <a16:creationId xmlns:a16="http://schemas.microsoft.com/office/drawing/2014/main" id="{477FB622-B2D9-B791-981A-BDFBDF1A6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59406"/>
              </p:ext>
            </p:extLst>
          </p:nvPr>
        </p:nvGraphicFramePr>
        <p:xfrm>
          <a:off x="1846053" y="1124607"/>
          <a:ext cx="5994745" cy="2955687"/>
        </p:xfrm>
        <a:graphic>
          <a:graphicData uri="http://schemas.openxmlformats.org/drawingml/2006/table">
            <a:tbl>
              <a:tblPr/>
              <a:tblGrid>
                <a:gridCol w="1171151">
                  <a:extLst>
                    <a:ext uri="{9D8B030D-6E8A-4147-A177-3AD203B41FA5}">
                      <a16:colId xmlns:a16="http://schemas.microsoft.com/office/drawing/2014/main" val="1992160169"/>
                    </a:ext>
                  </a:extLst>
                </a:gridCol>
                <a:gridCol w="1160847">
                  <a:extLst>
                    <a:ext uri="{9D8B030D-6E8A-4147-A177-3AD203B41FA5}">
                      <a16:colId xmlns:a16="http://schemas.microsoft.com/office/drawing/2014/main" val="3837631396"/>
                    </a:ext>
                  </a:extLst>
                </a:gridCol>
                <a:gridCol w="1221353">
                  <a:extLst>
                    <a:ext uri="{9D8B030D-6E8A-4147-A177-3AD203B41FA5}">
                      <a16:colId xmlns:a16="http://schemas.microsoft.com/office/drawing/2014/main" val="855507869"/>
                    </a:ext>
                  </a:extLst>
                </a:gridCol>
                <a:gridCol w="1221353">
                  <a:extLst>
                    <a:ext uri="{9D8B030D-6E8A-4147-A177-3AD203B41FA5}">
                      <a16:colId xmlns:a16="http://schemas.microsoft.com/office/drawing/2014/main" val="1359349038"/>
                    </a:ext>
                  </a:extLst>
                </a:gridCol>
                <a:gridCol w="1220041">
                  <a:extLst>
                    <a:ext uri="{9D8B030D-6E8A-4147-A177-3AD203B41FA5}">
                      <a16:colId xmlns:a16="http://schemas.microsoft.com/office/drawing/2014/main" val="2581270911"/>
                    </a:ext>
                  </a:extLst>
                </a:gridCol>
              </a:tblGrid>
              <a:tr h="42755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department</a:t>
                      </a:r>
                      <a:endParaRPr kumimoji="0" lang="fr-FR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equipment</a:t>
                      </a:r>
                      <a:endParaRPr kumimoji="0" lang="fr-FR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quantity</a:t>
                      </a:r>
                      <a:endParaRPr kumimoji="0" lang="fr-FR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supplier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s_address</a:t>
                      </a:r>
                      <a:endParaRPr kumimoji="0" lang="fr-FR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3716"/>
                  </a:ext>
                </a:extLst>
              </a:tr>
              <a:tr h="41825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48239"/>
                  </a:ext>
                </a:extLst>
              </a:tr>
              <a:tr h="41825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32904"/>
                  </a:ext>
                </a:extLst>
              </a:tr>
              <a:tr h="42755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computer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Lausanne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682236"/>
                  </a:ext>
                </a:extLst>
              </a:tr>
              <a:tr h="41825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printer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Jean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7430"/>
                  </a:ext>
                </a:extLst>
              </a:tr>
              <a:tr h="41825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360793"/>
                  </a:ext>
                </a:extLst>
              </a:tr>
              <a:tr h="42755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Lausanne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46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E8484C-8D44-C3AA-EA51-D18CCA6B603A}"/>
              </a:ext>
            </a:extLst>
          </p:cNvPr>
          <p:cNvSpPr txBox="1"/>
          <p:nvPr/>
        </p:nvSpPr>
        <p:spPr bwMode="auto">
          <a:xfrm>
            <a:off x="1118310" y="4289335"/>
            <a:ext cx="70807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AU" sz="1600" dirty="0">
                <a:latin typeface="LM Sans 10" pitchFamily="2" charset="77"/>
                <a:cs typeface="Lucida Grande"/>
              </a:rPr>
              <a:t>business rule: each department has only one supplier for a given equipment type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b="1" dirty="0">
                <a:latin typeface="Courier"/>
                <a:cs typeface="Courier"/>
              </a:rPr>
              <a:t>select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avg</a:t>
            </a:r>
            <a:r>
              <a:rPr lang="en-US" dirty="0">
                <a:latin typeface="Courier"/>
                <a:cs typeface="Courier"/>
              </a:rPr>
              <a:t>(Price)</a:t>
            </a:r>
          </a:p>
          <a:p>
            <a:pPr marL="400050" lvl="1" indent="0">
              <a:buNone/>
            </a:pPr>
            <a:r>
              <a:rPr lang="en-US" b="1" dirty="0">
                <a:latin typeface="Courier"/>
                <a:cs typeface="Courier"/>
              </a:rPr>
              <a:t>from</a:t>
            </a:r>
            <a:r>
              <a:rPr lang="en-US" dirty="0">
                <a:latin typeface="Courier"/>
                <a:cs typeface="Courier"/>
              </a:rPr>
              <a:t> Sales</a:t>
            </a:r>
          </a:p>
          <a:p>
            <a:pPr marL="400050" lvl="1" indent="0">
              <a:buNone/>
            </a:pPr>
            <a:r>
              <a:rPr lang="en-US" b="1" dirty="0">
                <a:latin typeface="Courier"/>
                <a:cs typeface="Courier"/>
              </a:rPr>
              <a:t>where</a:t>
            </a:r>
            <a:r>
              <a:rPr lang="en-US" dirty="0">
                <a:latin typeface="Courier"/>
                <a:cs typeface="Courier"/>
              </a:rPr>
              <a:t> Date = 2033-11-05 and ItemType = 'bicycle’</a:t>
            </a:r>
          </a:p>
          <a:p>
            <a:pPr marL="1638300" lvl="4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400050" lvl="1" indent="0">
              <a:buNone/>
            </a:pPr>
            <a:r>
              <a:rPr lang="en-US" b="1" dirty="0">
                <a:latin typeface="Courier"/>
                <a:cs typeface="Courier"/>
              </a:rPr>
              <a:t>select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max</a:t>
            </a:r>
            <a:r>
              <a:rPr lang="en-US" dirty="0">
                <a:latin typeface="Courier"/>
                <a:cs typeface="Courier"/>
              </a:rPr>
              <a:t>(Price)</a:t>
            </a:r>
          </a:p>
          <a:p>
            <a:pPr marL="400050" lvl="1" indent="0">
              <a:buNone/>
            </a:pPr>
            <a:r>
              <a:rPr lang="en-US" b="1" dirty="0">
                <a:latin typeface="Courier"/>
                <a:cs typeface="Courier"/>
              </a:rPr>
              <a:t>from</a:t>
            </a:r>
            <a:r>
              <a:rPr lang="en-US" dirty="0">
                <a:latin typeface="Courier"/>
                <a:cs typeface="Courier"/>
              </a:rPr>
              <a:t> Sales</a:t>
            </a:r>
          </a:p>
          <a:p>
            <a:pPr marL="400050" lvl="1" indent="0">
              <a:buNone/>
            </a:pPr>
            <a:r>
              <a:rPr lang="en-US" b="1" dirty="0">
                <a:latin typeface="Courier"/>
                <a:cs typeface="Courier"/>
              </a:rPr>
              <a:t>where</a:t>
            </a:r>
            <a:r>
              <a:rPr lang="en-US" dirty="0">
                <a:latin typeface="Courier"/>
                <a:cs typeface="Courier"/>
              </a:rPr>
              <a:t> Date = 2033-11-05 and ItemType = 'bicycle'</a:t>
            </a:r>
          </a:p>
          <a:p>
            <a:pPr marL="1638300" lvl="4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DB123-69AB-FF43-9BE1-CEB63CCFD3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7E940-F554-14DB-D14E-D254063F4E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CD58-4DD0-5178-D17B-A6E125BD9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21964820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>
            <a:extLst>
              <a:ext uri="{FF2B5EF4-FFF2-40B4-BE49-F238E27FC236}">
                <a16:creationId xmlns:a16="http://schemas.microsoft.com/office/drawing/2014/main" id="{93A6742B-2555-0B6B-17DA-A2515706B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H" sz="900">
                <a:latin typeface="Arial" panose="020B0604020202020204" pitchFamily="34" charset="0"/>
              </a:rPr>
              <a:t>Databases II</a:t>
            </a:r>
          </a:p>
        </p:txBody>
      </p:sp>
      <p:sp>
        <p:nvSpPr>
          <p:cNvPr id="84995" name="Slide Number Placeholder 4">
            <a:extLst>
              <a:ext uri="{FF2B5EF4-FFF2-40B4-BE49-F238E27FC236}">
                <a16:creationId xmlns:a16="http://schemas.microsoft.com/office/drawing/2014/main" id="{3C2FEE0C-6810-81CD-E2B5-3D69DCE729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89E59BE-4C4F-0544-ADC7-4CA6B26E172F}" type="slidenum">
              <a:rPr lang="en-US" altLang="en-CH" sz="900">
                <a:latin typeface="Arial Black" panose="020B0604020202020204" pitchFamily="34" charset="0"/>
              </a:rPr>
              <a:pPr/>
              <a:t>50</a:t>
            </a:fld>
            <a:endParaRPr lang="en-US" altLang="en-CH" sz="900">
              <a:latin typeface="Arial Black" panose="020B0604020202020204" pitchFamily="34" charset="0"/>
            </a:endParaRPr>
          </a:p>
        </p:txBody>
      </p:sp>
      <p:sp>
        <p:nvSpPr>
          <p:cNvPr id="84996" name="Date Placeholder 5">
            <a:extLst>
              <a:ext uri="{FF2B5EF4-FFF2-40B4-BE49-F238E27FC236}">
                <a16:creationId xmlns:a16="http://schemas.microsoft.com/office/drawing/2014/main" id="{C9AF0E40-8398-77A0-B2ED-AD04B598F53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CH" sz="900">
                <a:latin typeface="Arial" panose="020B0604020202020204" pitchFamily="34" charset="0"/>
              </a:rPr>
              <a:t>UNIGE - G. Falquet</a:t>
            </a:r>
            <a:endParaRPr lang="en-US" altLang="en-CH" sz="900">
              <a:latin typeface="Arial" panose="020B0604020202020204" pitchFamily="34" charset="0"/>
            </a:endParaRPr>
          </a:p>
        </p:txBody>
      </p:sp>
      <p:sp>
        <p:nvSpPr>
          <p:cNvPr id="84997" name="Rectangle 2">
            <a:extLst>
              <a:ext uri="{FF2B5EF4-FFF2-40B4-BE49-F238E27FC236}">
                <a16:creationId xmlns:a16="http://schemas.microsoft.com/office/drawing/2014/main" id="{471BFA94-03F8-A8ED-C080-4C164F9A0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CH" dirty="0">
                <a:ea typeface="ＭＳ Ｐゴシック" panose="020B0600070205080204" pitchFamily="34" charset="-128"/>
              </a:rPr>
              <a:t>Update anomalies</a:t>
            </a:r>
          </a:p>
        </p:txBody>
      </p:sp>
      <p:sp>
        <p:nvSpPr>
          <p:cNvPr id="84998" name="Rectangle 3">
            <a:extLst>
              <a:ext uri="{FF2B5EF4-FFF2-40B4-BE49-F238E27FC236}">
                <a16:creationId xmlns:a16="http://schemas.microsoft.com/office/drawing/2014/main" id="{A5E23A2A-CAB7-FCD4-C6AB-5A75CDA17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31590"/>
            <a:ext cx="3229897" cy="298321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CH" dirty="0">
                <a:ea typeface="ＭＳ Ｐゴシック" panose="020B0600070205080204" pitchFamily="34" charset="-128"/>
              </a:rPr>
              <a:t>to update Paul's address</a:t>
            </a:r>
          </a:p>
          <a:p>
            <a:pPr eaLnBrk="1" hangingPunct="1"/>
            <a:r>
              <a:rPr lang="en-AU" altLang="en-CH" dirty="0">
                <a:ea typeface="ＭＳ Ｐゴシック" panose="020B0600070205080204" pitchFamily="34" charset="-128"/>
              </a:rPr>
              <a:t>update 3 rows</a:t>
            </a:r>
          </a:p>
          <a:p>
            <a:pPr marL="0" indent="0" eaLnBrk="1" hangingPunct="1">
              <a:buNone/>
            </a:pPr>
            <a:endParaRPr lang="en-AU" altLang="en-CH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AU" altLang="en-CH" dirty="0">
                <a:ea typeface="ＭＳ Ｐゴシック" panose="020B0600070205080204" pitchFamily="34" charset="-128"/>
              </a:rPr>
              <a:t>Potential problem:</a:t>
            </a:r>
          </a:p>
          <a:p>
            <a:pPr eaLnBrk="1" hangingPunct="1"/>
            <a:r>
              <a:rPr lang="en-AU" altLang="en-CH" dirty="0">
                <a:ea typeface="ＭＳ Ｐゴシック" panose="020B0600070205080204" pitchFamily="34" charset="-128"/>
              </a:rPr>
              <a:t>create a situation in which Paul has two different addresses</a:t>
            </a:r>
          </a:p>
          <a:p>
            <a:pPr eaLnBrk="1" hangingPunct="1"/>
            <a:endParaRPr lang="en-AU" altLang="en-CH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AU" altLang="en-CH" dirty="0">
                <a:ea typeface="ＭＳ Ｐゴシック" panose="020B0600070205080204" pitchFamily="34" charset="-128"/>
              </a:rPr>
              <a:t>Cause</a:t>
            </a:r>
          </a:p>
          <a:p>
            <a:pPr eaLnBrk="1" hangingPunct="1"/>
            <a:r>
              <a:rPr lang="en-AU" altLang="en-CH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data redundancy</a:t>
            </a:r>
          </a:p>
        </p:txBody>
      </p:sp>
      <p:graphicFrame>
        <p:nvGraphicFramePr>
          <p:cNvPr id="2" name="Group 63">
            <a:extLst>
              <a:ext uri="{FF2B5EF4-FFF2-40B4-BE49-F238E27FC236}">
                <a16:creationId xmlns:a16="http://schemas.microsoft.com/office/drawing/2014/main" id="{D0515FEF-DF6A-DE06-2B61-11FF8059F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366395"/>
              </p:ext>
            </p:extLst>
          </p:nvPr>
        </p:nvGraphicFramePr>
        <p:xfrm>
          <a:off x="3804744" y="1131590"/>
          <a:ext cx="5213211" cy="2687680"/>
        </p:xfrm>
        <a:graphic>
          <a:graphicData uri="http://schemas.openxmlformats.org/drawingml/2006/table">
            <a:tbl>
              <a:tblPr/>
              <a:tblGrid>
                <a:gridCol w="1018468">
                  <a:extLst>
                    <a:ext uri="{9D8B030D-6E8A-4147-A177-3AD203B41FA5}">
                      <a16:colId xmlns:a16="http://schemas.microsoft.com/office/drawing/2014/main" val="1992160169"/>
                    </a:ext>
                  </a:extLst>
                </a:gridCol>
                <a:gridCol w="1009508">
                  <a:extLst>
                    <a:ext uri="{9D8B030D-6E8A-4147-A177-3AD203B41FA5}">
                      <a16:colId xmlns:a16="http://schemas.microsoft.com/office/drawing/2014/main" val="3837631396"/>
                    </a:ext>
                  </a:extLst>
                </a:gridCol>
                <a:gridCol w="1062125">
                  <a:extLst>
                    <a:ext uri="{9D8B030D-6E8A-4147-A177-3AD203B41FA5}">
                      <a16:colId xmlns:a16="http://schemas.microsoft.com/office/drawing/2014/main" val="855507869"/>
                    </a:ext>
                  </a:extLst>
                </a:gridCol>
                <a:gridCol w="1062125">
                  <a:extLst>
                    <a:ext uri="{9D8B030D-6E8A-4147-A177-3AD203B41FA5}">
                      <a16:colId xmlns:a16="http://schemas.microsoft.com/office/drawing/2014/main" val="1359349038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2581270911"/>
                    </a:ext>
                  </a:extLst>
                </a:gridCol>
              </a:tblGrid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department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equipment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quantity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supplier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s_address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3716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48239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32904"/>
                  </a:ext>
                </a:extLst>
              </a:tr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computer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Lausanne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682236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printer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Jean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7430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360793"/>
                  </a:ext>
                </a:extLst>
              </a:tr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Lausanne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46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>
            <a:extLst>
              <a:ext uri="{FF2B5EF4-FFF2-40B4-BE49-F238E27FC236}">
                <a16:creationId xmlns:a16="http://schemas.microsoft.com/office/drawing/2014/main" id="{1B40C58E-9DD8-10C8-25B6-9ED87D1052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H" sz="900">
                <a:latin typeface="Arial" panose="020B0604020202020204" pitchFamily="34" charset="0"/>
              </a:rPr>
              <a:t>Databases II</a:t>
            </a:r>
          </a:p>
        </p:txBody>
      </p:sp>
      <p:sp>
        <p:nvSpPr>
          <p:cNvPr id="86019" name="Slide Number Placeholder 4">
            <a:extLst>
              <a:ext uri="{FF2B5EF4-FFF2-40B4-BE49-F238E27FC236}">
                <a16:creationId xmlns:a16="http://schemas.microsoft.com/office/drawing/2014/main" id="{417D1776-1608-D546-3103-FF1DD3214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870EB4F-3E59-2D48-96A9-E9BEBE0CF0C9}" type="slidenum">
              <a:rPr lang="en-US" altLang="en-CH" sz="900">
                <a:latin typeface="Arial Black" panose="020B0604020202020204" pitchFamily="34" charset="0"/>
              </a:rPr>
              <a:pPr/>
              <a:t>51</a:t>
            </a:fld>
            <a:endParaRPr lang="en-US" altLang="en-CH" sz="900">
              <a:latin typeface="Arial Black" panose="020B0604020202020204" pitchFamily="34" charset="0"/>
            </a:endParaRPr>
          </a:p>
        </p:txBody>
      </p:sp>
      <p:sp>
        <p:nvSpPr>
          <p:cNvPr id="86020" name="Date Placeholder 5">
            <a:extLst>
              <a:ext uri="{FF2B5EF4-FFF2-40B4-BE49-F238E27FC236}">
                <a16:creationId xmlns:a16="http://schemas.microsoft.com/office/drawing/2014/main" id="{5808BAA7-1A40-6326-C6C6-E403EB28761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CH" sz="900">
                <a:latin typeface="Arial" panose="020B0604020202020204" pitchFamily="34" charset="0"/>
              </a:rPr>
              <a:t>UNIGE - G. Falquet</a:t>
            </a:r>
            <a:endParaRPr lang="en-US" altLang="en-CH" sz="900">
              <a:latin typeface="Arial" panose="020B0604020202020204" pitchFamily="34" charset="0"/>
            </a:endParaRPr>
          </a:p>
        </p:txBody>
      </p:sp>
      <p:sp>
        <p:nvSpPr>
          <p:cNvPr id="86021" name="Rectangle 2">
            <a:extLst>
              <a:ext uri="{FF2B5EF4-FFF2-40B4-BE49-F238E27FC236}">
                <a16:creationId xmlns:a16="http://schemas.microsoft.com/office/drawing/2014/main" id="{596EEA16-77F1-D426-4C29-9A6F1A26E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CH">
                <a:ea typeface="ＭＳ Ｐゴシック" panose="020B0600070205080204" pitchFamily="34" charset="-128"/>
              </a:rPr>
              <a:t>Deletion anomaly</a:t>
            </a:r>
          </a:p>
        </p:txBody>
      </p:sp>
      <p:sp>
        <p:nvSpPr>
          <p:cNvPr id="86022" name="Rectangle 3">
            <a:extLst>
              <a:ext uri="{FF2B5EF4-FFF2-40B4-BE49-F238E27FC236}">
                <a16:creationId xmlns:a16="http://schemas.microsoft.com/office/drawing/2014/main" id="{37629A7A-C7DA-B918-684C-6C7389FB8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31590"/>
            <a:ext cx="2667000" cy="298321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en-CH" dirty="0" err="1">
                <a:ea typeface="ＭＳ Ｐゴシック" panose="020B0600070205080204" pitchFamily="34" charset="-128"/>
              </a:rPr>
              <a:t>Delete</a:t>
            </a:r>
            <a:r>
              <a:rPr lang="fr-FR" altLang="en-CH" dirty="0">
                <a:ea typeface="ＭＳ Ｐゴシック" panose="020B0600070205080204" pitchFamily="34" charset="-128"/>
              </a:rPr>
              <a:t> the </a:t>
            </a:r>
            <a:r>
              <a:rPr lang="fr-FR" altLang="en-CH" dirty="0" err="1">
                <a:ea typeface="ＭＳ Ｐゴシック" panose="020B0600070205080204" pitchFamily="34" charset="-128"/>
              </a:rPr>
              <a:t>rows</a:t>
            </a:r>
            <a:r>
              <a:rPr lang="fr-FR" altLang="en-CH" dirty="0">
                <a:ea typeface="ＭＳ Ｐゴシック" panose="020B0600070205080204" pitchFamily="34" charset="-128"/>
              </a:rPr>
              <a:t> </a:t>
            </a:r>
            <a:r>
              <a:rPr lang="fr-FR" altLang="en-CH" dirty="0" err="1">
                <a:ea typeface="ＭＳ Ｐゴシック" panose="020B0600070205080204" pitchFamily="34" charset="-128"/>
              </a:rPr>
              <a:t>concerning</a:t>
            </a:r>
            <a:r>
              <a:rPr lang="fr-FR" altLang="en-CH" dirty="0">
                <a:ea typeface="ＭＳ Ｐゴシック" panose="020B0600070205080204" pitchFamily="34" charset="-128"/>
              </a:rPr>
              <a:t> </a:t>
            </a:r>
            <a:r>
              <a:rPr lang="fr-FR" altLang="en-CH" dirty="0" err="1">
                <a:ea typeface="ＭＳ Ｐゴシック" panose="020B0600070205080204" pitchFamily="34" charset="-128"/>
              </a:rPr>
              <a:t>department</a:t>
            </a:r>
            <a:r>
              <a:rPr lang="fr-FR" altLang="en-CH" dirty="0">
                <a:ea typeface="ＭＳ Ｐゴシック" panose="020B0600070205080204" pitchFamily="34" charset="-128"/>
              </a:rPr>
              <a:t> D3</a:t>
            </a:r>
          </a:p>
          <a:p>
            <a:pPr marL="0" indent="0" eaLnBrk="1" hangingPunct="1">
              <a:buNone/>
            </a:pPr>
            <a:endParaRPr lang="fr-FR" altLang="en-CH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fr-FR" altLang="en-CH" dirty="0">
                <a:ea typeface="ＭＳ Ｐゴシック" panose="020B0600070205080204" pitchFamily="34" charset="-128"/>
              </a:rPr>
              <a:t>⇒ </a:t>
            </a:r>
            <a:r>
              <a:rPr lang="fr-FR" altLang="en-CH" dirty="0" err="1">
                <a:ea typeface="ＭＳ Ｐゴシック" panose="020B0600070205080204" pitchFamily="34" charset="-128"/>
              </a:rPr>
              <a:t>We</a:t>
            </a:r>
            <a:r>
              <a:rPr lang="fr-FR" altLang="en-CH" dirty="0">
                <a:ea typeface="ＭＳ Ｐゴシック" panose="020B0600070205080204" pitchFamily="34" charset="-128"/>
              </a:rPr>
              <a:t> lose the information on the supplier Jean (</a:t>
            </a:r>
            <a:r>
              <a:rPr lang="fr-FR" altLang="en-CH" dirty="0" err="1">
                <a:ea typeface="ＭＳ Ｐゴシック" panose="020B0600070205080204" pitchFamily="34" charset="-128"/>
              </a:rPr>
              <a:t>address</a:t>
            </a:r>
            <a:r>
              <a:rPr lang="fr-FR" altLang="en-CH" dirty="0">
                <a:ea typeface="ＭＳ Ｐゴシック" panose="020B0600070205080204" pitchFamily="34" charset="-128"/>
              </a:rPr>
              <a:t>)</a:t>
            </a:r>
          </a:p>
        </p:txBody>
      </p:sp>
      <p:graphicFrame>
        <p:nvGraphicFramePr>
          <p:cNvPr id="4" name="Group 63">
            <a:extLst>
              <a:ext uri="{FF2B5EF4-FFF2-40B4-BE49-F238E27FC236}">
                <a16:creationId xmlns:a16="http://schemas.microsoft.com/office/drawing/2014/main" id="{78A05E11-F790-4734-24CF-5F329D986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21071"/>
              </p:ext>
            </p:extLst>
          </p:nvPr>
        </p:nvGraphicFramePr>
        <p:xfrm>
          <a:off x="3668109" y="1279355"/>
          <a:ext cx="5213211" cy="2687680"/>
        </p:xfrm>
        <a:graphic>
          <a:graphicData uri="http://schemas.openxmlformats.org/drawingml/2006/table">
            <a:tbl>
              <a:tblPr/>
              <a:tblGrid>
                <a:gridCol w="1018468">
                  <a:extLst>
                    <a:ext uri="{9D8B030D-6E8A-4147-A177-3AD203B41FA5}">
                      <a16:colId xmlns:a16="http://schemas.microsoft.com/office/drawing/2014/main" val="1992160169"/>
                    </a:ext>
                  </a:extLst>
                </a:gridCol>
                <a:gridCol w="1009508">
                  <a:extLst>
                    <a:ext uri="{9D8B030D-6E8A-4147-A177-3AD203B41FA5}">
                      <a16:colId xmlns:a16="http://schemas.microsoft.com/office/drawing/2014/main" val="3837631396"/>
                    </a:ext>
                  </a:extLst>
                </a:gridCol>
                <a:gridCol w="1062125">
                  <a:extLst>
                    <a:ext uri="{9D8B030D-6E8A-4147-A177-3AD203B41FA5}">
                      <a16:colId xmlns:a16="http://schemas.microsoft.com/office/drawing/2014/main" val="855507869"/>
                    </a:ext>
                  </a:extLst>
                </a:gridCol>
                <a:gridCol w="1062125">
                  <a:extLst>
                    <a:ext uri="{9D8B030D-6E8A-4147-A177-3AD203B41FA5}">
                      <a16:colId xmlns:a16="http://schemas.microsoft.com/office/drawing/2014/main" val="1359349038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2581270911"/>
                    </a:ext>
                  </a:extLst>
                </a:gridCol>
              </a:tblGrid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department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equipment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quantity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supplier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s_address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3716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48239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32904"/>
                  </a:ext>
                </a:extLst>
              </a:tr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computer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Lausanne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682236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printer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Jean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7430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360793"/>
                  </a:ext>
                </a:extLst>
              </a:tr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Lausanne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4644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8B6747-26E0-DED2-2F4F-9F8D6248966F}"/>
              </a:ext>
            </a:extLst>
          </p:cNvPr>
          <p:cNvCxnSpPr/>
          <p:nvPr/>
        </p:nvCxnSpPr>
        <p:spPr bwMode="auto">
          <a:xfrm>
            <a:off x="3384331" y="2985616"/>
            <a:ext cx="565456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8E44F-DFB6-D2EF-656C-B16FEB7CC4F1}"/>
              </a:ext>
            </a:extLst>
          </p:cNvPr>
          <p:cNvCxnSpPr/>
          <p:nvPr/>
        </p:nvCxnSpPr>
        <p:spPr bwMode="auto">
          <a:xfrm>
            <a:off x="3384331" y="3334661"/>
            <a:ext cx="565456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4A1A7B-24F0-C605-7BAB-00787371F7CB}"/>
              </a:ext>
            </a:extLst>
          </p:cNvPr>
          <p:cNvCxnSpPr/>
          <p:nvPr/>
        </p:nvCxnSpPr>
        <p:spPr bwMode="auto">
          <a:xfrm>
            <a:off x="3384331" y="3732868"/>
            <a:ext cx="565456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>
            <a:extLst>
              <a:ext uri="{FF2B5EF4-FFF2-40B4-BE49-F238E27FC236}">
                <a16:creationId xmlns:a16="http://schemas.microsoft.com/office/drawing/2014/main" id="{36125B72-26B8-8C92-5A63-40012AB1DE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H" sz="900">
                <a:latin typeface="Arial" panose="020B0604020202020204" pitchFamily="34" charset="0"/>
              </a:rPr>
              <a:t>Databases II</a:t>
            </a:r>
          </a:p>
        </p:txBody>
      </p:sp>
      <p:sp>
        <p:nvSpPr>
          <p:cNvPr id="87043" name="Slide Number Placeholder 4">
            <a:extLst>
              <a:ext uri="{FF2B5EF4-FFF2-40B4-BE49-F238E27FC236}">
                <a16:creationId xmlns:a16="http://schemas.microsoft.com/office/drawing/2014/main" id="{33AE4ED5-5528-9471-978F-67E47A96F5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2F2F366-75AE-9C4A-A634-BEA6592F399E}" type="slidenum">
              <a:rPr lang="en-US" altLang="en-CH" sz="900">
                <a:latin typeface="Arial Black" panose="020B0604020202020204" pitchFamily="34" charset="0"/>
              </a:rPr>
              <a:pPr/>
              <a:t>52</a:t>
            </a:fld>
            <a:endParaRPr lang="en-US" altLang="en-CH" sz="900">
              <a:latin typeface="Arial Black" panose="020B0604020202020204" pitchFamily="34" charset="0"/>
            </a:endParaRPr>
          </a:p>
        </p:txBody>
      </p:sp>
      <p:sp>
        <p:nvSpPr>
          <p:cNvPr id="87044" name="Date Placeholder 5">
            <a:extLst>
              <a:ext uri="{FF2B5EF4-FFF2-40B4-BE49-F238E27FC236}">
                <a16:creationId xmlns:a16="http://schemas.microsoft.com/office/drawing/2014/main" id="{ABFDCD8D-4112-244B-7E44-4F71E8183C5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CH" sz="900">
                <a:latin typeface="Arial" panose="020B0604020202020204" pitchFamily="34" charset="0"/>
              </a:rPr>
              <a:t>UNIGE - G. Falquet</a:t>
            </a:r>
            <a:endParaRPr lang="en-US" altLang="en-CH" sz="900">
              <a:latin typeface="Arial" panose="020B0604020202020204" pitchFamily="34" charset="0"/>
            </a:endParaRPr>
          </a:p>
        </p:txBody>
      </p:sp>
      <p:sp>
        <p:nvSpPr>
          <p:cNvPr id="87045" name="Rectangle 2">
            <a:extLst>
              <a:ext uri="{FF2B5EF4-FFF2-40B4-BE49-F238E27FC236}">
                <a16:creationId xmlns:a16="http://schemas.microsoft.com/office/drawing/2014/main" id="{3261A837-4DCE-7C3D-9962-125D57227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CH" dirty="0">
                <a:ea typeface="ＭＳ Ｐゴシック" panose="020B0600070205080204" pitchFamily="34" charset="-128"/>
              </a:rPr>
              <a:t>Insertion anomalies</a:t>
            </a:r>
          </a:p>
        </p:txBody>
      </p:sp>
      <p:sp>
        <p:nvSpPr>
          <p:cNvPr id="87046" name="Rectangle 3">
            <a:extLst>
              <a:ext uri="{FF2B5EF4-FFF2-40B4-BE49-F238E27FC236}">
                <a16:creationId xmlns:a16="http://schemas.microsoft.com/office/drawing/2014/main" id="{46F47C64-F6F7-560D-30BF-47C7B79AC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31590"/>
            <a:ext cx="3082413" cy="2983210"/>
          </a:xfrm>
        </p:spPr>
        <p:txBody>
          <a:bodyPr/>
          <a:lstStyle/>
          <a:p>
            <a:pPr eaLnBrk="1" hangingPunct="1"/>
            <a:r>
              <a:rPr lang="en-AU" altLang="en-CH" dirty="0">
                <a:ea typeface="ＭＳ Ｐゴシック" panose="020B0600070205080204" pitchFamily="34" charset="-128"/>
              </a:rPr>
              <a:t>We want to record the name and address of the supplier Mary</a:t>
            </a:r>
          </a:p>
          <a:p>
            <a:pPr eaLnBrk="1" hangingPunct="1"/>
            <a:endParaRPr lang="en-AU" altLang="en-CH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AU" altLang="en-CH" dirty="0">
                <a:ea typeface="ＭＳ Ｐゴシック" panose="020B0600070205080204" pitchFamily="34" charset="-128"/>
              </a:rPr>
              <a:t>If Mary is not currently supplying any department, this cannot be done</a:t>
            </a:r>
          </a:p>
          <a:p>
            <a:pPr eaLnBrk="1" hangingPunct="1"/>
            <a:endParaRPr lang="fr-FR" altLang="en-CH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Group 63">
            <a:extLst>
              <a:ext uri="{FF2B5EF4-FFF2-40B4-BE49-F238E27FC236}">
                <a16:creationId xmlns:a16="http://schemas.microsoft.com/office/drawing/2014/main" id="{C1DD57CF-B94D-D4B9-849D-4EF12B36F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86896"/>
              </p:ext>
            </p:extLst>
          </p:nvPr>
        </p:nvGraphicFramePr>
        <p:xfrm>
          <a:off x="3753809" y="1131590"/>
          <a:ext cx="5213211" cy="2687680"/>
        </p:xfrm>
        <a:graphic>
          <a:graphicData uri="http://schemas.openxmlformats.org/drawingml/2006/table">
            <a:tbl>
              <a:tblPr/>
              <a:tblGrid>
                <a:gridCol w="1018468">
                  <a:extLst>
                    <a:ext uri="{9D8B030D-6E8A-4147-A177-3AD203B41FA5}">
                      <a16:colId xmlns:a16="http://schemas.microsoft.com/office/drawing/2014/main" val="1992160169"/>
                    </a:ext>
                  </a:extLst>
                </a:gridCol>
                <a:gridCol w="1009508">
                  <a:extLst>
                    <a:ext uri="{9D8B030D-6E8A-4147-A177-3AD203B41FA5}">
                      <a16:colId xmlns:a16="http://schemas.microsoft.com/office/drawing/2014/main" val="3837631396"/>
                    </a:ext>
                  </a:extLst>
                </a:gridCol>
                <a:gridCol w="1062125">
                  <a:extLst>
                    <a:ext uri="{9D8B030D-6E8A-4147-A177-3AD203B41FA5}">
                      <a16:colId xmlns:a16="http://schemas.microsoft.com/office/drawing/2014/main" val="855507869"/>
                    </a:ext>
                  </a:extLst>
                </a:gridCol>
                <a:gridCol w="1062125">
                  <a:extLst>
                    <a:ext uri="{9D8B030D-6E8A-4147-A177-3AD203B41FA5}">
                      <a16:colId xmlns:a16="http://schemas.microsoft.com/office/drawing/2014/main" val="1359349038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2581270911"/>
                    </a:ext>
                  </a:extLst>
                </a:gridCol>
              </a:tblGrid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department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equipment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quantity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supplier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s_address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3716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48239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32904"/>
                  </a:ext>
                </a:extLst>
              </a:tr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computer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Lausanne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682236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printer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Jean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7430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360793"/>
                  </a:ext>
                </a:extLst>
              </a:tr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Lausanne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46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>
            <a:extLst>
              <a:ext uri="{FF2B5EF4-FFF2-40B4-BE49-F238E27FC236}">
                <a16:creationId xmlns:a16="http://schemas.microsoft.com/office/drawing/2014/main" id="{B53ADC9C-BFFD-1B04-30B7-16714FF105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H" sz="900">
                <a:latin typeface="Arial" panose="020B0604020202020204" pitchFamily="34" charset="0"/>
              </a:rPr>
              <a:t>Databases II</a:t>
            </a:r>
          </a:p>
        </p:txBody>
      </p:sp>
      <p:sp>
        <p:nvSpPr>
          <p:cNvPr id="88067" name="Slide Number Placeholder 4">
            <a:extLst>
              <a:ext uri="{FF2B5EF4-FFF2-40B4-BE49-F238E27FC236}">
                <a16:creationId xmlns:a16="http://schemas.microsoft.com/office/drawing/2014/main" id="{3D0716D4-D8D6-097F-1AEE-5E672C8F5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EE38877-662E-7E4F-97D8-2FEC9FB8D138}" type="slidenum">
              <a:rPr lang="en-US" altLang="en-CH" sz="900">
                <a:latin typeface="Arial Black" panose="020B0604020202020204" pitchFamily="34" charset="0"/>
              </a:rPr>
              <a:pPr/>
              <a:t>53</a:t>
            </a:fld>
            <a:endParaRPr lang="en-US" altLang="en-CH" sz="900">
              <a:latin typeface="Arial Black" panose="020B0604020202020204" pitchFamily="34" charset="0"/>
            </a:endParaRPr>
          </a:p>
        </p:txBody>
      </p:sp>
      <p:sp>
        <p:nvSpPr>
          <p:cNvPr id="88068" name="Date Placeholder 5">
            <a:extLst>
              <a:ext uri="{FF2B5EF4-FFF2-40B4-BE49-F238E27FC236}">
                <a16:creationId xmlns:a16="http://schemas.microsoft.com/office/drawing/2014/main" id="{21920EFF-4BDE-47A8-8A29-9D94BE58F1B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CH" sz="900">
                <a:latin typeface="Arial" panose="020B0604020202020204" pitchFamily="34" charset="0"/>
              </a:rPr>
              <a:t>UNIGE - G. Falquet</a:t>
            </a:r>
            <a:endParaRPr lang="en-US" altLang="en-CH" sz="900">
              <a:latin typeface="Arial" panose="020B0604020202020204" pitchFamily="34" charset="0"/>
            </a:endParaRPr>
          </a:p>
        </p:txBody>
      </p:sp>
      <p:sp>
        <p:nvSpPr>
          <p:cNvPr id="88069" name="Rectangle 2">
            <a:extLst>
              <a:ext uri="{FF2B5EF4-FFF2-40B4-BE49-F238E27FC236}">
                <a16:creationId xmlns:a16="http://schemas.microsoft.com/office/drawing/2014/main" id="{4E744E06-8147-18E1-C119-DB27176F3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CH" dirty="0">
                <a:ea typeface="ＭＳ Ｐゴシック" panose="020B0600070205080204" pitchFamily="34" charset="-128"/>
              </a:rPr>
              <a:t>A Solution to Update, </a:t>
            </a:r>
            <a:r>
              <a:rPr lang="fr-FR" altLang="en-CH" dirty="0" err="1">
                <a:ea typeface="ＭＳ Ｐゴシック" panose="020B0600070205080204" pitchFamily="34" charset="-128"/>
              </a:rPr>
              <a:t>Delete</a:t>
            </a:r>
            <a:r>
              <a:rPr lang="fr-FR" altLang="en-CH" dirty="0">
                <a:ea typeface="ＭＳ Ｐゴシック" panose="020B0600070205080204" pitchFamily="34" charset="-128"/>
              </a:rPr>
              <a:t>, Insert Anomalies : </a:t>
            </a:r>
            <a:br>
              <a:rPr lang="fr-FR" altLang="en-CH" dirty="0">
                <a:ea typeface="ＭＳ Ｐゴシック" panose="020B0600070205080204" pitchFamily="34" charset="-128"/>
              </a:rPr>
            </a:br>
            <a:r>
              <a:rPr lang="fr-FR" altLang="en-CH" dirty="0">
                <a:ea typeface="ＭＳ Ｐゴシック" panose="020B0600070205080204" pitchFamily="34" charset="-128"/>
              </a:rPr>
              <a:t>Relation </a:t>
            </a:r>
            <a:r>
              <a:rPr lang="fr-FR" altLang="en-CH" b="1" dirty="0" err="1">
                <a:ea typeface="ＭＳ Ｐゴシック" panose="020B0600070205080204" pitchFamily="34" charset="-128"/>
              </a:rPr>
              <a:t>Decomposition</a:t>
            </a:r>
            <a:endParaRPr lang="fr-FR" altLang="en-CH" b="1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Group 63">
            <a:extLst>
              <a:ext uri="{FF2B5EF4-FFF2-40B4-BE49-F238E27FC236}">
                <a16:creationId xmlns:a16="http://schemas.microsoft.com/office/drawing/2014/main" id="{2E13FE97-03EF-2A6A-2563-9E41431E6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71501"/>
              </p:ext>
            </p:extLst>
          </p:nvPr>
        </p:nvGraphicFramePr>
        <p:xfrm>
          <a:off x="668937" y="1790351"/>
          <a:ext cx="4152226" cy="2687680"/>
        </p:xfrm>
        <a:graphic>
          <a:graphicData uri="http://schemas.openxmlformats.org/drawingml/2006/table">
            <a:tbl>
              <a:tblPr/>
              <a:tblGrid>
                <a:gridCol w="1018468">
                  <a:extLst>
                    <a:ext uri="{9D8B030D-6E8A-4147-A177-3AD203B41FA5}">
                      <a16:colId xmlns:a16="http://schemas.microsoft.com/office/drawing/2014/main" val="1992160169"/>
                    </a:ext>
                  </a:extLst>
                </a:gridCol>
                <a:gridCol w="1009508">
                  <a:extLst>
                    <a:ext uri="{9D8B030D-6E8A-4147-A177-3AD203B41FA5}">
                      <a16:colId xmlns:a16="http://schemas.microsoft.com/office/drawing/2014/main" val="3837631396"/>
                    </a:ext>
                  </a:extLst>
                </a:gridCol>
                <a:gridCol w="1062125">
                  <a:extLst>
                    <a:ext uri="{9D8B030D-6E8A-4147-A177-3AD203B41FA5}">
                      <a16:colId xmlns:a16="http://schemas.microsoft.com/office/drawing/2014/main" val="855507869"/>
                    </a:ext>
                  </a:extLst>
                </a:gridCol>
                <a:gridCol w="1062125">
                  <a:extLst>
                    <a:ext uri="{9D8B030D-6E8A-4147-A177-3AD203B41FA5}">
                      <a16:colId xmlns:a16="http://schemas.microsoft.com/office/drawing/2014/main" val="1359349038"/>
                    </a:ext>
                  </a:extLst>
                </a:gridCol>
              </a:tblGrid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department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equipment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quantity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supplier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3716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48239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32904"/>
                  </a:ext>
                </a:extLst>
              </a:tr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computer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682236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printer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Jean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7430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360793"/>
                  </a:ext>
                </a:extLst>
              </a:tr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4644"/>
                  </a:ext>
                </a:extLst>
              </a:tr>
            </a:tbl>
          </a:graphicData>
        </a:graphic>
      </p:graphicFrame>
      <p:graphicFrame>
        <p:nvGraphicFramePr>
          <p:cNvPr id="3" name="Group 63">
            <a:extLst>
              <a:ext uri="{FF2B5EF4-FFF2-40B4-BE49-F238E27FC236}">
                <a16:creationId xmlns:a16="http://schemas.microsoft.com/office/drawing/2014/main" id="{4014F945-A66A-6787-6DC6-6DDA4ABA1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821480"/>
              </p:ext>
            </p:extLst>
          </p:nvPr>
        </p:nvGraphicFramePr>
        <p:xfrm>
          <a:off x="6019800" y="1682488"/>
          <a:ext cx="2123110" cy="1918564"/>
        </p:xfrm>
        <a:graphic>
          <a:graphicData uri="http://schemas.openxmlformats.org/drawingml/2006/table">
            <a:tbl>
              <a:tblPr/>
              <a:tblGrid>
                <a:gridCol w="1062125">
                  <a:extLst>
                    <a:ext uri="{9D8B030D-6E8A-4147-A177-3AD203B41FA5}">
                      <a16:colId xmlns:a16="http://schemas.microsoft.com/office/drawing/2014/main" val="1359349038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2581270911"/>
                    </a:ext>
                  </a:extLst>
                </a:gridCol>
              </a:tblGrid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supplier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s_address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3716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48239"/>
                  </a:ext>
                </a:extLst>
              </a:tr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Lausanne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682236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Jean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7430"/>
                  </a:ext>
                </a:extLst>
              </a:tr>
              <a:tr h="380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Mary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Paris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54881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012F10-8AA4-AFC9-A545-823A497AE435}"/>
              </a:ext>
            </a:extLst>
          </p:cNvPr>
          <p:cNvSpPr txBox="1"/>
          <p:nvPr/>
        </p:nvSpPr>
        <p:spPr bwMode="auto">
          <a:xfrm>
            <a:off x="604186" y="1421019"/>
            <a:ext cx="793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AU" sz="1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Order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F637D-79BF-BFF9-81D5-152C9DAB56C5}"/>
              </a:ext>
            </a:extLst>
          </p:cNvPr>
          <p:cNvSpPr txBox="1"/>
          <p:nvPr/>
        </p:nvSpPr>
        <p:spPr bwMode="auto">
          <a:xfrm>
            <a:off x="5987253" y="1254163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AU" sz="1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Supplier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4E89-AE5B-E9D3-123E-D2C3B157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</a:t>
            </a:r>
            <a:r>
              <a:rPr lang="en-AU" baseline="30000" dirty="0"/>
              <a:t>rd</a:t>
            </a:r>
            <a:r>
              <a:rPr lang="en-AU" dirty="0"/>
              <a:t> Normal Form (The Theory Behind Redundancies)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AA3AD-ECBF-37F7-4C29-E75B9C55D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Conditions to avoid redundancies, and hence anomalies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dirty="0"/>
              <a:t>Definition.</a:t>
            </a:r>
            <a:r>
              <a:rPr lang="en-AU" dirty="0"/>
              <a:t> There is a functional dependency </a:t>
            </a:r>
            <a:r>
              <a:rPr lang="en-GB" i="1" dirty="0"/>
              <a:t>X</a:t>
            </a:r>
            <a:r>
              <a:rPr lang="en-GB" dirty="0"/>
              <a:t> → </a:t>
            </a:r>
            <a:r>
              <a:rPr lang="en-GB" i="1" dirty="0"/>
              <a:t>A</a:t>
            </a:r>
            <a:r>
              <a:rPr lang="en-AU" i="1" dirty="0"/>
              <a:t>  </a:t>
            </a:r>
            <a:r>
              <a:rPr lang="en-AU" dirty="0"/>
              <a:t>in r if the attribute set </a:t>
            </a:r>
            <a:r>
              <a:rPr lang="en-AU" i="1" dirty="0"/>
              <a:t>X</a:t>
            </a:r>
            <a:r>
              <a:rPr lang="en-AU" dirty="0"/>
              <a:t> uniquely determine the attribute </a:t>
            </a:r>
            <a:r>
              <a:rPr lang="en-AU" i="1" dirty="0"/>
              <a:t>A</a:t>
            </a:r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b="1" dirty="0"/>
              <a:t>Definition.</a:t>
            </a:r>
            <a:r>
              <a:rPr lang="en-AU" dirty="0"/>
              <a:t> A relation is in 3</a:t>
            </a:r>
            <a:r>
              <a:rPr lang="en-AU" baseline="30000" dirty="0"/>
              <a:t>rd</a:t>
            </a:r>
            <a:r>
              <a:rPr lang="en-AU" dirty="0"/>
              <a:t> normal form if </a:t>
            </a:r>
            <a:r>
              <a:rPr lang="en-GB" dirty="0"/>
              <a:t>for each of its non trivial functional dependencies </a:t>
            </a:r>
            <a:r>
              <a:rPr lang="en-GB" i="1" dirty="0"/>
              <a:t>X</a:t>
            </a:r>
            <a:r>
              <a:rPr lang="en-GB" dirty="0"/>
              <a:t> → </a:t>
            </a:r>
            <a:r>
              <a:rPr lang="en-GB" i="1" dirty="0"/>
              <a:t>A</a:t>
            </a:r>
            <a:endParaRPr lang="en-GB" dirty="0"/>
          </a:p>
          <a:p>
            <a:pPr marL="914400" lvl="2" indent="0">
              <a:buNone/>
            </a:pPr>
            <a:r>
              <a:rPr lang="en-GB" i="1" dirty="0"/>
              <a:t>X</a:t>
            </a:r>
            <a:r>
              <a:rPr lang="en-GB" dirty="0"/>
              <a:t>  contains a key of the relation</a:t>
            </a:r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48465-DD79-F616-21BB-C6E9D3AC6D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8CC1C-4EA0-0F53-9B56-EDDA13775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DC6519-3369-A420-9720-9000560800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39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84F8-6200-BD78-1324-597E6D4E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C2557-BBDB-38F0-435F-47A6D9E79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key: </a:t>
                </a:r>
              </a:p>
              <a:p>
                <a:pPr marL="0" indent="0">
                  <a:buNone/>
                </a:pPr>
                <a:r>
                  <a:rPr lang="en-AU" dirty="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{department, equipment}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b="1" dirty="0"/>
                  <a:t>functional dependencies</a:t>
                </a:r>
              </a:p>
              <a:p>
                <a:pPr marL="0" indent="0">
                  <a:buNone/>
                </a:pPr>
                <a:r>
                  <a:rPr lang="en-AU" dirty="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department, equipment → quantity</a:t>
                </a:r>
              </a:p>
              <a:p>
                <a:pPr marL="0" indent="0">
                  <a:buNone/>
                </a:pPr>
                <a:r>
                  <a:rPr lang="en-AU" dirty="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department, equipment → supplier</a:t>
                </a:r>
              </a:p>
              <a:p>
                <a:pPr marL="0" indent="0">
                  <a:buNone/>
                </a:pPr>
                <a:r>
                  <a:rPr lang="en-AU" dirty="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department, equipment → </a:t>
                </a:r>
                <a:r>
                  <a:rPr lang="en-AU" dirty="0" err="1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s_address</a:t>
                </a:r>
                <a:endParaRPr lang="en-AU" dirty="0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FF0000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supplier → </a:t>
                </a:r>
                <a:r>
                  <a:rPr lang="en-AU" dirty="0" err="1">
                    <a:solidFill>
                      <a:srgbClr val="FF0000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s_address</a:t>
                </a:r>
                <a:endParaRPr lang="en-AU" dirty="0">
                  <a:solidFill>
                    <a:srgbClr val="FF0000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b="1" dirty="0"/>
                  <a:t>Not in 3NF</a:t>
                </a:r>
              </a:p>
              <a:p>
                <a:pPr marL="0" indent="0">
                  <a:buNone/>
                </a:pPr>
                <a:r>
                  <a:rPr lang="en-AU" dirty="0"/>
                  <a:t>{</a:t>
                </a:r>
                <a:r>
                  <a:rPr lang="en-AU" dirty="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supplier</a:t>
                </a:r>
                <a:r>
                  <a:rPr lang="en-AU" dirty="0"/>
                  <a:t>}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⊉</m:t>
                    </m:r>
                  </m:oMath>
                </a14:m>
                <a:r>
                  <a:rPr lang="en-AU" dirty="0"/>
                  <a:t>  </a:t>
                </a:r>
                <a:r>
                  <a:rPr lang="en-AU" dirty="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{department, equipment}</a:t>
                </a: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C2557-BBDB-38F0-435F-47A6D9E79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851" b="-119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5F203-55B7-6302-EBD0-F259856287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C11BE-8A85-50FC-F6ED-A4FAE1F89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192434-947D-FBB1-4088-2DF389F18B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graphicFrame>
        <p:nvGraphicFramePr>
          <p:cNvPr id="7" name="Group 63">
            <a:extLst>
              <a:ext uri="{FF2B5EF4-FFF2-40B4-BE49-F238E27FC236}">
                <a16:creationId xmlns:a16="http://schemas.microsoft.com/office/drawing/2014/main" id="{34BC170F-EDE4-0FF9-EEE7-7B4ABB7AB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697131"/>
              </p:ext>
            </p:extLst>
          </p:nvPr>
        </p:nvGraphicFramePr>
        <p:xfrm>
          <a:off x="3818651" y="1152135"/>
          <a:ext cx="5213211" cy="2687680"/>
        </p:xfrm>
        <a:graphic>
          <a:graphicData uri="http://schemas.openxmlformats.org/drawingml/2006/table">
            <a:tbl>
              <a:tblPr/>
              <a:tblGrid>
                <a:gridCol w="1018468">
                  <a:extLst>
                    <a:ext uri="{9D8B030D-6E8A-4147-A177-3AD203B41FA5}">
                      <a16:colId xmlns:a16="http://schemas.microsoft.com/office/drawing/2014/main" val="1992160169"/>
                    </a:ext>
                  </a:extLst>
                </a:gridCol>
                <a:gridCol w="1009508">
                  <a:extLst>
                    <a:ext uri="{9D8B030D-6E8A-4147-A177-3AD203B41FA5}">
                      <a16:colId xmlns:a16="http://schemas.microsoft.com/office/drawing/2014/main" val="3837631396"/>
                    </a:ext>
                  </a:extLst>
                </a:gridCol>
                <a:gridCol w="1062125">
                  <a:extLst>
                    <a:ext uri="{9D8B030D-6E8A-4147-A177-3AD203B41FA5}">
                      <a16:colId xmlns:a16="http://schemas.microsoft.com/office/drawing/2014/main" val="855507869"/>
                    </a:ext>
                  </a:extLst>
                </a:gridCol>
                <a:gridCol w="1062125">
                  <a:extLst>
                    <a:ext uri="{9D8B030D-6E8A-4147-A177-3AD203B41FA5}">
                      <a16:colId xmlns:a16="http://schemas.microsoft.com/office/drawing/2014/main" val="1359349038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2581270911"/>
                    </a:ext>
                  </a:extLst>
                </a:gridCol>
              </a:tblGrid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department</a:t>
                      </a:r>
                      <a:endParaRPr kumimoji="0" lang="fr-FR" altLang="en-CH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equipment</a:t>
                      </a:r>
                      <a:endParaRPr kumimoji="0" lang="fr-FR" altLang="en-CH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quantity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supplier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s_address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3716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48239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32904"/>
                  </a:ext>
                </a:extLst>
              </a:tr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computer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Lausanne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682236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printer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Jean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7430"/>
                  </a:ext>
                </a:extLst>
              </a:tr>
              <a:tr h="3803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360793"/>
                  </a:ext>
                </a:extLst>
              </a:tr>
              <a:tr h="3887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Lausanne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4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5424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0256-B229-69A1-D6B0-8B063B31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 3NF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DE28C-08C6-20F3-5500-E33E86FB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09" y="916452"/>
            <a:ext cx="5695336" cy="73653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All the functional dependencies are of the form Key → Attribute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A24CD-ED3D-7172-95E7-3A8076789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8E05B-D5C6-40DE-7A02-CA972F2D5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B301EA-D6C8-EC70-9766-E87DE7B4BD9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graphicFrame>
        <p:nvGraphicFramePr>
          <p:cNvPr id="7" name="Group 63">
            <a:extLst>
              <a:ext uri="{FF2B5EF4-FFF2-40B4-BE49-F238E27FC236}">
                <a16:creationId xmlns:a16="http://schemas.microsoft.com/office/drawing/2014/main" id="{24E55A84-FC2D-183D-5CBF-AE9FC3BC7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84395"/>
              </p:ext>
            </p:extLst>
          </p:nvPr>
        </p:nvGraphicFramePr>
        <p:xfrm>
          <a:off x="668937" y="1790351"/>
          <a:ext cx="4127350" cy="2307195"/>
        </p:xfrm>
        <a:graphic>
          <a:graphicData uri="http://schemas.openxmlformats.org/drawingml/2006/table">
            <a:tbl>
              <a:tblPr/>
              <a:tblGrid>
                <a:gridCol w="1012366">
                  <a:extLst>
                    <a:ext uri="{9D8B030D-6E8A-4147-A177-3AD203B41FA5}">
                      <a16:colId xmlns:a16="http://schemas.microsoft.com/office/drawing/2014/main" val="1992160169"/>
                    </a:ext>
                  </a:extLst>
                </a:gridCol>
                <a:gridCol w="1003460">
                  <a:extLst>
                    <a:ext uri="{9D8B030D-6E8A-4147-A177-3AD203B41FA5}">
                      <a16:colId xmlns:a16="http://schemas.microsoft.com/office/drawing/2014/main" val="3837631396"/>
                    </a:ext>
                  </a:extLst>
                </a:gridCol>
                <a:gridCol w="1055762">
                  <a:extLst>
                    <a:ext uri="{9D8B030D-6E8A-4147-A177-3AD203B41FA5}">
                      <a16:colId xmlns:a16="http://schemas.microsoft.com/office/drawing/2014/main" val="855507869"/>
                    </a:ext>
                  </a:extLst>
                </a:gridCol>
                <a:gridCol w="1055762">
                  <a:extLst>
                    <a:ext uri="{9D8B030D-6E8A-4147-A177-3AD203B41FA5}">
                      <a16:colId xmlns:a16="http://schemas.microsoft.com/office/drawing/2014/main" val="1359349038"/>
                    </a:ext>
                  </a:extLst>
                </a:gridCol>
              </a:tblGrid>
              <a:tr h="3337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department</a:t>
                      </a:r>
                      <a:endParaRPr kumimoji="0" lang="fr-FR" altLang="en-CH" sz="12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equipment</a:t>
                      </a:r>
                      <a:endParaRPr kumimoji="0" lang="fr-FR" altLang="en-CH" sz="12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quantity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supplier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3716"/>
                  </a:ext>
                </a:extLst>
              </a:tr>
              <a:tr h="3264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48239"/>
                  </a:ext>
                </a:extLst>
              </a:tr>
              <a:tr h="3264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32904"/>
                  </a:ext>
                </a:extLst>
              </a:tr>
              <a:tr h="3337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computer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682236"/>
                  </a:ext>
                </a:extLst>
              </a:tr>
              <a:tr h="3264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printer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Jean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7430"/>
                  </a:ext>
                </a:extLst>
              </a:tr>
              <a:tr h="3264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keyboard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360793"/>
                  </a:ext>
                </a:extLst>
              </a:tr>
              <a:tr h="3337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screen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4644"/>
                  </a:ext>
                </a:extLst>
              </a:tr>
            </a:tbl>
          </a:graphicData>
        </a:graphic>
      </p:graphicFrame>
      <p:graphicFrame>
        <p:nvGraphicFramePr>
          <p:cNvPr id="8" name="Group 63">
            <a:extLst>
              <a:ext uri="{FF2B5EF4-FFF2-40B4-BE49-F238E27FC236}">
                <a16:creationId xmlns:a16="http://schemas.microsoft.com/office/drawing/2014/main" id="{8F43D711-2980-1400-0A1C-D0AED832B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04345"/>
              </p:ext>
            </p:extLst>
          </p:nvPr>
        </p:nvGraphicFramePr>
        <p:xfrm>
          <a:off x="6019800" y="1682488"/>
          <a:ext cx="2133600" cy="1681813"/>
        </p:xfrm>
        <a:graphic>
          <a:graphicData uri="http://schemas.openxmlformats.org/drawingml/2006/table">
            <a:tbl>
              <a:tblPr/>
              <a:tblGrid>
                <a:gridCol w="1067373">
                  <a:extLst>
                    <a:ext uri="{9D8B030D-6E8A-4147-A177-3AD203B41FA5}">
                      <a16:colId xmlns:a16="http://schemas.microsoft.com/office/drawing/2014/main" val="1359349038"/>
                    </a:ext>
                  </a:extLst>
                </a:gridCol>
                <a:gridCol w="1066227">
                  <a:extLst>
                    <a:ext uri="{9D8B030D-6E8A-4147-A177-3AD203B41FA5}">
                      <a16:colId xmlns:a16="http://schemas.microsoft.com/office/drawing/2014/main" val="2581270911"/>
                    </a:ext>
                  </a:extLst>
                </a:gridCol>
              </a:tblGrid>
              <a:tr h="34080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supplier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s_address</a:t>
                      </a:r>
                      <a:endParaRPr kumimoji="0" lang="fr-FR" altLang="en-CH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3716"/>
                  </a:ext>
                </a:extLst>
              </a:tr>
              <a:tr h="33339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48239"/>
                  </a:ext>
                </a:extLst>
              </a:tr>
              <a:tr h="34080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Pierre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Lausanne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682236"/>
                  </a:ext>
                </a:extLst>
              </a:tr>
              <a:tr h="33339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Jean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Genève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7430"/>
                  </a:ext>
                </a:extLst>
              </a:tr>
              <a:tr h="333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Mary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Paris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54881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8FF1B2-48BE-989B-5640-C8CCC4AA4817}"/>
              </a:ext>
            </a:extLst>
          </p:cNvPr>
          <p:cNvSpPr txBox="1"/>
          <p:nvPr/>
        </p:nvSpPr>
        <p:spPr bwMode="auto">
          <a:xfrm>
            <a:off x="604186" y="1421019"/>
            <a:ext cx="793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AU" sz="1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Order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20B4A-C84A-2334-B44F-28D2EE156437}"/>
              </a:ext>
            </a:extLst>
          </p:cNvPr>
          <p:cNvSpPr txBox="1"/>
          <p:nvPr/>
        </p:nvSpPr>
        <p:spPr bwMode="auto">
          <a:xfrm>
            <a:off x="5987253" y="1280041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AU" sz="1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Supplier</a:t>
            </a:r>
          </a:p>
        </p:txBody>
      </p:sp>
    </p:spTree>
    <p:extLst>
      <p:ext uri="{BB962C8B-B14F-4D97-AF65-F5344CB8AC3E}">
        <p14:creationId xmlns:p14="http://schemas.microsoft.com/office/powerpoint/2010/main" val="3177465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>
            <a:extLst>
              <a:ext uri="{FF2B5EF4-FFF2-40B4-BE49-F238E27FC236}">
                <a16:creationId xmlns:a16="http://schemas.microsoft.com/office/drawing/2014/main" id="{6F94B232-A343-6850-6B1D-2F827E9558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H" sz="900">
                <a:latin typeface="Arial" panose="020B0604020202020204" pitchFamily="34" charset="0"/>
              </a:rPr>
              <a:t>Databases II</a:t>
            </a:r>
          </a:p>
        </p:txBody>
      </p:sp>
      <p:sp>
        <p:nvSpPr>
          <p:cNvPr id="89091" name="Slide Number Placeholder 4">
            <a:extLst>
              <a:ext uri="{FF2B5EF4-FFF2-40B4-BE49-F238E27FC236}">
                <a16:creationId xmlns:a16="http://schemas.microsoft.com/office/drawing/2014/main" id="{5666E220-A22D-1979-8414-89504DB73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8731C0B-D9B0-2146-955F-0E327BBA3DFA}" type="slidenum">
              <a:rPr lang="en-US" altLang="en-CH" sz="900">
                <a:latin typeface="Arial Black" panose="020B0604020202020204" pitchFamily="34" charset="0"/>
              </a:rPr>
              <a:pPr/>
              <a:t>57</a:t>
            </a:fld>
            <a:endParaRPr lang="en-US" altLang="en-CH" sz="900">
              <a:latin typeface="Arial Black" panose="020B0604020202020204" pitchFamily="34" charset="0"/>
            </a:endParaRPr>
          </a:p>
        </p:txBody>
      </p:sp>
      <p:sp>
        <p:nvSpPr>
          <p:cNvPr id="89092" name="Date Placeholder 5">
            <a:extLst>
              <a:ext uri="{FF2B5EF4-FFF2-40B4-BE49-F238E27FC236}">
                <a16:creationId xmlns:a16="http://schemas.microsoft.com/office/drawing/2014/main" id="{AF439D33-BE15-0278-4162-F2B547B6855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CH" sz="900">
                <a:latin typeface="Arial" panose="020B0604020202020204" pitchFamily="34" charset="0"/>
              </a:rPr>
              <a:t>UNIGE - G. Falquet</a:t>
            </a:r>
            <a:endParaRPr lang="en-US" altLang="en-CH" sz="900">
              <a:latin typeface="Arial" panose="020B0604020202020204" pitchFamily="34" charset="0"/>
            </a:endParaRPr>
          </a:p>
        </p:txBody>
      </p:sp>
      <p:sp>
        <p:nvSpPr>
          <p:cNvPr id="89093" name="Rectangle 2">
            <a:extLst>
              <a:ext uri="{FF2B5EF4-FFF2-40B4-BE49-F238E27FC236}">
                <a16:creationId xmlns:a16="http://schemas.microsoft.com/office/drawing/2014/main" id="{AC0BB972-77F3-AF98-52AE-5A277DC21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CH" dirty="0">
                <a:ea typeface="ＭＳ Ｐゴシック" panose="020B0600070205080204" pitchFamily="34" charset="-128"/>
              </a:rPr>
              <a:t>Object-</a:t>
            </a:r>
            <a:r>
              <a:rPr lang="fr-FR" altLang="en-CH" dirty="0" err="1">
                <a:ea typeface="ＭＳ Ｐゴシック" panose="020B0600070205080204" pitchFamily="34" charset="-128"/>
              </a:rPr>
              <a:t>Oriented</a:t>
            </a:r>
            <a:r>
              <a:rPr lang="fr-FR" altLang="en-CH" dirty="0">
                <a:ea typeface="ＭＳ Ｐゴシック" panose="020B0600070205080204" pitchFamily="34" charset="-128"/>
              </a:rPr>
              <a:t> Design</a:t>
            </a:r>
          </a:p>
        </p:txBody>
      </p:sp>
      <p:sp>
        <p:nvSpPr>
          <p:cNvPr id="89094" name="Rectangle 3">
            <a:extLst>
              <a:ext uri="{FF2B5EF4-FFF2-40B4-BE49-F238E27FC236}">
                <a16:creationId xmlns:a16="http://schemas.microsoft.com/office/drawing/2014/main" id="{F848FB90-A251-2611-3AA8-60DD403E1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en-CH" dirty="0" err="1">
                <a:ea typeface="ＭＳ Ｐゴシック" panose="020B0600070205080204" pitchFamily="34" charset="-128"/>
              </a:rPr>
              <a:t>Find</a:t>
            </a:r>
            <a:r>
              <a:rPr lang="fr-FR" altLang="en-CH" dirty="0">
                <a:ea typeface="ＭＳ Ｐゴシック" panose="020B0600070205080204" pitchFamily="34" charset="-128"/>
              </a:rPr>
              <a:t> the types of </a:t>
            </a:r>
            <a:r>
              <a:rPr lang="fr-FR" altLang="en-CH" dirty="0" err="1">
                <a:ea typeface="ＭＳ Ｐゴシック" panose="020B0600070205080204" pitchFamily="34" charset="-128"/>
              </a:rPr>
              <a:t>entities</a:t>
            </a:r>
            <a:r>
              <a:rPr lang="fr-FR" altLang="en-CH" dirty="0">
                <a:ea typeface="ＭＳ Ｐゴシック" panose="020B0600070205080204" pitchFamily="34" charset="-128"/>
              </a:rPr>
              <a:t> in the </a:t>
            </a:r>
            <a:r>
              <a:rPr lang="fr-FR" altLang="en-CH" dirty="0" err="1">
                <a:ea typeface="ＭＳ Ｐゴシック" panose="020B0600070205080204" pitchFamily="34" charset="-128"/>
              </a:rPr>
              <a:t>domain</a:t>
            </a:r>
            <a:r>
              <a:rPr lang="fr-FR" altLang="en-CH" dirty="0">
                <a:ea typeface="ＭＳ Ｐゴシック" panose="020B0600070205080204" pitchFamily="34" charset="-128"/>
              </a:rPr>
              <a:t> to model (classes)</a:t>
            </a:r>
          </a:p>
          <a:p>
            <a:pPr eaLnBrk="1" hangingPunct="1"/>
            <a:r>
              <a:rPr lang="fr-FR" altLang="en-CH" dirty="0" err="1">
                <a:ea typeface="ＭＳ Ｐゴシック" panose="020B0600070205080204" pitchFamily="34" charset="-128"/>
              </a:rPr>
              <a:t>Find</a:t>
            </a:r>
            <a:r>
              <a:rPr lang="fr-FR" altLang="en-CH" dirty="0">
                <a:ea typeface="ＭＳ Ｐゴシック" panose="020B0600070205080204" pitchFamily="34" charset="-128"/>
              </a:rPr>
              <a:t> the </a:t>
            </a:r>
            <a:r>
              <a:rPr lang="fr-FR" altLang="en-CH" dirty="0" err="1">
                <a:ea typeface="ＭＳ Ｐゴシック" panose="020B0600070205080204" pitchFamily="34" charset="-128"/>
              </a:rPr>
              <a:t>relationships</a:t>
            </a:r>
            <a:r>
              <a:rPr lang="fr-FR" altLang="en-CH" dirty="0">
                <a:ea typeface="ＭＳ Ｐゴシック" panose="020B0600070205080204" pitchFamily="34" charset="-128"/>
              </a:rPr>
              <a:t> </a:t>
            </a:r>
            <a:r>
              <a:rPr lang="fr-FR" altLang="en-CH" dirty="0" err="1">
                <a:ea typeface="ＭＳ Ｐゴシック" panose="020B0600070205080204" pitchFamily="34" charset="-128"/>
              </a:rPr>
              <a:t>between</a:t>
            </a:r>
            <a:r>
              <a:rPr lang="fr-FR" altLang="en-CH" dirty="0">
                <a:ea typeface="ＭＳ Ｐゴシック" panose="020B0600070205080204" pitchFamily="34" charset="-128"/>
              </a:rPr>
              <a:t> the classes</a:t>
            </a:r>
          </a:p>
          <a:p>
            <a:pPr eaLnBrk="1" hangingPunct="1"/>
            <a:endParaRPr lang="fr-FR" altLang="en-CH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fr-FR" altLang="en-CH" dirty="0">
                <a:ea typeface="ＭＳ Ｐゴシック" panose="020B0600070205080204" pitchFamily="34" charset="-128"/>
              </a:rPr>
              <a:t>→ UML Class Diagram or </a:t>
            </a:r>
            <a:r>
              <a:rPr lang="fr-FR" altLang="en-CH" dirty="0" err="1">
                <a:ea typeface="ＭＳ Ｐゴシック" panose="020B0600070205080204" pitchFamily="34" charset="-128"/>
              </a:rPr>
              <a:t>Entity</a:t>
            </a:r>
            <a:r>
              <a:rPr lang="fr-FR" altLang="en-CH" dirty="0">
                <a:ea typeface="ＭＳ Ｐゴシック" panose="020B0600070205080204" pitchFamily="34" charset="-128"/>
              </a:rPr>
              <a:t>-Relationship Diagram</a:t>
            </a:r>
          </a:p>
          <a:p>
            <a:pPr eaLnBrk="1" hangingPunct="1"/>
            <a:endParaRPr lang="fr-FR" altLang="en-CH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en-CH" dirty="0" err="1">
                <a:ea typeface="ＭＳ Ｐゴシック" panose="020B0600070205080204" pitchFamily="34" charset="-128"/>
              </a:rPr>
              <a:t>Transform</a:t>
            </a:r>
            <a:r>
              <a:rPr lang="fr-FR" altLang="en-CH" dirty="0">
                <a:ea typeface="ＭＳ Ｐゴシック" panose="020B0600070205080204" pitchFamily="34" charset="-128"/>
              </a:rPr>
              <a:t> the </a:t>
            </a:r>
            <a:r>
              <a:rPr lang="fr-FR" altLang="en-CH" dirty="0" err="1">
                <a:ea typeface="ＭＳ Ｐゴシック" panose="020B0600070205080204" pitchFamily="34" charset="-128"/>
              </a:rPr>
              <a:t>diagram</a:t>
            </a:r>
            <a:r>
              <a:rPr lang="fr-FR" altLang="en-CH" dirty="0">
                <a:ea typeface="ＭＳ Ｐゴシック" panose="020B0600070205080204" pitchFamily="34" charset="-128"/>
              </a:rPr>
              <a:t> </a:t>
            </a:r>
            <a:r>
              <a:rPr lang="fr-FR" altLang="en-CH" dirty="0" err="1">
                <a:ea typeface="ＭＳ Ｐゴシック" panose="020B0600070205080204" pitchFamily="34" charset="-128"/>
              </a:rPr>
              <a:t>into</a:t>
            </a:r>
            <a:r>
              <a:rPr lang="fr-FR" altLang="en-CH" dirty="0">
                <a:ea typeface="ＭＳ Ｐゴシック" panose="020B0600070205080204" pitchFamily="34" charset="-128"/>
              </a:rPr>
              <a:t> a </a:t>
            </a:r>
            <a:r>
              <a:rPr lang="fr-FR" altLang="en-CH" dirty="0" err="1">
                <a:ea typeface="ＭＳ Ｐゴシック" panose="020B0600070205080204" pitchFamily="34" charset="-128"/>
              </a:rPr>
              <a:t>relational</a:t>
            </a:r>
            <a:r>
              <a:rPr lang="fr-FR" altLang="en-CH" dirty="0">
                <a:ea typeface="ＭＳ Ｐゴシック" panose="020B0600070205080204" pitchFamily="34" charset="-128"/>
              </a:rPr>
              <a:t> </a:t>
            </a:r>
            <a:r>
              <a:rPr lang="fr-FR" altLang="en-CH" dirty="0" err="1">
                <a:ea typeface="ＭＳ Ｐゴシック" panose="020B0600070205080204" pitchFamily="34" charset="-128"/>
              </a:rPr>
              <a:t>schema</a:t>
            </a:r>
            <a:endParaRPr lang="fr-FR" altLang="en-CH" dirty="0">
              <a:ea typeface="ＭＳ Ｐゴシック" panose="020B0600070205080204" pitchFamily="34" charset="-128"/>
            </a:endParaRPr>
          </a:p>
          <a:p>
            <a:pPr eaLnBrk="1" hangingPunct="1"/>
            <a:endParaRPr lang="fr-FR" altLang="en-CH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fr-FR" altLang="en-CH" dirty="0"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8F4F7-C46A-A2A9-3BAB-28E786300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E5DD6-6492-7FCF-9F82-018A503CE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B0FDE2-50E0-0159-B7C9-C5F75983CC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A235D-A518-09E1-07CD-9CB285794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2120"/>
            <a:ext cx="8289985" cy="5042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A5361A-DDD5-9642-CC8A-FE1B1554E48F}"/>
              </a:ext>
            </a:extLst>
          </p:cNvPr>
          <p:cNvSpPr txBox="1"/>
          <p:nvPr/>
        </p:nvSpPr>
        <p:spPr bwMode="auto">
          <a:xfrm>
            <a:off x="3808613" y="4835723"/>
            <a:ext cx="52052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AU" sz="1400" dirty="0">
                <a:latin typeface="Lucida Grande"/>
                <a:cs typeface="Lucida Grande"/>
              </a:rPr>
              <a:t>https://</a:t>
            </a:r>
            <a:r>
              <a:rPr lang="en-AU" sz="1400" dirty="0" err="1">
                <a:latin typeface="Lucida Grande"/>
                <a:cs typeface="Lucida Grande"/>
              </a:rPr>
              <a:t>www.dbis.informatik.uni-goettingen.de</a:t>
            </a:r>
            <a:r>
              <a:rPr lang="en-AU" sz="1400" dirty="0">
                <a:latin typeface="Lucida Grande"/>
                <a:cs typeface="Lucida Grande"/>
              </a:rPr>
              <a:t>/Mondial/</a:t>
            </a:r>
          </a:p>
        </p:txBody>
      </p:sp>
    </p:spTree>
    <p:extLst>
      <p:ext uri="{BB962C8B-B14F-4D97-AF65-F5344CB8AC3E}">
        <p14:creationId xmlns:p14="http://schemas.microsoft.com/office/powerpoint/2010/main" val="1749858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A9993F-8D53-1A35-B5A9-0B2028A1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>
                <a:latin typeface="Lucida Grande"/>
                <a:cs typeface="Lucida Grande"/>
              </a:rPr>
              <a:t>Relational Schema</a:t>
            </a:r>
            <a:endParaRPr lang="en-AU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55946F-76F5-1A1D-90A9-8F029216F4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0F315F-957B-526A-527C-BB3C203A5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CCB9D-1EB2-6147-8C69-CB86252BFF7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DC678-856C-2A96-B24E-5F62F2BB3CC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937B9-F9EF-23D0-BB30-BE8FE8EE0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9" y="952499"/>
            <a:ext cx="5843523" cy="3386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13C3CB-940C-7A71-D1E6-733C8304EA7E}"/>
              </a:ext>
            </a:extLst>
          </p:cNvPr>
          <p:cNvSpPr txBox="1"/>
          <p:nvPr/>
        </p:nvSpPr>
        <p:spPr bwMode="auto">
          <a:xfrm>
            <a:off x="3938729" y="4419186"/>
            <a:ext cx="52052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AU" sz="1400" dirty="0">
                <a:latin typeface="Lucida Grande"/>
                <a:cs typeface="Lucida Grande"/>
              </a:rPr>
              <a:t>https://</a:t>
            </a:r>
            <a:r>
              <a:rPr lang="en-AU" sz="1400" dirty="0" err="1">
                <a:latin typeface="Lucida Grande"/>
                <a:cs typeface="Lucida Grande"/>
              </a:rPr>
              <a:t>www.dbis.informatik.uni-goettingen.de</a:t>
            </a:r>
            <a:r>
              <a:rPr lang="en-AU" sz="1400" dirty="0">
                <a:latin typeface="Lucida Grande"/>
                <a:cs typeface="Lucida Grande"/>
              </a:rPr>
              <a:t>/Mondial/</a:t>
            </a:r>
          </a:p>
        </p:txBody>
      </p:sp>
    </p:spTree>
    <p:extLst>
      <p:ext uri="{BB962C8B-B14F-4D97-AF65-F5344CB8AC3E}">
        <p14:creationId xmlns:p14="http://schemas.microsoft.com/office/powerpoint/2010/main" val="265965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FB29-597D-354B-A1C7-777CC5B5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5ED6-A389-6740-95BD-E6FD7D01E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M Mono 10" pitchFamily="49" charset="77"/>
              </a:rPr>
              <a:t>SELECT count(city) FROM located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==&gt;&gt; </a:t>
            </a:r>
            <a:r>
              <a:rPr lang="en-US" dirty="0">
                <a:sym typeface="Wingdings" pitchFamily="2" charset="2"/>
              </a:rPr>
              <a:t>857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latin typeface="LM Mono 10" pitchFamily="49" charset="77"/>
              </a:rPr>
              <a:t>SELECT count(lake) FROM located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==&gt;&gt; </a:t>
            </a:r>
            <a:r>
              <a:rPr lang="en-US" dirty="0">
                <a:sym typeface="Wingdings" pitchFamily="2" charset="2"/>
              </a:rPr>
              <a:t>49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latin typeface="LM Mono 10" pitchFamily="49" charset="77"/>
              </a:rPr>
              <a:t>SELECT count(</a:t>
            </a:r>
            <a:r>
              <a:rPr lang="en-US" dirty="0">
                <a:solidFill>
                  <a:srgbClr val="FF0000"/>
                </a:solidFill>
                <a:latin typeface="LM Mono 10" pitchFamily="49" charset="77"/>
              </a:rPr>
              <a:t>distinct</a:t>
            </a:r>
            <a:r>
              <a:rPr lang="en-US" dirty="0">
                <a:latin typeface="LM Mono 10" pitchFamily="49" charset="77"/>
              </a:rPr>
              <a:t> lake) FROM located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==&gt;&gt; </a:t>
            </a:r>
            <a:r>
              <a:rPr lang="en-US" dirty="0">
                <a:sym typeface="Wingdings" pitchFamily="2" charset="2"/>
              </a:rPr>
              <a:t>27</a:t>
            </a:r>
          </a:p>
          <a:p>
            <a:pPr marL="0" indent="0">
              <a:buNone/>
            </a:pPr>
            <a:endParaRPr lang="en-US" dirty="0">
              <a:latin typeface="Monaco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7C8A4-1EFF-F14A-B141-BDED89FA0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52" y="424543"/>
            <a:ext cx="4579095" cy="175584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EE05D9-6AA3-824A-8BF3-0A6646730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8A549-3A77-BBB6-577E-49B74F83D98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3FCE6-112E-D540-5184-C284EFA9B0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36915447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2">
            <a:extLst>
              <a:ext uri="{FF2B5EF4-FFF2-40B4-BE49-F238E27FC236}">
                <a16:creationId xmlns:a16="http://schemas.microsoft.com/office/drawing/2014/main" id="{2D70B5CE-AE0B-5943-C862-9A41101468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H" sz="900">
                <a:latin typeface="Arial" panose="020B0604020202020204" pitchFamily="34" charset="0"/>
              </a:rPr>
              <a:t>Databases II</a:t>
            </a:r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61FCA96D-A7F6-E628-C472-18F664A1B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1725CC5-163E-4648-8B21-D998042E03D7}" type="slidenum">
              <a:rPr lang="en-US" altLang="en-CH" sz="900">
                <a:latin typeface="Arial Black" panose="020B0604020202020204" pitchFamily="34" charset="0"/>
              </a:rPr>
              <a:pPr/>
              <a:t>60</a:t>
            </a:fld>
            <a:endParaRPr lang="en-US" altLang="en-CH" sz="900">
              <a:latin typeface="Arial Black" panose="020B0604020202020204" pitchFamily="34" charset="0"/>
            </a:endParaRPr>
          </a:p>
        </p:txBody>
      </p:sp>
      <p:sp>
        <p:nvSpPr>
          <p:cNvPr id="90116" name="Date Placeholder 4">
            <a:extLst>
              <a:ext uri="{FF2B5EF4-FFF2-40B4-BE49-F238E27FC236}">
                <a16:creationId xmlns:a16="http://schemas.microsoft.com/office/drawing/2014/main" id="{5146D033-8691-9043-6B5B-E812BDD0578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CH" sz="900">
                <a:latin typeface="Arial" panose="020B0604020202020204" pitchFamily="34" charset="0"/>
              </a:rPr>
              <a:t>UNIGE - G. Falquet</a:t>
            </a:r>
            <a:endParaRPr lang="en-US" altLang="en-CH" sz="900">
              <a:latin typeface="Arial" panose="020B0604020202020204" pitchFamily="34" charset="0"/>
            </a:endParaRPr>
          </a:p>
        </p:txBody>
      </p:sp>
      <p:sp>
        <p:nvSpPr>
          <p:cNvPr id="90117" name="Rectangle 2">
            <a:extLst>
              <a:ext uri="{FF2B5EF4-FFF2-40B4-BE49-F238E27FC236}">
                <a16:creationId xmlns:a16="http://schemas.microsoft.com/office/drawing/2014/main" id="{5090F0CD-E475-0A0F-D817-852C07AC5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CH" dirty="0">
                <a:ea typeface="ＭＳ Ｐゴシック" panose="020B0600070205080204" pitchFamily="34" charset="-128"/>
              </a:rPr>
              <a:t>UML Class Diagram</a:t>
            </a:r>
          </a:p>
        </p:txBody>
      </p:sp>
      <p:grpSp>
        <p:nvGrpSpPr>
          <p:cNvPr id="90161" name="Group 52">
            <a:extLst>
              <a:ext uri="{FF2B5EF4-FFF2-40B4-BE49-F238E27FC236}">
                <a16:creationId xmlns:a16="http://schemas.microsoft.com/office/drawing/2014/main" id="{30CA4F79-A4D9-9C3C-3DB6-8AEA7F67FEAB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1200150"/>
            <a:ext cx="1200150" cy="914400"/>
            <a:chOff x="528" y="1008"/>
            <a:chExt cx="1008" cy="768"/>
          </a:xfrm>
        </p:grpSpPr>
        <p:sp>
          <p:nvSpPr>
            <p:cNvPr id="90193" name="Rectangle 49">
              <a:extLst>
                <a:ext uri="{FF2B5EF4-FFF2-40B4-BE49-F238E27FC236}">
                  <a16:creationId xmlns:a16="http://schemas.microsoft.com/office/drawing/2014/main" id="{FAFBA8FD-C9B7-F489-9645-B17A31EC3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008"/>
              <a:ext cx="1008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GB" altLang="en-CH" sz="1500" b="1" dirty="0">
                  <a:latin typeface="Helvetica" pitchFamily="2" charset="0"/>
                </a:rPr>
                <a:t>student</a:t>
              </a:r>
            </a:p>
            <a:p>
              <a:pPr algn="l"/>
              <a:r>
                <a:rPr lang="en-GB" altLang="en-CH" sz="1500" dirty="0" err="1">
                  <a:latin typeface="Helvetica" pitchFamily="2" charset="0"/>
                </a:rPr>
                <a:t>sno</a:t>
              </a:r>
              <a:endParaRPr lang="en-GB" altLang="en-CH" sz="1500" dirty="0">
                <a:latin typeface="Helvetica" pitchFamily="2" charset="0"/>
              </a:endParaRPr>
            </a:p>
            <a:p>
              <a:pPr algn="l"/>
              <a:r>
                <a:rPr lang="en-GB" altLang="en-CH" sz="1500" dirty="0">
                  <a:latin typeface="Helvetica" pitchFamily="2" charset="0"/>
                </a:rPr>
                <a:t>name</a:t>
              </a:r>
              <a:endParaRPr lang="en-GB" altLang="en-CH" sz="1800" dirty="0"/>
            </a:p>
          </p:txBody>
        </p:sp>
        <p:sp>
          <p:nvSpPr>
            <p:cNvPr id="90194" name="Line 51">
              <a:extLst>
                <a:ext uri="{FF2B5EF4-FFF2-40B4-BE49-F238E27FC236}">
                  <a16:creationId xmlns:a16="http://schemas.microsoft.com/office/drawing/2014/main" id="{F569124A-840F-34D0-65DB-00D113A19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24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H" sz="1800" dirty="0"/>
            </a:p>
          </p:txBody>
        </p:sp>
      </p:grpSp>
      <p:grpSp>
        <p:nvGrpSpPr>
          <p:cNvPr id="90162" name="Group 53">
            <a:extLst>
              <a:ext uri="{FF2B5EF4-FFF2-40B4-BE49-F238E27FC236}">
                <a16:creationId xmlns:a16="http://schemas.microsoft.com/office/drawing/2014/main" id="{8BCC860C-9640-009F-C0C5-D000DF23DEBF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085850"/>
            <a:ext cx="1200150" cy="914400"/>
            <a:chOff x="528" y="1008"/>
            <a:chExt cx="1008" cy="768"/>
          </a:xfrm>
        </p:grpSpPr>
        <p:sp>
          <p:nvSpPr>
            <p:cNvPr id="90191" name="Rectangle 54">
              <a:extLst>
                <a:ext uri="{FF2B5EF4-FFF2-40B4-BE49-F238E27FC236}">
                  <a16:creationId xmlns:a16="http://schemas.microsoft.com/office/drawing/2014/main" id="{D53283AD-0983-2642-3198-84F4F31E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008"/>
              <a:ext cx="1008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GB" altLang="en-CH" sz="1500" b="1" dirty="0">
                  <a:latin typeface="Helvetica" pitchFamily="2" charset="0"/>
                </a:rPr>
                <a:t>course</a:t>
              </a:r>
              <a:endParaRPr lang="en-GB" altLang="en-CH" sz="1500" dirty="0">
                <a:latin typeface="Helvetica" pitchFamily="2" charset="0"/>
              </a:endParaRPr>
            </a:p>
            <a:p>
              <a:pPr algn="l"/>
              <a:r>
                <a:rPr lang="en-GB" altLang="en-CH" sz="1500" dirty="0">
                  <a:latin typeface="Helvetica" pitchFamily="2" charset="0"/>
                </a:rPr>
                <a:t>code</a:t>
              </a:r>
            </a:p>
            <a:p>
              <a:pPr algn="l"/>
              <a:r>
                <a:rPr lang="en-GB" altLang="en-CH" sz="1500" dirty="0">
                  <a:latin typeface="Helvetica" pitchFamily="2" charset="0"/>
                </a:rPr>
                <a:t>...</a:t>
              </a:r>
              <a:endParaRPr lang="en-GB" altLang="en-CH" sz="1500" b="1" dirty="0">
                <a:latin typeface="Helvetica" pitchFamily="2" charset="0"/>
              </a:endParaRPr>
            </a:p>
            <a:p>
              <a:pPr algn="l"/>
              <a:endParaRPr lang="en-GB" altLang="en-CH" sz="1500" dirty="0">
                <a:latin typeface="Helvetica" pitchFamily="2" charset="0"/>
              </a:endParaRPr>
            </a:p>
            <a:p>
              <a:pPr algn="l"/>
              <a:endParaRPr lang="en-GB" altLang="en-CH" sz="1800" dirty="0"/>
            </a:p>
          </p:txBody>
        </p:sp>
        <p:sp>
          <p:nvSpPr>
            <p:cNvPr id="90192" name="Line 55">
              <a:extLst>
                <a:ext uri="{FF2B5EF4-FFF2-40B4-BE49-F238E27FC236}">
                  <a16:creationId xmlns:a16="http://schemas.microsoft.com/office/drawing/2014/main" id="{2D1E6B49-61C3-A866-B07D-12BB2849D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24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H" sz="1800" dirty="0"/>
            </a:p>
          </p:txBody>
        </p:sp>
      </p:grpSp>
      <p:sp>
        <p:nvSpPr>
          <p:cNvPr id="90163" name="Rectangle 57">
            <a:extLst>
              <a:ext uri="{FF2B5EF4-FFF2-40B4-BE49-F238E27FC236}">
                <a16:creationId xmlns:a16="http://schemas.microsoft.com/office/drawing/2014/main" id="{E6B7343E-3477-D3D6-3F8D-4C80F11D5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71650"/>
            <a:ext cx="1200150" cy="800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GB" altLang="en-CH" sz="1500" b="1" dirty="0">
              <a:latin typeface="Helvetica" pitchFamily="2" charset="0"/>
            </a:endParaRPr>
          </a:p>
          <a:p>
            <a:pPr algn="l"/>
            <a:r>
              <a:rPr lang="en-GB" altLang="en-CH" sz="1500" dirty="0">
                <a:latin typeface="Helvetica" pitchFamily="2" charset="0"/>
              </a:rPr>
              <a:t>date</a:t>
            </a:r>
          </a:p>
          <a:p>
            <a:pPr algn="l"/>
            <a:r>
              <a:rPr lang="en-GB" altLang="en-CH" sz="1500" dirty="0">
                <a:latin typeface="Helvetica" pitchFamily="2" charset="0"/>
              </a:rPr>
              <a:t>grade</a:t>
            </a:r>
          </a:p>
          <a:p>
            <a:pPr algn="l"/>
            <a:endParaRPr lang="en-GB" altLang="en-CH" sz="1800" dirty="0"/>
          </a:p>
        </p:txBody>
      </p:sp>
      <p:sp>
        <p:nvSpPr>
          <p:cNvPr id="90164" name="Line 58">
            <a:extLst>
              <a:ext uri="{FF2B5EF4-FFF2-40B4-BE49-F238E27FC236}">
                <a16:creationId xmlns:a16="http://schemas.microsoft.com/office/drawing/2014/main" id="{46CBAE4D-5E09-AF3C-488E-43EDD4BBAD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4900" y="13716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sp>
        <p:nvSpPr>
          <p:cNvPr id="90165" name="Line 59">
            <a:extLst>
              <a:ext uri="{FF2B5EF4-FFF2-40B4-BE49-F238E27FC236}">
                <a16:creationId xmlns:a16="http://schemas.microsoft.com/office/drawing/2014/main" id="{8A6F979C-797E-857D-3CA1-4CC9EC2B0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3716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sp>
        <p:nvSpPr>
          <p:cNvPr id="90166" name="Line 60">
            <a:extLst>
              <a:ext uri="{FF2B5EF4-FFF2-40B4-BE49-F238E27FC236}">
                <a16:creationId xmlns:a16="http://schemas.microsoft.com/office/drawing/2014/main" id="{23762C8C-0307-DC48-2165-1DD89B383C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3400" y="1925847"/>
            <a:ext cx="1200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sp>
        <p:nvSpPr>
          <p:cNvPr id="90167" name="Rectangle 61">
            <a:extLst>
              <a:ext uri="{FF2B5EF4-FFF2-40B4-BE49-F238E27FC236}">
                <a16:creationId xmlns:a16="http://schemas.microsoft.com/office/drawing/2014/main" id="{53799811-2AB2-5906-EEB7-25CAA172F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28700"/>
            <a:ext cx="120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GB" altLang="en-CH" sz="1500" b="1" dirty="0" err="1">
                <a:latin typeface="Helvetica" pitchFamily="2" charset="0"/>
              </a:rPr>
              <a:t>enrolement</a:t>
            </a:r>
            <a:endParaRPr lang="en-GB" altLang="en-CH" sz="1500" dirty="0">
              <a:latin typeface="Helvetica" pitchFamily="2" charset="0"/>
            </a:endParaRPr>
          </a:p>
          <a:p>
            <a:pPr algn="l"/>
            <a:endParaRPr lang="en-GB" altLang="en-CH" sz="1800" dirty="0"/>
          </a:p>
        </p:txBody>
      </p:sp>
      <p:grpSp>
        <p:nvGrpSpPr>
          <p:cNvPr id="2" name="Group 53">
            <a:extLst>
              <a:ext uri="{FF2B5EF4-FFF2-40B4-BE49-F238E27FC236}">
                <a16:creationId xmlns:a16="http://schemas.microsoft.com/office/drawing/2014/main" id="{02E04F78-CF58-1895-5E2C-8D6E1BF84889}"/>
              </a:ext>
            </a:extLst>
          </p:cNvPr>
          <p:cNvGrpSpPr>
            <a:grpSpLocks/>
          </p:cNvGrpSpPr>
          <p:nvPr/>
        </p:nvGrpSpPr>
        <p:grpSpPr bwMode="auto">
          <a:xfrm>
            <a:off x="7122543" y="3063994"/>
            <a:ext cx="1200150" cy="914400"/>
            <a:chOff x="528" y="1008"/>
            <a:chExt cx="1008" cy="768"/>
          </a:xfrm>
        </p:grpSpPr>
        <p:sp>
          <p:nvSpPr>
            <p:cNvPr id="3" name="Rectangle 54">
              <a:extLst>
                <a:ext uri="{FF2B5EF4-FFF2-40B4-BE49-F238E27FC236}">
                  <a16:creationId xmlns:a16="http://schemas.microsoft.com/office/drawing/2014/main" id="{1E8EC25D-C393-B7BA-FE72-BFE13B1A1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008"/>
              <a:ext cx="1008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GB" altLang="en-CH" sz="1500" b="1" dirty="0">
                  <a:latin typeface="Helvetica" pitchFamily="2" charset="0"/>
                </a:rPr>
                <a:t>study plan</a:t>
              </a:r>
              <a:endParaRPr lang="en-GB" altLang="en-CH" sz="1500" dirty="0">
                <a:latin typeface="Helvetica" pitchFamily="2" charset="0"/>
              </a:endParaRPr>
            </a:p>
            <a:p>
              <a:pPr algn="l"/>
              <a:r>
                <a:rPr lang="en-GB" altLang="en-CH" sz="1500" dirty="0">
                  <a:latin typeface="Helvetica" pitchFamily="2" charset="0"/>
                </a:rPr>
                <a:t>name</a:t>
              </a:r>
            </a:p>
            <a:p>
              <a:pPr algn="l"/>
              <a:r>
                <a:rPr lang="en-GB" altLang="en-CH" sz="1500" dirty="0">
                  <a:latin typeface="Helvetica" pitchFamily="2" charset="0"/>
                </a:rPr>
                <a:t>...</a:t>
              </a:r>
              <a:endParaRPr lang="en-GB" altLang="en-CH" sz="1500" b="1" dirty="0">
                <a:latin typeface="Helvetica" pitchFamily="2" charset="0"/>
              </a:endParaRPr>
            </a:p>
            <a:p>
              <a:pPr algn="l"/>
              <a:endParaRPr lang="en-GB" altLang="en-CH" sz="1500" dirty="0">
                <a:latin typeface="Helvetica" pitchFamily="2" charset="0"/>
              </a:endParaRPr>
            </a:p>
            <a:p>
              <a:pPr algn="l"/>
              <a:endParaRPr lang="en-GB" altLang="en-CH" sz="1800" dirty="0"/>
            </a:p>
          </p:txBody>
        </p:sp>
        <p:sp>
          <p:nvSpPr>
            <p:cNvPr id="4" name="Line 55">
              <a:extLst>
                <a:ext uri="{FF2B5EF4-FFF2-40B4-BE49-F238E27FC236}">
                  <a16:creationId xmlns:a16="http://schemas.microsoft.com/office/drawing/2014/main" id="{18A18995-A495-BDA6-0C2C-B7ADB2F0E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24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H" sz="1800" dirty="0"/>
            </a:p>
          </p:txBody>
        </p:sp>
      </p:grpSp>
      <p:sp>
        <p:nvSpPr>
          <p:cNvPr id="6" name="Rectangle 61">
            <a:extLst>
              <a:ext uri="{FF2B5EF4-FFF2-40B4-BE49-F238E27FC236}">
                <a16:creationId xmlns:a16="http://schemas.microsoft.com/office/drawing/2014/main" id="{5ECD4904-97C3-EF2E-F675-5078D0AE7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521652"/>
            <a:ext cx="120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GB" altLang="en-CH" sz="1500" b="1" dirty="0">
                <a:latin typeface="Helvetica" pitchFamily="2" charset="0"/>
              </a:rPr>
              <a:t>mandatory</a:t>
            </a:r>
            <a:endParaRPr lang="en-GB" altLang="en-CH" sz="1500" dirty="0">
              <a:latin typeface="Helvetica" pitchFamily="2" charset="0"/>
            </a:endParaRPr>
          </a:p>
          <a:p>
            <a:pPr algn="l"/>
            <a:endParaRPr lang="en-GB" altLang="en-CH" sz="1800" dirty="0"/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BB2FD411-21AB-159F-D836-63DB6CD010EB}"/>
              </a:ext>
            </a:extLst>
          </p:cNvPr>
          <p:cNvCxnSpPr>
            <a:stCxn id="3" idx="3"/>
            <a:endCxn id="90191" idx="3"/>
          </p:cNvCxnSpPr>
          <p:nvPr/>
        </p:nvCxnSpPr>
        <p:spPr bwMode="auto">
          <a:xfrm flipH="1" flipV="1">
            <a:off x="7600950" y="1543050"/>
            <a:ext cx="721743" cy="1978144"/>
          </a:xfrm>
          <a:prstGeom prst="bentConnector3">
            <a:avLst>
              <a:gd name="adj1" fmla="val -31673"/>
            </a:avLst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EC2D81DD-72AC-CF12-8306-359018B1789D}"/>
              </a:ext>
            </a:extLst>
          </p:cNvPr>
          <p:cNvCxnSpPr>
            <a:stCxn id="3" idx="0"/>
            <a:endCxn id="90191" idx="2"/>
          </p:cNvCxnSpPr>
          <p:nvPr/>
        </p:nvCxnSpPr>
        <p:spPr bwMode="auto">
          <a:xfrm rot="16200000" flipV="1">
            <a:off x="6829875" y="2171250"/>
            <a:ext cx="1063744" cy="721743"/>
          </a:xfrm>
          <a:prstGeom prst="bentConnector3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61">
            <a:extLst>
              <a:ext uri="{FF2B5EF4-FFF2-40B4-BE49-F238E27FC236}">
                <a16:creationId xmlns:a16="http://schemas.microsoft.com/office/drawing/2014/main" id="{D4B6EB76-17C3-8622-5E54-995A0EA05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950" y="2021320"/>
            <a:ext cx="91260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GB" altLang="en-CH" sz="1500" b="1" dirty="0">
                <a:latin typeface="Helvetica" pitchFamily="2" charset="0"/>
              </a:rPr>
              <a:t>elective</a:t>
            </a:r>
            <a:endParaRPr lang="en-GB" altLang="en-CH" sz="1500" dirty="0">
              <a:latin typeface="Helvetica" pitchFamily="2" charset="0"/>
            </a:endParaRPr>
          </a:p>
          <a:p>
            <a:pPr algn="l"/>
            <a:endParaRPr lang="en-GB" altLang="en-CH" sz="1800" dirty="0"/>
          </a:p>
        </p:txBody>
      </p:sp>
    </p:spTree>
    <p:extLst>
      <p:ext uri="{BB962C8B-B14F-4D97-AF65-F5344CB8AC3E}">
        <p14:creationId xmlns:p14="http://schemas.microsoft.com/office/powerpoint/2010/main" val="21637387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2">
            <a:extLst>
              <a:ext uri="{FF2B5EF4-FFF2-40B4-BE49-F238E27FC236}">
                <a16:creationId xmlns:a16="http://schemas.microsoft.com/office/drawing/2014/main" id="{2D70B5CE-AE0B-5943-C862-9A41101468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H" sz="900">
                <a:latin typeface="Arial" panose="020B0604020202020204" pitchFamily="34" charset="0"/>
              </a:rPr>
              <a:t>Databases II</a:t>
            </a:r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61FCA96D-A7F6-E628-C472-18F664A1B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1725CC5-163E-4648-8B21-D998042E03D7}" type="slidenum">
              <a:rPr lang="en-US" altLang="en-CH" sz="900">
                <a:latin typeface="Arial Black" panose="020B0604020202020204" pitchFamily="34" charset="0"/>
              </a:rPr>
              <a:pPr/>
              <a:t>61</a:t>
            </a:fld>
            <a:endParaRPr lang="en-US" altLang="en-CH" sz="900">
              <a:latin typeface="Arial Black" panose="020B0604020202020204" pitchFamily="34" charset="0"/>
            </a:endParaRPr>
          </a:p>
        </p:txBody>
      </p:sp>
      <p:sp>
        <p:nvSpPr>
          <p:cNvPr id="90116" name="Date Placeholder 4">
            <a:extLst>
              <a:ext uri="{FF2B5EF4-FFF2-40B4-BE49-F238E27FC236}">
                <a16:creationId xmlns:a16="http://schemas.microsoft.com/office/drawing/2014/main" id="{5146D033-8691-9043-6B5B-E812BDD0578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CH" sz="900">
                <a:latin typeface="Arial" panose="020B0604020202020204" pitchFamily="34" charset="0"/>
              </a:rPr>
              <a:t>UNIGE - G. Falquet</a:t>
            </a:r>
            <a:endParaRPr lang="en-US" altLang="en-CH" sz="900">
              <a:latin typeface="Arial" panose="020B0604020202020204" pitchFamily="34" charset="0"/>
            </a:endParaRPr>
          </a:p>
        </p:txBody>
      </p:sp>
      <p:sp>
        <p:nvSpPr>
          <p:cNvPr id="90117" name="Rectangle 2">
            <a:extLst>
              <a:ext uri="{FF2B5EF4-FFF2-40B4-BE49-F238E27FC236}">
                <a16:creationId xmlns:a16="http://schemas.microsoft.com/office/drawing/2014/main" id="{5090F0CD-E475-0A0F-D817-852C07AC5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CH" dirty="0">
                <a:ea typeface="ＭＳ Ｐゴシック" panose="020B0600070205080204" pitchFamily="34" charset="-128"/>
              </a:rPr>
              <a:t>Class Diagram to Relational Schema</a:t>
            </a:r>
          </a:p>
        </p:txBody>
      </p:sp>
      <p:graphicFrame>
        <p:nvGraphicFramePr>
          <p:cNvPr id="119889" name="Group 81">
            <a:extLst>
              <a:ext uri="{FF2B5EF4-FFF2-40B4-BE49-F238E27FC236}">
                <a16:creationId xmlns:a16="http://schemas.microsoft.com/office/drawing/2014/main" id="{022558CC-294A-CF7A-E53D-EF07F33A8D77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3257550"/>
          <a:ext cx="1714500" cy="1270397"/>
        </p:xfrm>
        <a:graphic>
          <a:graphicData uri="http://schemas.openxmlformats.org/drawingml/2006/table">
            <a:tbl>
              <a:tblPr/>
              <a:tblGrid>
                <a:gridCol w="688181">
                  <a:extLst>
                    <a:ext uri="{9D8B030D-6E8A-4147-A177-3AD203B41FA5}">
                      <a16:colId xmlns:a16="http://schemas.microsoft.com/office/drawing/2014/main" val="1722959906"/>
                    </a:ext>
                  </a:extLst>
                </a:gridCol>
                <a:gridCol w="1026319">
                  <a:extLst>
                    <a:ext uri="{9D8B030D-6E8A-4147-A177-3AD203B41FA5}">
                      <a16:colId xmlns:a16="http://schemas.microsoft.com/office/drawing/2014/main" val="4217358809"/>
                    </a:ext>
                  </a:extLst>
                </a:gridCol>
              </a:tblGrid>
              <a:tr h="3178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sno</a:t>
                      </a:r>
                      <a:endParaRPr kumimoji="0" lang="fr-FR" altLang="en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name</a:t>
                      </a:r>
                      <a:endParaRPr kumimoji="0" lang="fr-FR" altLang="en-CH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05386"/>
                  </a:ext>
                </a:extLst>
              </a:tr>
              <a:tr h="3178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80898"/>
                  </a:ext>
                </a:extLst>
              </a:tr>
              <a:tr h="3167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28458"/>
                  </a:ext>
                </a:extLst>
              </a:tr>
              <a:tr h="3178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73593"/>
                  </a:ext>
                </a:extLst>
              </a:tr>
            </a:tbl>
          </a:graphicData>
        </a:graphic>
      </p:graphicFrame>
      <p:graphicFrame>
        <p:nvGraphicFramePr>
          <p:cNvPr id="119828" name="Group 20">
            <a:extLst>
              <a:ext uri="{FF2B5EF4-FFF2-40B4-BE49-F238E27FC236}">
                <a16:creationId xmlns:a16="http://schemas.microsoft.com/office/drawing/2014/main" id="{CB026B75-D04C-84BA-94C3-A63327507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45605"/>
              </p:ext>
            </p:extLst>
          </p:nvPr>
        </p:nvGraphicFramePr>
        <p:xfrm>
          <a:off x="3829050" y="3086101"/>
          <a:ext cx="2228850" cy="1588294"/>
        </p:xfrm>
        <a:graphic>
          <a:graphicData uri="http://schemas.openxmlformats.org/drawingml/2006/table">
            <a:tbl>
              <a:tblPr/>
              <a:tblGrid>
                <a:gridCol w="656686">
                  <a:extLst>
                    <a:ext uri="{9D8B030D-6E8A-4147-A177-3AD203B41FA5}">
                      <a16:colId xmlns:a16="http://schemas.microsoft.com/office/drawing/2014/main" val="3380334003"/>
                    </a:ext>
                  </a:extLst>
                </a:gridCol>
                <a:gridCol w="948906">
                  <a:extLst>
                    <a:ext uri="{9D8B030D-6E8A-4147-A177-3AD203B41FA5}">
                      <a16:colId xmlns:a16="http://schemas.microsoft.com/office/drawing/2014/main" val="99878194"/>
                    </a:ext>
                  </a:extLst>
                </a:gridCol>
                <a:gridCol w="623258">
                  <a:extLst>
                    <a:ext uri="{9D8B030D-6E8A-4147-A177-3AD203B41FA5}">
                      <a16:colId xmlns:a16="http://schemas.microsoft.com/office/drawing/2014/main" val="2919117553"/>
                    </a:ext>
                  </a:extLst>
                </a:gridCol>
              </a:tblGrid>
              <a:tr h="3178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std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course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date</a:t>
                      </a:r>
                      <a:endParaRPr kumimoji="0" lang="fr-FR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36231"/>
                  </a:ext>
                </a:extLst>
              </a:tr>
              <a:tr h="3178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855"/>
                  </a:ext>
                </a:extLst>
              </a:tr>
              <a:tr h="3167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174604"/>
                  </a:ext>
                </a:extLst>
              </a:tr>
              <a:tr h="3178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600348"/>
                  </a:ext>
                </a:extLst>
              </a:tr>
              <a:tr h="3178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988480"/>
                  </a:ext>
                </a:extLst>
              </a:tr>
            </a:tbl>
          </a:graphicData>
        </a:graphic>
      </p:graphicFrame>
      <p:grpSp>
        <p:nvGrpSpPr>
          <p:cNvPr id="90161" name="Group 52">
            <a:extLst>
              <a:ext uri="{FF2B5EF4-FFF2-40B4-BE49-F238E27FC236}">
                <a16:creationId xmlns:a16="http://schemas.microsoft.com/office/drawing/2014/main" id="{30CA4F79-A4D9-9C3C-3DB6-8AEA7F67FEAB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1200150"/>
            <a:ext cx="1200150" cy="914400"/>
            <a:chOff x="528" y="1008"/>
            <a:chExt cx="1008" cy="768"/>
          </a:xfrm>
        </p:grpSpPr>
        <p:sp>
          <p:nvSpPr>
            <p:cNvPr id="90193" name="Rectangle 49">
              <a:extLst>
                <a:ext uri="{FF2B5EF4-FFF2-40B4-BE49-F238E27FC236}">
                  <a16:creationId xmlns:a16="http://schemas.microsoft.com/office/drawing/2014/main" id="{FAFBA8FD-C9B7-F489-9645-B17A31EC3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008"/>
              <a:ext cx="1008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GB" altLang="en-CH" sz="1500" b="1" dirty="0">
                  <a:latin typeface="Helvetica" pitchFamily="2" charset="0"/>
                </a:rPr>
                <a:t>student</a:t>
              </a:r>
            </a:p>
            <a:p>
              <a:pPr algn="l"/>
              <a:r>
                <a:rPr lang="en-GB" altLang="en-CH" sz="1500" dirty="0" err="1">
                  <a:latin typeface="Helvetica" pitchFamily="2" charset="0"/>
                </a:rPr>
                <a:t>sno</a:t>
              </a:r>
              <a:endParaRPr lang="en-GB" altLang="en-CH" sz="1500" dirty="0">
                <a:latin typeface="Helvetica" pitchFamily="2" charset="0"/>
              </a:endParaRPr>
            </a:p>
            <a:p>
              <a:pPr algn="l"/>
              <a:r>
                <a:rPr lang="en-GB" altLang="en-CH" sz="1500" dirty="0">
                  <a:latin typeface="Helvetica" pitchFamily="2" charset="0"/>
                </a:rPr>
                <a:t>name</a:t>
              </a:r>
              <a:endParaRPr lang="en-GB" altLang="en-CH" sz="1800" dirty="0"/>
            </a:p>
          </p:txBody>
        </p:sp>
        <p:sp>
          <p:nvSpPr>
            <p:cNvPr id="90194" name="Line 51">
              <a:extLst>
                <a:ext uri="{FF2B5EF4-FFF2-40B4-BE49-F238E27FC236}">
                  <a16:creationId xmlns:a16="http://schemas.microsoft.com/office/drawing/2014/main" id="{F569124A-840F-34D0-65DB-00D113A19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24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H" sz="1800" dirty="0"/>
            </a:p>
          </p:txBody>
        </p:sp>
      </p:grpSp>
      <p:grpSp>
        <p:nvGrpSpPr>
          <p:cNvPr id="90162" name="Group 53">
            <a:extLst>
              <a:ext uri="{FF2B5EF4-FFF2-40B4-BE49-F238E27FC236}">
                <a16:creationId xmlns:a16="http://schemas.microsoft.com/office/drawing/2014/main" id="{8BCC860C-9640-009F-C0C5-D000DF23DEBF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085850"/>
            <a:ext cx="1200150" cy="914400"/>
            <a:chOff x="528" y="1008"/>
            <a:chExt cx="1008" cy="768"/>
          </a:xfrm>
        </p:grpSpPr>
        <p:sp>
          <p:nvSpPr>
            <p:cNvPr id="90191" name="Rectangle 54">
              <a:extLst>
                <a:ext uri="{FF2B5EF4-FFF2-40B4-BE49-F238E27FC236}">
                  <a16:creationId xmlns:a16="http://schemas.microsoft.com/office/drawing/2014/main" id="{D53283AD-0983-2642-3198-84F4F31E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008"/>
              <a:ext cx="1008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GB" altLang="en-CH" sz="1500" b="1" dirty="0">
                  <a:latin typeface="Helvetica" pitchFamily="2" charset="0"/>
                </a:rPr>
                <a:t>course</a:t>
              </a:r>
              <a:endParaRPr lang="en-GB" altLang="en-CH" sz="1500" dirty="0">
                <a:latin typeface="Helvetica" pitchFamily="2" charset="0"/>
              </a:endParaRPr>
            </a:p>
            <a:p>
              <a:pPr algn="l"/>
              <a:r>
                <a:rPr lang="en-GB" altLang="en-CH" sz="1500" dirty="0">
                  <a:latin typeface="Helvetica" pitchFamily="2" charset="0"/>
                </a:rPr>
                <a:t>code</a:t>
              </a:r>
            </a:p>
            <a:p>
              <a:pPr algn="l"/>
              <a:r>
                <a:rPr lang="en-GB" altLang="en-CH" sz="1500" dirty="0">
                  <a:latin typeface="Helvetica" pitchFamily="2" charset="0"/>
                </a:rPr>
                <a:t>...</a:t>
              </a:r>
              <a:endParaRPr lang="en-GB" altLang="en-CH" sz="1500" b="1" dirty="0">
                <a:latin typeface="Helvetica" pitchFamily="2" charset="0"/>
              </a:endParaRPr>
            </a:p>
            <a:p>
              <a:pPr algn="l"/>
              <a:endParaRPr lang="en-GB" altLang="en-CH" sz="1500" dirty="0">
                <a:latin typeface="Helvetica" pitchFamily="2" charset="0"/>
              </a:endParaRPr>
            </a:p>
            <a:p>
              <a:pPr algn="l"/>
              <a:endParaRPr lang="en-GB" altLang="en-CH" sz="1800" dirty="0"/>
            </a:p>
          </p:txBody>
        </p:sp>
        <p:sp>
          <p:nvSpPr>
            <p:cNvPr id="90192" name="Line 55">
              <a:extLst>
                <a:ext uri="{FF2B5EF4-FFF2-40B4-BE49-F238E27FC236}">
                  <a16:creationId xmlns:a16="http://schemas.microsoft.com/office/drawing/2014/main" id="{2D1E6B49-61C3-A866-B07D-12BB2849D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24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H" sz="1800" dirty="0"/>
            </a:p>
          </p:txBody>
        </p:sp>
      </p:grpSp>
      <p:sp>
        <p:nvSpPr>
          <p:cNvPr id="90163" name="Rectangle 57">
            <a:extLst>
              <a:ext uri="{FF2B5EF4-FFF2-40B4-BE49-F238E27FC236}">
                <a16:creationId xmlns:a16="http://schemas.microsoft.com/office/drawing/2014/main" id="{E6B7343E-3477-D3D6-3F8D-4C80F11D5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71650"/>
            <a:ext cx="1200150" cy="571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GB" altLang="en-CH" sz="1500" b="1" dirty="0">
              <a:latin typeface="Helvetica" pitchFamily="2" charset="0"/>
            </a:endParaRPr>
          </a:p>
          <a:p>
            <a:pPr algn="l"/>
            <a:r>
              <a:rPr lang="en-GB" altLang="en-CH" sz="1500" dirty="0">
                <a:latin typeface="Helvetica" pitchFamily="2" charset="0"/>
              </a:rPr>
              <a:t>date</a:t>
            </a:r>
          </a:p>
          <a:p>
            <a:pPr algn="l"/>
            <a:endParaRPr lang="en-GB" altLang="en-CH" sz="1800" dirty="0"/>
          </a:p>
        </p:txBody>
      </p:sp>
      <p:sp>
        <p:nvSpPr>
          <p:cNvPr id="90164" name="Line 58">
            <a:extLst>
              <a:ext uri="{FF2B5EF4-FFF2-40B4-BE49-F238E27FC236}">
                <a16:creationId xmlns:a16="http://schemas.microsoft.com/office/drawing/2014/main" id="{46CBAE4D-5E09-AF3C-488E-43EDD4BBAD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4900" y="13716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sp>
        <p:nvSpPr>
          <p:cNvPr id="90165" name="Line 59">
            <a:extLst>
              <a:ext uri="{FF2B5EF4-FFF2-40B4-BE49-F238E27FC236}">
                <a16:creationId xmlns:a16="http://schemas.microsoft.com/office/drawing/2014/main" id="{8A6F979C-797E-857D-3CA1-4CC9EC2B0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3716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sp>
        <p:nvSpPr>
          <p:cNvPr id="90166" name="Line 60">
            <a:extLst>
              <a:ext uri="{FF2B5EF4-FFF2-40B4-BE49-F238E27FC236}">
                <a16:creationId xmlns:a16="http://schemas.microsoft.com/office/drawing/2014/main" id="{23762C8C-0307-DC48-2165-1DD89B383C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3400" y="1943100"/>
            <a:ext cx="1200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sp>
        <p:nvSpPr>
          <p:cNvPr id="90167" name="Rectangle 61">
            <a:extLst>
              <a:ext uri="{FF2B5EF4-FFF2-40B4-BE49-F238E27FC236}">
                <a16:creationId xmlns:a16="http://schemas.microsoft.com/office/drawing/2014/main" id="{53799811-2AB2-5906-EEB7-25CAA172F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28700"/>
            <a:ext cx="120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GB" altLang="en-CH" sz="1500" b="1" dirty="0">
                <a:latin typeface="Helvetica" pitchFamily="2" charset="0"/>
              </a:rPr>
              <a:t>enrolment</a:t>
            </a:r>
            <a:endParaRPr lang="en-GB" altLang="en-CH" sz="1500" dirty="0">
              <a:latin typeface="Helvetica" pitchFamily="2" charset="0"/>
            </a:endParaRPr>
          </a:p>
          <a:p>
            <a:pPr algn="l"/>
            <a:endParaRPr lang="en-GB" altLang="en-CH" sz="1800" dirty="0"/>
          </a:p>
        </p:txBody>
      </p:sp>
      <p:graphicFrame>
        <p:nvGraphicFramePr>
          <p:cNvPr id="119870" name="Group 62">
            <a:extLst>
              <a:ext uri="{FF2B5EF4-FFF2-40B4-BE49-F238E27FC236}">
                <a16:creationId xmlns:a16="http://schemas.microsoft.com/office/drawing/2014/main" id="{F4B25F7D-188D-3695-09C0-14C4D7FFF910}"/>
              </a:ext>
            </a:extLst>
          </p:cNvPr>
          <p:cNvGraphicFramePr>
            <a:graphicFrameLocks noGrp="1"/>
          </p:cNvGraphicFramePr>
          <p:nvPr/>
        </p:nvGraphicFramePr>
        <p:xfrm>
          <a:off x="6629399" y="3257550"/>
          <a:ext cx="1755475" cy="1239185"/>
        </p:xfrm>
        <a:graphic>
          <a:graphicData uri="http://schemas.openxmlformats.org/drawingml/2006/table">
            <a:tbl>
              <a:tblPr/>
              <a:tblGrid>
                <a:gridCol w="761370">
                  <a:extLst>
                    <a:ext uri="{9D8B030D-6E8A-4147-A177-3AD203B41FA5}">
                      <a16:colId xmlns:a16="http://schemas.microsoft.com/office/drawing/2014/main" val="472667585"/>
                    </a:ext>
                  </a:extLst>
                </a:gridCol>
                <a:gridCol w="994105">
                  <a:extLst>
                    <a:ext uri="{9D8B030D-6E8A-4147-A177-3AD203B41FA5}">
                      <a16:colId xmlns:a16="http://schemas.microsoft.com/office/drawing/2014/main" val="834603888"/>
                    </a:ext>
                  </a:extLst>
                </a:gridCol>
              </a:tblGrid>
              <a:tr h="3476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code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125367"/>
                  </a:ext>
                </a:extLst>
              </a:tr>
              <a:tr h="27319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307976"/>
                  </a:ext>
                </a:extLst>
              </a:tr>
              <a:tr h="27216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158195"/>
                  </a:ext>
                </a:extLst>
              </a:tr>
              <a:tr h="27319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704512"/>
                  </a:ext>
                </a:extLst>
              </a:tr>
            </a:tbl>
          </a:graphicData>
        </a:graphic>
      </p:graphicFrame>
      <p:sp>
        <p:nvSpPr>
          <p:cNvPr id="90185" name="Line 83">
            <a:extLst>
              <a:ext uri="{FF2B5EF4-FFF2-40B4-BE49-F238E27FC236}">
                <a16:creationId xmlns:a16="http://schemas.microsoft.com/office/drawing/2014/main" id="{79658D54-2A7E-0A0D-2F17-940F5331EC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228850"/>
            <a:ext cx="171450" cy="800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sp>
        <p:nvSpPr>
          <p:cNvPr id="90186" name="Line 84">
            <a:extLst>
              <a:ext uri="{FF2B5EF4-FFF2-40B4-BE49-F238E27FC236}">
                <a16:creationId xmlns:a16="http://schemas.microsoft.com/office/drawing/2014/main" id="{98BC76E0-DBB9-DD09-35C8-FA20D7006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57450"/>
            <a:ext cx="57150" cy="514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sp>
        <p:nvSpPr>
          <p:cNvPr id="90187" name="Line 85">
            <a:extLst>
              <a:ext uri="{FF2B5EF4-FFF2-40B4-BE49-F238E27FC236}">
                <a16:creationId xmlns:a16="http://schemas.microsoft.com/office/drawing/2014/main" id="{4238F9AD-1FAD-028F-02A7-AB1783CE02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9450" y="2228850"/>
            <a:ext cx="114300" cy="800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sp>
        <p:nvSpPr>
          <p:cNvPr id="90188" name="Rectangle 86">
            <a:extLst>
              <a:ext uri="{FF2B5EF4-FFF2-40B4-BE49-F238E27FC236}">
                <a16:creationId xmlns:a16="http://schemas.microsoft.com/office/drawing/2014/main" id="{9E534FE2-5BCF-F51A-C8FC-585CC995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56424"/>
            <a:ext cx="120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GB" altLang="en-CH" sz="1500" b="1" dirty="0">
                <a:latin typeface="Helvetica" pitchFamily="2" charset="0"/>
              </a:rPr>
              <a:t>student</a:t>
            </a:r>
            <a:endParaRPr lang="en-GB" altLang="en-CH" sz="1500" dirty="0">
              <a:latin typeface="Helvetica" pitchFamily="2" charset="0"/>
            </a:endParaRPr>
          </a:p>
          <a:p>
            <a:pPr algn="l"/>
            <a:endParaRPr lang="en-GB" altLang="en-CH" sz="1800" dirty="0"/>
          </a:p>
        </p:txBody>
      </p:sp>
      <p:sp>
        <p:nvSpPr>
          <p:cNvPr id="90189" name="Rectangle 87">
            <a:extLst>
              <a:ext uri="{FF2B5EF4-FFF2-40B4-BE49-F238E27FC236}">
                <a16:creationId xmlns:a16="http://schemas.microsoft.com/office/drawing/2014/main" id="{855A8AE8-1E03-9DF4-CAD0-E3868EFB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2686052"/>
            <a:ext cx="120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GB" altLang="en-CH" sz="1500" b="1" dirty="0">
                <a:latin typeface="Helvetica" pitchFamily="2" charset="0"/>
              </a:rPr>
              <a:t>enrolment</a:t>
            </a:r>
            <a:endParaRPr lang="en-GB" altLang="en-CH" sz="1500" dirty="0">
              <a:latin typeface="Helvetica" pitchFamily="2" charset="0"/>
            </a:endParaRPr>
          </a:p>
          <a:p>
            <a:pPr algn="l"/>
            <a:endParaRPr lang="en-GB" altLang="en-CH" sz="1800" dirty="0"/>
          </a:p>
        </p:txBody>
      </p:sp>
      <p:sp>
        <p:nvSpPr>
          <p:cNvPr id="90190" name="Rectangle 88">
            <a:extLst>
              <a:ext uri="{FF2B5EF4-FFF2-40B4-BE49-F238E27FC236}">
                <a16:creationId xmlns:a16="http://schemas.microsoft.com/office/drawing/2014/main" id="{DB21494E-9B19-0D22-127D-D7B3CFD2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192" y="2880146"/>
            <a:ext cx="120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GB" altLang="en-CH" sz="1500" b="1" dirty="0">
                <a:latin typeface="Helvetica" pitchFamily="2" charset="0"/>
              </a:rPr>
              <a:t>course</a:t>
            </a:r>
            <a:endParaRPr lang="en-GB" altLang="en-CH" sz="1500" dirty="0">
              <a:latin typeface="Helvetica" pitchFamily="2" charset="0"/>
            </a:endParaRPr>
          </a:p>
          <a:p>
            <a:pPr algn="l"/>
            <a:endParaRPr lang="en-GB" altLang="en-CH" sz="1800" dirty="0"/>
          </a:p>
        </p:txBody>
      </p:sp>
    </p:spTree>
    <p:extLst>
      <p:ext uri="{BB962C8B-B14F-4D97-AF65-F5344CB8AC3E}">
        <p14:creationId xmlns:p14="http://schemas.microsoft.com/office/powerpoint/2010/main" val="16987657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2">
            <a:extLst>
              <a:ext uri="{FF2B5EF4-FFF2-40B4-BE49-F238E27FC236}">
                <a16:creationId xmlns:a16="http://schemas.microsoft.com/office/drawing/2014/main" id="{2D70B5CE-AE0B-5943-C862-9A41101468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H" sz="900">
                <a:latin typeface="Arial" panose="020B0604020202020204" pitchFamily="34" charset="0"/>
              </a:rPr>
              <a:t>Databases II</a:t>
            </a:r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61FCA96D-A7F6-E628-C472-18F664A1B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1725CC5-163E-4648-8B21-D998042E03D7}" type="slidenum">
              <a:rPr lang="en-US" altLang="en-CH" sz="900">
                <a:latin typeface="Arial Black" panose="020B0604020202020204" pitchFamily="34" charset="0"/>
              </a:rPr>
              <a:pPr/>
              <a:t>62</a:t>
            </a:fld>
            <a:endParaRPr lang="en-US" altLang="en-CH" sz="900">
              <a:latin typeface="Arial Black" panose="020B0604020202020204" pitchFamily="34" charset="0"/>
            </a:endParaRPr>
          </a:p>
        </p:txBody>
      </p:sp>
      <p:sp>
        <p:nvSpPr>
          <p:cNvPr id="90116" name="Date Placeholder 4">
            <a:extLst>
              <a:ext uri="{FF2B5EF4-FFF2-40B4-BE49-F238E27FC236}">
                <a16:creationId xmlns:a16="http://schemas.microsoft.com/office/drawing/2014/main" id="{5146D033-8691-9043-6B5B-E812BDD0578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28448794" indent="-28105894"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CH" sz="900">
                <a:latin typeface="Arial" panose="020B0604020202020204" pitchFamily="34" charset="0"/>
              </a:rPr>
              <a:t>UNIGE - G. Falquet</a:t>
            </a:r>
            <a:endParaRPr lang="en-US" altLang="en-CH" sz="900">
              <a:latin typeface="Arial" panose="020B0604020202020204" pitchFamily="34" charset="0"/>
            </a:endParaRPr>
          </a:p>
        </p:txBody>
      </p:sp>
      <p:sp>
        <p:nvSpPr>
          <p:cNvPr id="90117" name="Rectangle 2">
            <a:extLst>
              <a:ext uri="{FF2B5EF4-FFF2-40B4-BE49-F238E27FC236}">
                <a16:creationId xmlns:a16="http://schemas.microsoft.com/office/drawing/2014/main" id="{5090F0CD-E475-0A0F-D817-852C07AC5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CH" dirty="0">
                <a:ea typeface="ＭＳ Ｐゴシック" panose="020B0600070205080204" pitchFamily="34" charset="-128"/>
              </a:rPr>
              <a:t>n to 1 Case</a:t>
            </a:r>
          </a:p>
        </p:txBody>
      </p:sp>
      <p:graphicFrame>
        <p:nvGraphicFramePr>
          <p:cNvPr id="119889" name="Group 81">
            <a:extLst>
              <a:ext uri="{FF2B5EF4-FFF2-40B4-BE49-F238E27FC236}">
                <a16:creationId xmlns:a16="http://schemas.microsoft.com/office/drawing/2014/main" id="{022558CC-294A-CF7A-E53D-EF07F33A8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59944"/>
              </p:ext>
            </p:extLst>
          </p:nvPr>
        </p:nvGraphicFramePr>
        <p:xfrm>
          <a:off x="1428750" y="3191699"/>
          <a:ext cx="2806821" cy="1270397"/>
        </p:xfrm>
        <a:graphic>
          <a:graphicData uri="http://schemas.openxmlformats.org/drawingml/2006/table">
            <a:tbl>
              <a:tblPr/>
              <a:tblGrid>
                <a:gridCol w="704753">
                  <a:extLst>
                    <a:ext uri="{9D8B030D-6E8A-4147-A177-3AD203B41FA5}">
                      <a16:colId xmlns:a16="http://schemas.microsoft.com/office/drawing/2014/main" val="1722959906"/>
                    </a:ext>
                  </a:extLst>
                </a:gridCol>
                <a:gridCol w="833984">
                  <a:extLst>
                    <a:ext uri="{9D8B030D-6E8A-4147-A177-3AD203B41FA5}">
                      <a16:colId xmlns:a16="http://schemas.microsoft.com/office/drawing/2014/main" val="4217358809"/>
                    </a:ext>
                  </a:extLst>
                </a:gridCol>
                <a:gridCol w="1268084">
                  <a:extLst>
                    <a:ext uri="{9D8B030D-6E8A-4147-A177-3AD203B41FA5}">
                      <a16:colId xmlns:a16="http://schemas.microsoft.com/office/drawing/2014/main" val="1720583519"/>
                    </a:ext>
                  </a:extLst>
                </a:gridCol>
              </a:tblGrid>
              <a:tr h="3178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sno</a:t>
                      </a:r>
                      <a:endParaRPr kumimoji="0" lang="fr-FR" altLang="en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name</a:t>
                      </a:r>
                      <a:endParaRPr kumimoji="0" lang="fr-FR" altLang="en-CH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in_faculty</a:t>
                      </a:r>
                      <a:endParaRPr kumimoji="0" lang="fr-FR" altLang="en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05386"/>
                  </a:ext>
                </a:extLst>
              </a:tr>
              <a:tr h="3178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80898"/>
                  </a:ext>
                </a:extLst>
              </a:tr>
              <a:tr h="3167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28458"/>
                  </a:ext>
                </a:extLst>
              </a:tr>
              <a:tr h="3178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73593"/>
                  </a:ext>
                </a:extLst>
              </a:tr>
            </a:tbl>
          </a:graphicData>
        </a:graphic>
      </p:graphicFrame>
      <p:grpSp>
        <p:nvGrpSpPr>
          <p:cNvPr id="90161" name="Group 52">
            <a:extLst>
              <a:ext uri="{FF2B5EF4-FFF2-40B4-BE49-F238E27FC236}">
                <a16:creationId xmlns:a16="http://schemas.microsoft.com/office/drawing/2014/main" id="{30CA4F79-A4D9-9C3C-3DB6-8AEA7F67FEAB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1200150"/>
            <a:ext cx="1200150" cy="914400"/>
            <a:chOff x="528" y="1008"/>
            <a:chExt cx="1008" cy="768"/>
          </a:xfrm>
        </p:grpSpPr>
        <p:sp>
          <p:nvSpPr>
            <p:cNvPr id="90193" name="Rectangle 49">
              <a:extLst>
                <a:ext uri="{FF2B5EF4-FFF2-40B4-BE49-F238E27FC236}">
                  <a16:creationId xmlns:a16="http://schemas.microsoft.com/office/drawing/2014/main" id="{FAFBA8FD-C9B7-F489-9645-B17A31EC3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008"/>
              <a:ext cx="1008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GB" altLang="en-CH" sz="1500" b="1" dirty="0">
                  <a:latin typeface="Helvetica" pitchFamily="2" charset="0"/>
                </a:rPr>
                <a:t>student</a:t>
              </a:r>
            </a:p>
            <a:p>
              <a:pPr algn="l"/>
              <a:r>
                <a:rPr lang="en-GB" altLang="en-CH" sz="1500" dirty="0" err="1">
                  <a:latin typeface="Helvetica" pitchFamily="2" charset="0"/>
                </a:rPr>
                <a:t>sno</a:t>
              </a:r>
              <a:endParaRPr lang="en-GB" altLang="en-CH" sz="1500" dirty="0">
                <a:latin typeface="Helvetica" pitchFamily="2" charset="0"/>
              </a:endParaRPr>
            </a:p>
            <a:p>
              <a:pPr algn="l"/>
              <a:r>
                <a:rPr lang="en-GB" altLang="en-CH" sz="1500" dirty="0">
                  <a:latin typeface="Helvetica" pitchFamily="2" charset="0"/>
                </a:rPr>
                <a:t>name</a:t>
              </a:r>
              <a:endParaRPr lang="en-GB" altLang="en-CH" sz="1800" dirty="0"/>
            </a:p>
          </p:txBody>
        </p:sp>
        <p:sp>
          <p:nvSpPr>
            <p:cNvPr id="90194" name="Line 51">
              <a:extLst>
                <a:ext uri="{FF2B5EF4-FFF2-40B4-BE49-F238E27FC236}">
                  <a16:creationId xmlns:a16="http://schemas.microsoft.com/office/drawing/2014/main" id="{F569124A-840F-34D0-65DB-00D113A19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24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H" sz="1800" dirty="0"/>
            </a:p>
          </p:txBody>
        </p:sp>
      </p:grpSp>
      <p:grpSp>
        <p:nvGrpSpPr>
          <p:cNvPr id="90162" name="Group 53">
            <a:extLst>
              <a:ext uri="{FF2B5EF4-FFF2-40B4-BE49-F238E27FC236}">
                <a16:creationId xmlns:a16="http://schemas.microsoft.com/office/drawing/2014/main" id="{8BCC860C-9640-009F-C0C5-D000DF23DEBF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085850"/>
            <a:ext cx="1200150" cy="914400"/>
            <a:chOff x="528" y="1008"/>
            <a:chExt cx="1008" cy="768"/>
          </a:xfrm>
        </p:grpSpPr>
        <p:sp>
          <p:nvSpPr>
            <p:cNvPr id="90191" name="Rectangle 54">
              <a:extLst>
                <a:ext uri="{FF2B5EF4-FFF2-40B4-BE49-F238E27FC236}">
                  <a16:creationId xmlns:a16="http://schemas.microsoft.com/office/drawing/2014/main" id="{D53283AD-0983-2642-3198-84F4F31E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008"/>
              <a:ext cx="1008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GB" altLang="en-CH" sz="1500" b="1" dirty="0">
                  <a:latin typeface="Helvetica" pitchFamily="2" charset="0"/>
                </a:rPr>
                <a:t>faculty</a:t>
              </a:r>
              <a:endParaRPr lang="en-GB" altLang="en-CH" sz="1500" dirty="0">
                <a:latin typeface="Helvetica" pitchFamily="2" charset="0"/>
              </a:endParaRPr>
            </a:p>
            <a:p>
              <a:pPr algn="l"/>
              <a:r>
                <a:rPr lang="en-GB" altLang="en-CH" sz="1500" dirty="0">
                  <a:latin typeface="Helvetica" pitchFamily="2" charset="0"/>
                </a:rPr>
                <a:t>name</a:t>
              </a:r>
            </a:p>
            <a:p>
              <a:pPr algn="l"/>
              <a:r>
                <a:rPr lang="en-GB" altLang="en-CH" sz="1500" dirty="0">
                  <a:latin typeface="Helvetica" pitchFamily="2" charset="0"/>
                </a:rPr>
                <a:t>...</a:t>
              </a:r>
              <a:endParaRPr lang="en-GB" altLang="en-CH" sz="1500" b="1" dirty="0">
                <a:latin typeface="Helvetica" pitchFamily="2" charset="0"/>
              </a:endParaRPr>
            </a:p>
            <a:p>
              <a:pPr algn="l"/>
              <a:endParaRPr lang="en-GB" altLang="en-CH" sz="1500" dirty="0">
                <a:latin typeface="Helvetica" pitchFamily="2" charset="0"/>
              </a:endParaRPr>
            </a:p>
            <a:p>
              <a:pPr algn="l"/>
              <a:endParaRPr lang="en-GB" altLang="en-CH" sz="1800" dirty="0"/>
            </a:p>
          </p:txBody>
        </p:sp>
        <p:sp>
          <p:nvSpPr>
            <p:cNvPr id="90192" name="Line 55">
              <a:extLst>
                <a:ext uri="{FF2B5EF4-FFF2-40B4-BE49-F238E27FC236}">
                  <a16:creationId xmlns:a16="http://schemas.microsoft.com/office/drawing/2014/main" id="{2D1E6B49-61C3-A866-B07D-12BB2849D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24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H" sz="1800" dirty="0"/>
            </a:p>
          </p:txBody>
        </p:sp>
      </p:grpSp>
      <p:sp>
        <p:nvSpPr>
          <p:cNvPr id="90165" name="Line 59">
            <a:extLst>
              <a:ext uri="{FF2B5EF4-FFF2-40B4-BE49-F238E27FC236}">
                <a16:creationId xmlns:a16="http://schemas.microsoft.com/office/drawing/2014/main" id="{8A6F979C-797E-857D-3CA1-4CC9EC2B0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3716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sp>
        <p:nvSpPr>
          <p:cNvPr id="90167" name="Rectangle 61">
            <a:extLst>
              <a:ext uri="{FF2B5EF4-FFF2-40B4-BE49-F238E27FC236}">
                <a16:creationId xmlns:a16="http://schemas.microsoft.com/office/drawing/2014/main" id="{53799811-2AB2-5906-EEB7-25CAA172F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28700"/>
            <a:ext cx="120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GB" altLang="en-CH" sz="1500" b="1" dirty="0">
                <a:latin typeface="Helvetica" pitchFamily="2" charset="0"/>
              </a:rPr>
              <a:t>enrolment</a:t>
            </a:r>
            <a:endParaRPr lang="en-GB" altLang="en-CH" sz="1500" dirty="0">
              <a:latin typeface="Helvetica" pitchFamily="2" charset="0"/>
            </a:endParaRPr>
          </a:p>
          <a:p>
            <a:pPr algn="l"/>
            <a:endParaRPr lang="en-GB" altLang="en-CH" sz="1800" dirty="0"/>
          </a:p>
        </p:txBody>
      </p:sp>
      <p:graphicFrame>
        <p:nvGraphicFramePr>
          <p:cNvPr id="119870" name="Group 62">
            <a:extLst>
              <a:ext uri="{FF2B5EF4-FFF2-40B4-BE49-F238E27FC236}">
                <a16:creationId xmlns:a16="http://schemas.microsoft.com/office/drawing/2014/main" id="{F4B25F7D-188D-3695-09C0-14C4D7FFF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360761"/>
              </p:ext>
            </p:extLst>
          </p:nvPr>
        </p:nvGraphicFramePr>
        <p:xfrm>
          <a:off x="6629399" y="3257550"/>
          <a:ext cx="1755475" cy="1239185"/>
        </p:xfrm>
        <a:graphic>
          <a:graphicData uri="http://schemas.openxmlformats.org/drawingml/2006/table">
            <a:tbl>
              <a:tblPr/>
              <a:tblGrid>
                <a:gridCol w="761370">
                  <a:extLst>
                    <a:ext uri="{9D8B030D-6E8A-4147-A177-3AD203B41FA5}">
                      <a16:colId xmlns:a16="http://schemas.microsoft.com/office/drawing/2014/main" val="472667585"/>
                    </a:ext>
                  </a:extLst>
                </a:gridCol>
                <a:gridCol w="994105">
                  <a:extLst>
                    <a:ext uri="{9D8B030D-6E8A-4147-A177-3AD203B41FA5}">
                      <a16:colId xmlns:a16="http://schemas.microsoft.com/office/drawing/2014/main" val="834603888"/>
                    </a:ext>
                  </a:extLst>
                </a:gridCol>
              </a:tblGrid>
              <a:tr h="3476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r>
                        <a:rPr kumimoji="0" lang="fr-FR" altLang="en-CH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name</a:t>
                      </a:r>
                      <a:endParaRPr kumimoji="0" lang="fr-FR" altLang="en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125367"/>
                  </a:ext>
                </a:extLst>
              </a:tr>
              <a:tr h="27319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307976"/>
                  </a:ext>
                </a:extLst>
              </a:tr>
              <a:tr h="27216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158195"/>
                  </a:ext>
                </a:extLst>
              </a:tr>
              <a:tr h="27319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Black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anose="020B0600040502020204" pitchFamily="34" charset="0"/>
                        <a:buNone/>
                        <a:tabLst/>
                      </a:pPr>
                      <a:endParaRPr kumimoji="0" lang="en-US" altLang="en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704512"/>
                  </a:ext>
                </a:extLst>
              </a:tr>
            </a:tbl>
          </a:graphicData>
        </a:graphic>
      </p:graphicFrame>
      <p:sp>
        <p:nvSpPr>
          <p:cNvPr id="90185" name="Line 83">
            <a:extLst>
              <a:ext uri="{FF2B5EF4-FFF2-40B4-BE49-F238E27FC236}">
                <a16:creationId xmlns:a16="http://schemas.microsoft.com/office/drawing/2014/main" id="{79658D54-2A7E-0A0D-2F17-940F5331E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27776"/>
            <a:ext cx="133350" cy="800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 dirty="0"/>
          </a:p>
        </p:txBody>
      </p:sp>
      <p:sp>
        <p:nvSpPr>
          <p:cNvPr id="90187" name="Line 85">
            <a:extLst>
              <a:ext uri="{FF2B5EF4-FFF2-40B4-BE49-F238E27FC236}">
                <a16:creationId xmlns:a16="http://schemas.microsoft.com/office/drawing/2014/main" id="{4238F9AD-1FAD-028F-02A7-AB1783CE02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9450" y="2228850"/>
            <a:ext cx="114300" cy="800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sp>
        <p:nvSpPr>
          <p:cNvPr id="90188" name="Rectangle 86">
            <a:extLst>
              <a:ext uri="{FF2B5EF4-FFF2-40B4-BE49-F238E27FC236}">
                <a16:creationId xmlns:a16="http://schemas.microsoft.com/office/drawing/2014/main" id="{9E534FE2-5BCF-F51A-C8FC-585CC995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56424"/>
            <a:ext cx="120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GB" altLang="en-CH" sz="1500" b="1" dirty="0">
                <a:latin typeface="Helvetica" pitchFamily="2" charset="0"/>
              </a:rPr>
              <a:t>student</a:t>
            </a:r>
            <a:endParaRPr lang="en-GB" altLang="en-CH" sz="1500" dirty="0">
              <a:latin typeface="Helvetica" pitchFamily="2" charset="0"/>
            </a:endParaRPr>
          </a:p>
          <a:p>
            <a:pPr algn="l"/>
            <a:endParaRPr lang="en-GB" altLang="en-CH" sz="1800" dirty="0"/>
          </a:p>
        </p:txBody>
      </p:sp>
      <p:sp>
        <p:nvSpPr>
          <p:cNvPr id="90190" name="Rectangle 88">
            <a:extLst>
              <a:ext uri="{FF2B5EF4-FFF2-40B4-BE49-F238E27FC236}">
                <a16:creationId xmlns:a16="http://schemas.microsoft.com/office/drawing/2014/main" id="{DB21494E-9B19-0D22-127D-D7B3CFD2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482" y="2875615"/>
            <a:ext cx="120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GB" altLang="en-CH" sz="1500" b="1" dirty="0">
                <a:latin typeface="Helvetica" pitchFamily="2" charset="0"/>
              </a:rPr>
              <a:t>faculty</a:t>
            </a:r>
            <a:endParaRPr lang="en-GB" altLang="en-CH" sz="1500" dirty="0">
              <a:latin typeface="Helvetica" pitchFamily="2" charset="0"/>
            </a:endParaRPr>
          </a:p>
          <a:p>
            <a:pPr algn="l"/>
            <a:endParaRPr lang="en-GB" altLang="en-CH" sz="1800" dirty="0"/>
          </a:p>
        </p:txBody>
      </p:sp>
      <p:sp>
        <p:nvSpPr>
          <p:cNvPr id="2" name="Rectangle 61">
            <a:extLst>
              <a:ext uri="{FF2B5EF4-FFF2-40B4-BE49-F238E27FC236}">
                <a16:creationId xmlns:a16="http://schemas.microsoft.com/office/drawing/2014/main" id="{9275C704-76D2-AC14-A2B8-0F09A842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347" y="1445563"/>
            <a:ext cx="573657" cy="25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GB" altLang="en-CH" sz="1500" b="1" dirty="0">
                <a:latin typeface="Helvetica" pitchFamily="2" charset="0"/>
              </a:rPr>
              <a:t>1 .. 1</a:t>
            </a:r>
            <a:endParaRPr lang="en-GB" altLang="en-CH" sz="1500" dirty="0">
              <a:latin typeface="Helvetica" pitchFamily="2" charset="0"/>
            </a:endParaRPr>
          </a:p>
          <a:p>
            <a:pPr algn="l"/>
            <a:endParaRPr lang="en-GB" altLang="en-CH" sz="1800" dirty="0"/>
          </a:p>
        </p:txBody>
      </p:sp>
      <p:sp>
        <p:nvSpPr>
          <p:cNvPr id="3" name="Line 83">
            <a:extLst>
              <a:ext uri="{FF2B5EF4-FFF2-40B4-BE49-F238E27FC236}">
                <a16:creationId xmlns:a16="http://schemas.microsoft.com/office/drawing/2014/main" id="{B39CFDC0-BD7B-C11C-0277-F58B9C1CFB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399" y="1484734"/>
            <a:ext cx="1258018" cy="154314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 dirty="0"/>
          </a:p>
        </p:txBody>
      </p:sp>
    </p:spTree>
    <p:extLst>
      <p:ext uri="{BB962C8B-B14F-4D97-AF65-F5344CB8AC3E}">
        <p14:creationId xmlns:p14="http://schemas.microsoft.com/office/powerpoint/2010/main" val="4537599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DD950-4327-EF9A-194F-B08DAF50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6CD00-A7C3-6F09-BC4E-D881E526E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Database design is important</a:t>
            </a:r>
          </a:p>
          <a:p>
            <a:pPr lvl="1"/>
            <a:r>
              <a:rPr lang="en-AU" dirty="0"/>
              <a:t>to avoid anomalies</a:t>
            </a:r>
          </a:p>
          <a:p>
            <a:pPr lvl="1"/>
            <a:r>
              <a:rPr lang="en-AU" dirty="0"/>
              <a:t>to minimize redundancies</a:t>
            </a:r>
          </a:p>
          <a:p>
            <a:pPr lvl="1"/>
            <a:r>
              <a:rPr lang="en-AU" dirty="0"/>
              <a:t>to correctly represent the domain objects</a:t>
            </a:r>
          </a:p>
          <a:p>
            <a:pPr lvl="1"/>
            <a:endParaRPr lang="en-AU" dirty="0"/>
          </a:p>
          <a:p>
            <a:r>
              <a:rPr lang="en-AU" dirty="0"/>
              <a:t>Can be based on </a:t>
            </a:r>
          </a:p>
          <a:p>
            <a:pPr lvl="1"/>
            <a:r>
              <a:rPr lang="en-AU" dirty="0"/>
              <a:t>normalization</a:t>
            </a:r>
          </a:p>
          <a:p>
            <a:pPr lvl="1"/>
            <a:r>
              <a:rPr lang="en-AU" dirty="0"/>
              <a:t>conceptual models (entity-relationship, class diagrams)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2C13D-097A-AC67-0B54-5936508FAF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5E5B9-EA36-957F-B55E-F77AF66D2A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F45ED-AECF-344E-A11D-5D70D4F6D76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3254-7583-C452-C6AB-39E1ACB5E4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6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6866067" y="640196"/>
            <a:ext cx="0" cy="7434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3445299" cy="298321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sz="1800" dirty="0">
                <a:ea typeface="ＭＳ Ｐゴシック" pitchFamily="-112" charset="-128"/>
                <a:cs typeface="ＭＳ Ｐゴシック" pitchFamily="-112" charset="-128"/>
              </a:rPr>
              <a:t>Make groups with the result of a select operation</a:t>
            </a:r>
          </a:p>
          <a:p>
            <a:pPr marL="0" indent="0" eaLnBrk="1" hangingPunct="1">
              <a:buNone/>
            </a:pPr>
            <a:endParaRPr lang="en-AU" sz="18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AU" sz="1800" dirty="0">
                <a:ea typeface="ＭＳ Ｐゴシック" pitchFamily="-112" charset="-128"/>
                <a:cs typeface="ＭＳ Ｐゴシック" pitchFamily="-112" charset="-128"/>
              </a:rPr>
              <a:t>Criteria: groups tuples with the same value for an attribute (or expression)</a:t>
            </a:r>
          </a:p>
          <a:p>
            <a:pPr marL="0" indent="0" eaLnBrk="1" hangingPunct="1">
              <a:buNone/>
            </a:pPr>
            <a:endParaRPr lang="en-AU" sz="18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AU" sz="1800" dirty="0">
                <a:ea typeface="ＭＳ Ｐゴシック" pitchFamily="-112" charset="-128"/>
                <a:cs typeface="ＭＳ Ｐゴシック" pitchFamily="-112" charset="-128"/>
              </a:rPr>
              <a:t>The attributes must be aggregated, except for the grouping attribute</a:t>
            </a:r>
          </a:p>
          <a:p>
            <a:pPr eaLnBrk="1" hangingPunct="1"/>
            <a:endParaRPr lang="fr-FR" sz="1800" dirty="0">
              <a:ea typeface="ＭＳ Ｐゴシック" pitchFamily="-112" charset="-128"/>
              <a:cs typeface="ＭＳ Ｐゴシック" pitchFamily="-112" charset="-128"/>
            </a:endParaRPr>
          </a:p>
          <a:p>
            <a:endParaRPr lang="en-US" sz="1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21700" y="206514"/>
            <a:ext cx="1143000" cy="446224"/>
          </a:xfrm>
          <a:prstGeom prst="rect">
            <a:avLst/>
          </a:prstGeom>
          <a:solidFill>
            <a:srgbClr val="008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fr-FR" sz="1600" dirty="0">
                <a:latin typeface="Lucida Grande"/>
                <a:cs typeface="Lucida Grande"/>
              </a:rPr>
              <a:t>tables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713645" y="795080"/>
            <a:ext cx="4343400" cy="378243"/>
          </a:xfrm>
          <a:prstGeom prst="parallelogram">
            <a:avLst>
              <a:gd name="adj" fmla="val 55988"/>
            </a:avLst>
          </a:prstGeom>
          <a:solidFill>
            <a:srgbClr val="FFAE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fr-FR" sz="1600" dirty="0">
                <a:latin typeface="Lucida Grande"/>
                <a:cs typeface="Lucida Grande"/>
              </a:rPr>
              <a:t>select, </a:t>
            </a:r>
            <a:r>
              <a:rPr lang="fr-FR" sz="1600" dirty="0" err="1">
                <a:latin typeface="Lucida Grande"/>
                <a:cs typeface="Lucida Grande"/>
              </a:rPr>
              <a:t>join</a:t>
            </a:r>
            <a:r>
              <a:rPr lang="fr-FR" sz="1600" dirty="0">
                <a:latin typeface="Lucida Grande"/>
                <a:cs typeface="Lucida Grande"/>
              </a:rPr>
              <a:t>, </a:t>
            </a:r>
            <a:r>
              <a:rPr lang="fr-FR" sz="1600" dirty="0" err="1">
                <a:latin typeface="Lucida Grande"/>
                <a:cs typeface="Lucida Grande"/>
              </a:rPr>
              <a:t>project</a:t>
            </a:r>
            <a:endParaRPr lang="fr-FR" sz="1600" dirty="0">
              <a:latin typeface="Lucida Grande"/>
              <a:cs typeface="Lucida Grande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32025" y="1443226"/>
            <a:ext cx="1066800" cy="332797"/>
          </a:xfrm>
          <a:prstGeom prst="rect">
            <a:avLst/>
          </a:prstGeom>
          <a:solidFill>
            <a:srgbClr val="008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Lucida Grande"/>
              <a:cs typeface="Lucida Grande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739149" y="1843826"/>
            <a:ext cx="2362200" cy="381000"/>
          </a:xfrm>
          <a:prstGeom prst="hexagon">
            <a:avLst>
              <a:gd name="adj" fmla="val 155000"/>
              <a:gd name="vf" fmla="val 115470"/>
            </a:avLst>
          </a:prstGeom>
          <a:solidFill>
            <a:srgbClr val="FFAE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fr-FR" sz="1600" dirty="0">
                <a:latin typeface="Lucida Grande"/>
                <a:cs typeface="Lucida Grande"/>
              </a:rPr>
              <a:t>group by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20424" y="2605826"/>
            <a:ext cx="1066800" cy="304800"/>
          </a:xfrm>
          <a:prstGeom prst="rect">
            <a:avLst/>
          </a:prstGeom>
          <a:solidFill>
            <a:srgbClr val="008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2024" y="2605826"/>
            <a:ext cx="1066800" cy="152400"/>
          </a:xfrm>
          <a:prstGeom prst="rect">
            <a:avLst/>
          </a:prstGeom>
          <a:solidFill>
            <a:srgbClr val="008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46899" y="2605826"/>
            <a:ext cx="1066800" cy="381000"/>
          </a:xfrm>
          <a:prstGeom prst="rect">
            <a:avLst/>
          </a:prstGeom>
          <a:solidFill>
            <a:srgbClr val="008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035899" y="2605826"/>
            <a:ext cx="1066800" cy="228600"/>
          </a:xfrm>
          <a:prstGeom prst="rect">
            <a:avLst/>
          </a:prstGeom>
          <a:solidFill>
            <a:srgbClr val="008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4552969" y="2986826"/>
            <a:ext cx="855" cy="49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925424" y="2986826"/>
            <a:ext cx="758" cy="482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373223" y="2986826"/>
            <a:ext cx="8771" cy="49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8641634" y="2901528"/>
            <a:ext cx="20650" cy="516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4553823" y="2230355"/>
            <a:ext cx="2116069" cy="299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5925424" y="2230355"/>
            <a:ext cx="816744" cy="3754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762816" y="2240681"/>
            <a:ext cx="686607" cy="3651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783466" y="2230355"/>
            <a:ext cx="1885157" cy="299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4140290" y="3453300"/>
            <a:ext cx="4914658" cy="381000"/>
          </a:xfrm>
          <a:prstGeom prst="roundRect">
            <a:avLst>
              <a:gd name="adj" fmla="val 16667"/>
            </a:avLst>
          </a:prstGeom>
          <a:solidFill>
            <a:srgbClr val="FFAE6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fr-FR" sz="1600" dirty="0" err="1">
                <a:latin typeface="Lucida Grande"/>
                <a:cs typeface="Lucida Grande"/>
              </a:rPr>
              <a:t>aggregation</a:t>
            </a:r>
            <a:r>
              <a:rPr lang="fr-FR" sz="1600" dirty="0">
                <a:latin typeface="Lucida Grande"/>
                <a:cs typeface="Lucida Grande"/>
              </a:rPr>
              <a:t> </a:t>
            </a:r>
            <a:r>
              <a:rPr lang="fr-FR" sz="1600" dirty="0" err="1">
                <a:latin typeface="Lucida Grande"/>
                <a:cs typeface="Lucida Grande"/>
              </a:rPr>
              <a:t>functions</a:t>
            </a:r>
            <a:endParaRPr lang="fr-FR" sz="1600" dirty="0">
              <a:latin typeface="Lucida Grande"/>
              <a:cs typeface="Lucida Grande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145581" y="4265782"/>
            <a:ext cx="1066800" cy="381000"/>
          </a:xfrm>
          <a:prstGeom prst="rect">
            <a:avLst/>
          </a:prstGeom>
          <a:solidFill>
            <a:srgbClr val="008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5947150" y="3903121"/>
            <a:ext cx="433646" cy="3097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4553287" y="3923773"/>
            <a:ext cx="1486786" cy="4749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>
            <a:off x="7031266" y="3841168"/>
            <a:ext cx="433646" cy="371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 flipH="1">
            <a:off x="7320362" y="3923773"/>
            <a:ext cx="1280290" cy="4027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A6D3ABD-35DC-2F45-9F2C-BD0B03BD4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F3DB-E570-E9AE-049C-C67BC7BE6C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B19AC-A823-71BE-6BD8-75E0482615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277546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717"/>
            <a:ext cx="8229600" cy="247300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select</a:t>
            </a:r>
            <a:r>
              <a:rPr lang="en-US" dirty="0">
                <a:latin typeface="Courier"/>
                <a:cs typeface="Courier"/>
              </a:rPr>
              <a:t> Region, 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sum</a:t>
            </a:r>
            <a:r>
              <a:rPr lang="en-US" dirty="0">
                <a:latin typeface="Courier"/>
                <a:cs typeface="Courier"/>
              </a:rPr>
              <a:t>(Quantity), 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min</a:t>
            </a:r>
            <a:r>
              <a:rPr lang="en-US" dirty="0">
                <a:latin typeface="Courier"/>
                <a:cs typeface="Courier"/>
              </a:rPr>
              <a:t>(Year)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from</a:t>
            </a:r>
            <a:r>
              <a:rPr lang="en-US" dirty="0">
                <a:latin typeface="Courier"/>
                <a:cs typeface="Courier"/>
              </a:rPr>
              <a:t> Sales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group by</a:t>
            </a:r>
            <a:r>
              <a:rPr lang="en-US" dirty="0">
                <a:latin typeface="Courier"/>
                <a:cs typeface="Courier"/>
              </a:rPr>
              <a:t> Region</a:t>
            </a:r>
          </a:p>
        </p:txBody>
      </p:sp>
      <p:graphicFrame>
        <p:nvGraphicFramePr>
          <p:cNvPr id="7" name="Group 78"/>
          <p:cNvGraphicFramePr>
            <a:graphicFrameLocks noGrp="1"/>
          </p:cNvGraphicFramePr>
          <p:nvPr/>
        </p:nvGraphicFramePr>
        <p:xfrm>
          <a:off x="5079857" y="536939"/>
          <a:ext cx="3779938" cy="3211787"/>
        </p:xfrm>
        <a:graphic>
          <a:graphicData uri="http://schemas.openxmlformats.org/drawingml/2006/table">
            <a:tbl>
              <a:tblPr/>
              <a:tblGrid>
                <a:gridCol w="1033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Quantity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Item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Year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Region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455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Car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CH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112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Car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FR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14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Bus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CH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12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Bus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2020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FR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712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Car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2020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CH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Bus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2021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FR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Group 78"/>
          <p:cNvGraphicFramePr>
            <a:graphicFrameLocks noGrp="1"/>
          </p:cNvGraphicFramePr>
          <p:nvPr/>
        </p:nvGraphicFramePr>
        <p:xfrm>
          <a:off x="495596" y="2767293"/>
          <a:ext cx="3768592" cy="1435275"/>
        </p:xfrm>
        <a:graphic>
          <a:graphicData uri="http://schemas.openxmlformats.org/drawingml/2006/table">
            <a:tbl>
              <a:tblPr/>
              <a:tblGrid>
                <a:gridCol w="90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Region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sum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(</a:t>
                      </a: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Quantity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min(</a:t>
                      </a: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Year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CH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1181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FR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132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Lucida Grande CY" pitchFamily="-112" charset="-5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</a:rPr>
                        <a:t>2019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5079856" y="103257"/>
            <a:ext cx="7494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Lucida Grande"/>
                <a:cs typeface="Lucida Grande"/>
              </a:rPr>
              <a:t>Sales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7BAD49-9447-1B43-BE54-BBA973F835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2156B-9945-1E73-4507-B1752982A7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47E0A-870E-8DE7-67B2-C76FAB3E7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280326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329300" cy="2983210"/>
          </a:xfrm>
        </p:spPr>
        <p:txBody>
          <a:bodyPr/>
          <a:lstStyle/>
          <a:p>
            <a:r>
              <a:rPr lang="en-US" dirty="0"/>
              <a:t>The selection part (where) of a query may contain a </a:t>
            </a:r>
            <a:r>
              <a:rPr lang="en-US" dirty="0" err="1"/>
              <a:t>subquery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result of a </a:t>
            </a:r>
            <a:r>
              <a:rPr lang="en-US" dirty="0" err="1"/>
              <a:t>subquery</a:t>
            </a:r>
            <a:r>
              <a:rPr lang="en-US" dirty="0"/>
              <a:t> is either a single value or a multi-set of values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select</a:t>
            </a:r>
            <a:r>
              <a:rPr lang="en-US" dirty="0">
                <a:latin typeface="Courier"/>
                <a:cs typeface="Courier"/>
              </a:rPr>
              <a:t> Item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from</a:t>
            </a:r>
            <a:r>
              <a:rPr lang="en-US" dirty="0">
                <a:latin typeface="Courier"/>
                <a:cs typeface="Courier"/>
              </a:rPr>
              <a:t> Sales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where</a:t>
            </a:r>
            <a:r>
              <a:rPr lang="en-US" dirty="0">
                <a:latin typeface="Courier"/>
                <a:cs typeface="Courier"/>
              </a:rPr>
              <a:t> Quantity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select</a:t>
            </a:r>
            <a:r>
              <a:rPr lang="en-US" dirty="0">
                <a:latin typeface="Courier"/>
                <a:cs typeface="Courier"/>
              </a:rPr>
              <a:t> avg(Quantity) 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from</a:t>
            </a:r>
            <a:r>
              <a:rPr lang="en-US" dirty="0">
                <a:latin typeface="Courier"/>
                <a:cs typeface="Courier"/>
              </a:rPr>
              <a:t> Sales)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-- one value</a:t>
            </a:r>
          </a:p>
          <a:p>
            <a:endParaRPr lang="en-US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select</a:t>
            </a:r>
            <a:r>
              <a:rPr lang="en-US" dirty="0">
                <a:latin typeface="Courier"/>
                <a:cs typeface="Courier"/>
              </a:rPr>
              <a:t> Item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from</a:t>
            </a:r>
            <a:r>
              <a:rPr lang="en-US" dirty="0">
                <a:latin typeface="Courier"/>
                <a:cs typeface="Courier"/>
              </a:rPr>
              <a:t> Sales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where</a:t>
            </a:r>
            <a:r>
              <a:rPr lang="en-US" dirty="0">
                <a:latin typeface="Courier"/>
                <a:cs typeface="Courier"/>
              </a:rPr>
              <a:t> Region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in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select</a:t>
            </a:r>
            <a:r>
              <a:rPr lang="en-US" dirty="0">
                <a:latin typeface="Courier"/>
                <a:cs typeface="Courier"/>
              </a:rPr>
              <a:t> Region 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from</a:t>
            </a:r>
            <a:r>
              <a:rPr lang="en-US" dirty="0">
                <a:latin typeface="Courier"/>
                <a:cs typeface="Courier"/>
              </a:rPr>
              <a:t> World 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where</a:t>
            </a:r>
            <a:r>
              <a:rPr lang="en-US" dirty="0">
                <a:latin typeface="Courier"/>
                <a:cs typeface="Courier"/>
              </a:rPr>
              <a:t> Continent = 'Europe')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D7860-AEB0-894A-B36C-291FF58FFA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B589D-2E44-BC4C-9BE1-87D9D218BC3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6DBB7-37A7-3CC1-8A5A-0F0D5BB30D8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CH"/>
              <a:t>UNIGE - G. Falquet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18EDF-38BA-2510-A386-9CD4FB0DE5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Databases II</a:t>
            </a:r>
          </a:p>
        </p:txBody>
      </p:sp>
    </p:spTree>
    <p:extLst>
      <p:ext uri="{BB962C8B-B14F-4D97-AF65-F5344CB8AC3E}">
        <p14:creationId xmlns:p14="http://schemas.microsoft.com/office/powerpoint/2010/main" val="339968694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9999CC"/>
      </a:accent2>
      <a:accent3>
        <a:srgbClr val="FFFFFF"/>
      </a:accent3>
      <a:accent4>
        <a:srgbClr val="000000"/>
      </a:accent4>
      <a:accent5>
        <a:srgbClr val="AAAAC0"/>
      </a:accent5>
      <a:accent6>
        <a:srgbClr val="8A8AB9"/>
      </a:accent6>
      <a:hlink>
        <a:srgbClr val="CCCCE6"/>
      </a:hlink>
      <a:folHlink>
        <a:srgbClr val="B2B2B2"/>
      </a:folHlink>
    </a:clrScheme>
    <a:fontScheme name="Pixe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40000"/>
            <a:lumOff val="60000"/>
            <a:alpha val="78038"/>
          </a:schemeClr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>
        <a:prstTxWarp prst="textNoShape">
          <a:avLst/>
        </a:prstTxWarp>
      </a:bodyPr>
      <a:lstStyle>
        <a:defPPr>
          <a:defRPr sz="1800" dirty="0" err="1" smtClean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prstTxWarp prst="textNoShape">
          <a:avLst/>
        </a:prstTxWarp>
        <a:spAutoFit/>
      </a:bodyPr>
      <a:lstStyle>
        <a:defPPr algn="l">
          <a:defRPr sz="1800" dirty="0" smtClean="0">
            <a:latin typeface="Lucida Grande"/>
            <a:cs typeface="Lucida Grande"/>
          </a:defRPr>
        </a:defPPr>
      </a:lstStyle>
    </a:txDef>
  </a:objectDefaults>
  <a:extraClrSchemeLst>
    <a:extraClrScheme>
      <a:clrScheme name="Pixel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X:Modèles:Présentations:Modèles:Pixel</Template>
  <TotalTime>39021</TotalTime>
  <Words>4148</Words>
  <Application>Microsoft Macintosh PowerPoint</Application>
  <PresentationFormat>On-screen Show (16:9)</PresentationFormat>
  <Paragraphs>1210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81" baseType="lpstr">
      <vt:lpstr>Arial</vt:lpstr>
      <vt:lpstr>Arial Black</vt:lpstr>
      <vt:lpstr>Cambria Math</vt:lpstr>
      <vt:lpstr>CMU Concrete Roman</vt:lpstr>
      <vt:lpstr>CMU Sans Serif</vt:lpstr>
      <vt:lpstr>CMU Typewriter Text</vt:lpstr>
      <vt:lpstr>Courier</vt:lpstr>
      <vt:lpstr>Helvetica</vt:lpstr>
      <vt:lpstr>LM Mono 10</vt:lpstr>
      <vt:lpstr>LM Sans 10</vt:lpstr>
      <vt:lpstr>Lucida Grande</vt:lpstr>
      <vt:lpstr>Lucida Grande CY</vt:lpstr>
      <vt:lpstr>Menlo</vt:lpstr>
      <vt:lpstr>Monaco</vt:lpstr>
      <vt:lpstr>Times</vt:lpstr>
      <vt:lpstr>Times New Roman</vt:lpstr>
      <vt:lpstr>Wingdings</vt:lpstr>
      <vt:lpstr>Pixel</vt:lpstr>
      <vt:lpstr>Databases II</vt:lpstr>
      <vt:lpstr>Content</vt:lpstr>
      <vt:lpstr>SQL … MORE OPERATIONS</vt:lpstr>
      <vt:lpstr>Aggregation operations (sum, avg, count, min, max)</vt:lpstr>
      <vt:lpstr>Examples</vt:lpstr>
      <vt:lpstr>PowerPoint Presentation</vt:lpstr>
      <vt:lpstr>Grouping</vt:lpstr>
      <vt:lpstr>PowerPoint Presentation</vt:lpstr>
      <vt:lpstr>Subqueries</vt:lpstr>
      <vt:lpstr>Subqueries and ANY</vt:lpstr>
      <vt:lpstr>Subqueries and ALL</vt:lpstr>
      <vt:lpstr>NULL values and three-valued logic</vt:lpstr>
      <vt:lpstr>When (P or not P) ≠ true</vt:lpstr>
      <vt:lpstr>IS NULL and IS NOT NULL</vt:lpstr>
      <vt:lpstr>3-valued logic</vt:lpstr>
      <vt:lpstr>NULL values and aggregation</vt:lpstr>
      <vt:lpstr>DATABASES &amp; PROGRAMMING</vt:lpstr>
      <vt:lpstr>Example: reachability</vt:lpstr>
      <vt:lpstr>Example: reachability (cont.)</vt:lpstr>
      <vt:lpstr>Programming and Databases</vt:lpstr>
      <vt:lpstr>Invoking database interface service</vt:lpstr>
      <vt:lpstr>Example: a basic protocol</vt:lpstr>
      <vt:lpstr>In Python: send a query to an http server</vt:lpstr>
      <vt:lpstr>Problem 1: Model Mismatch</vt:lpstr>
      <vt:lpstr>Problem 2: A language within a language</vt:lpstr>
      <vt:lpstr>Problem 3: Algorithmic Design</vt:lpstr>
      <vt:lpstr>Object-Relation Mapping, for example Django</vt:lpstr>
      <vt:lpstr>PowerPoint Presentation</vt:lpstr>
      <vt:lpstr>PowerPoint Presentation</vt:lpstr>
      <vt:lpstr>PowerPoint Presentation</vt:lpstr>
      <vt:lpstr>DATABASE UPDATES</vt:lpstr>
      <vt:lpstr>Insertion</vt:lpstr>
      <vt:lpstr>Deletion</vt:lpstr>
      <vt:lpstr>Modify one or more rows</vt:lpstr>
      <vt:lpstr>PowerPoint Presentation</vt:lpstr>
      <vt:lpstr>INTEGRITY CONSTRAINTS</vt:lpstr>
      <vt:lpstr>Constraint on a column value</vt:lpstr>
      <vt:lpstr>Relations and their Keys</vt:lpstr>
      <vt:lpstr>Relations and their Keys</vt:lpstr>
      <vt:lpstr>Key constraint</vt:lpstr>
      <vt:lpstr>Examples</vt:lpstr>
      <vt:lpstr>PowerPoint Presentation</vt:lpstr>
      <vt:lpstr>Foreign key constraint</vt:lpstr>
      <vt:lpstr>Example</vt:lpstr>
      <vt:lpstr>PowerPoint Presentation</vt:lpstr>
      <vt:lpstr>Foreign Keys and Relationships </vt:lpstr>
      <vt:lpstr>Database schema with foreign keys</vt:lpstr>
      <vt:lpstr>DATABASE DESIGN</vt:lpstr>
      <vt:lpstr>Example: Equipment orders for the departments</vt:lpstr>
      <vt:lpstr>Update anomalies</vt:lpstr>
      <vt:lpstr>Deletion anomaly</vt:lpstr>
      <vt:lpstr>Insertion anomalies</vt:lpstr>
      <vt:lpstr>A Solution to Update, Delete, Insert Anomalies :  Relation Decomposition</vt:lpstr>
      <vt:lpstr>3rd Normal Form (The Theory Behind Redundancies)</vt:lpstr>
      <vt:lpstr>PowerPoint Presentation</vt:lpstr>
      <vt:lpstr>In 3NF</vt:lpstr>
      <vt:lpstr>Object-Oriented Design</vt:lpstr>
      <vt:lpstr>PowerPoint Presentation</vt:lpstr>
      <vt:lpstr>Relational Schema</vt:lpstr>
      <vt:lpstr>UML Class Diagram</vt:lpstr>
      <vt:lpstr>Class Diagram to Relational Schema</vt:lpstr>
      <vt:lpstr>n to 1 Case</vt:lpstr>
      <vt:lpstr>Summary</vt:lpstr>
    </vt:vector>
  </TitlesOfParts>
  <Company>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aux Bases de Données</dc:title>
  <dc:creator>G F</dc:creator>
  <cp:lastModifiedBy>Gilles Falquet</cp:lastModifiedBy>
  <cp:revision>252</cp:revision>
  <cp:lastPrinted>2020-11-30T07:00:41Z</cp:lastPrinted>
  <dcterms:created xsi:type="dcterms:W3CDTF">2010-01-19T08:45:47Z</dcterms:created>
  <dcterms:modified xsi:type="dcterms:W3CDTF">2022-12-20T12:36:01Z</dcterms:modified>
</cp:coreProperties>
</file>