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45" r:id="rId4"/>
    <p:sldId id="287" r:id="rId5"/>
    <p:sldId id="356" r:id="rId6"/>
    <p:sldId id="357" r:id="rId7"/>
    <p:sldId id="258" r:id="rId8"/>
    <p:sldId id="347" r:id="rId9"/>
    <p:sldId id="259" r:id="rId10"/>
    <p:sldId id="262" r:id="rId11"/>
    <p:sldId id="271" r:id="rId12"/>
    <p:sldId id="264" r:id="rId13"/>
    <p:sldId id="292" r:id="rId14"/>
    <p:sldId id="265" r:id="rId15"/>
    <p:sldId id="266" r:id="rId16"/>
    <p:sldId id="350" r:id="rId17"/>
    <p:sldId id="351" r:id="rId18"/>
    <p:sldId id="360" r:id="rId19"/>
    <p:sldId id="361" r:id="rId20"/>
    <p:sldId id="298" r:id="rId21"/>
    <p:sldId id="268" r:id="rId22"/>
    <p:sldId id="269" r:id="rId23"/>
    <p:sldId id="273" r:id="rId24"/>
    <p:sldId id="274" r:id="rId25"/>
    <p:sldId id="362" r:id="rId26"/>
    <p:sldId id="348" r:id="rId27"/>
    <p:sldId id="279" r:id="rId28"/>
    <p:sldId id="281" r:id="rId29"/>
    <p:sldId id="282" r:id="rId30"/>
    <p:sldId id="349" r:id="rId31"/>
    <p:sldId id="284" r:id="rId32"/>
    <p:sldId id="363" r:id="rId33"/>
    <p:sldId id="352" r:id="rId34"/>
    <p:sldId id="293" r:id="rId35"/>
    <p:sldId id="366" r:id="rId36"/>
    <p:sldId id="353" r:id="rId37"/>
    <p:sldId id="354" r:id="rId38"/>
    <p:sldId id="364" r:id="rId39"/>
    <p:sldId id="365" r:id="rId40"/>
    <p:sldId id="367" r:id="rId41"/>
    <p:sldId id="368" r:id="rId42"/>
    <p:sldId id="369" r:id="rId43"/>
    <p:sldId id="370" r:id="rId44"/>
    <p:sldId id="372" r:id="rId45"/>
    <p:sldId id="373" r:id="rId46"/>
    <p:sldId id="374" r:id="rId47"/>
    <p:sldId id="375" r:id="rId48"/>
    <p:sldId id="376" r:id="rId49"/>
    <p:sldId id="377" r:id="rId50"/>
  </p:sldIdLst>
  <p:sldSz cx="9144000" cy="5143500" type="screen16x9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BCCE5"/>
    <a:srgbClr val="FFAE6F"/>
    <a:srgbClr val="FFFF9A"/>
    <a:srgbClr val="EDDBCD"/>
    <a:srgbClr val="FF8000"/>
    <a:srgbClr val="B9EEAE"/>
    <a:srgbClr val="FFD14A"/>
    <a:srgbClr val="00EE00"/>
    <a:srgbClr val="0080FF"/>
    <a:srgbClr val="99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0"/>
    <p:restoredTop sz="94560"/>
  </p:normalViewPr>
  <p:slideViewPr>
    <p:cSldViewPr snapToGrid="0">
      <p:cViewPr varScale="1">
        <p:scale>
          <a:sx n="112" d="100"/>
          <a:sy n="112" d="100"/>
        </p:scale>
        <p:origin x="192" y="4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F786E4-0149-0A41-BD21-D904093C0A6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35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721E5D-BC92-DF48-9B28-773BCE517FB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16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1000">
                  <a:srgbClr val="FF8000"/>
                </a:gs>
                <a:gs pos="100000">
                  <a:schemeClr val="bg1">
                    <a:alpha val="75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endParaRPr lang="en-GB">
                <a:latin typeface="Times New Roman" pitchFamily="-112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rgbClr val="FF8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hangingPunct="1"/>
              <a:endParaRPr lang="en-GB">
                <a:latin typeface="Times New Roman" pitchFamily="-112" charset="0"/>
              </a:endParaRPr>
            </a:p>
          </p:txBody>
        </p: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165735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6019800" cy="1314450"/>
          </a:xfrm>
        </p:spPr>
        <p:txBody>
          <a:bodyPr/>
          <a:lstStyle>
            <a:lvl1pPr marL="0" indent="0">
              <a:buFont typeface="Lucida Grande CY" charset="-5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73E54-3AA4-9744-9707-1973884DF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AFA45-CB36-F746-B871-66364A8E33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94335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94335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86FE7-FBB0-9E46-BFAE-512F244163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LM Sans 10" pitchFamily="2" charset="77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 sz="1800">
                <a:latin typeface="LM Sans 10" pitchFamily="2" charset="77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 sz="1800">
                <a:latin typeface="LM Sans 10" pitchFamily="2" charset="77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 sz="1800">
                <a:latin typeface="LM Sans 10" pitchFamily="2" charset="77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 sz="1800">
                <a:latin typeface="LM Sans 10" pitchFamily="2" charset="77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2000">
                <a:solidFill>
                  <a:srgbClr val="0070C0"/>
                </a:solidFill>
              </a:defRPr>
            </a:lvl1pPr>
          </a:lstStyle>
          <a:p>
            <a:fld id="{81AB589D-2E44-BC4C-9BE1-87D9D218BC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95FE8-85AF-EA42-AD83-A975C17BB4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3143250"/>
          </a:xfrm>
        </p:spPr>
        <p:txBody>
          <a:bodyPr/>
          <a:lstStyle>
            <a:lvl1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3143250"/>
          </a:xfrm>
        </p:spPr>
        <p:txBody>
          <a:bodyPr/>
          <a:lstStyle>
            <a:lvl1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 sz="16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A3B8A-E6BA-9642-A43C-2AAFF49A0B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9704F-824E-254F-8ADB-604AEEEC80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F45ED-AECF-344E-A11D-5D70D4F6D7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CCB9D-1EB2-6147-8C69-CB86252BFF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00CBD-6E45-9F4A-A55B-5DC33001E8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67CBD-2CC0-F148-B143-9E00B31A0C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2" charset="0"/>
              </a:defRPr>
            </a:lvl1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600" b="0">
                <a:latin typeface="CMU Concrete Roman"/>
                <a:cs typeface="CMU Concrete Roman"/>
              </a:defRPr>
            </a:lvl1pPr>
          </a:lstStyle>
          <a:p>
            <a:fld id="{975D49F0-3D74-364B-B210-E4FD7117BD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6916"/>
            <a:ext cx="8077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31590"/>
            <a:ext cx="8229600" cy="29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-112" charset="0"/>
              </a:defRPr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charset="2"/>
        <a:buChar char="§"/>
        <a:defRPr sz="1600" kern="1200" spc="-100">
          <a:solidFill>
            <a:schemeClr val="tx1"/>
          </a:solidFill>
          <a:latin typeface="CMU Concrete Roman"/>
          <a:ea typeface="ＭＳ Ｐゴシック" charset="-128"/>
          <a:cs typeface="CMU Concrete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EE00"/>
        </a:buClr>
        <a:buSzPct val="75000"/>
        <a:buFont typeface="Wingdings" charset="2"/>
        <a:buChar char="§"/>
        <a:defRPr sz="1600" kern="1200" spc="-100">
          <a:solidFill>
            <a:schemeClr val="tx1"/>
          </a:solidFill>
          <a:latin typeface="CMU Concrete Roman"/>
          <a:ea typeface="ＭＳ Ｐゴシック" charset="-128"/>
          <a:cs typeface="CMU Concrete Roman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§"/>
        <a:defRPr sz="1600" kern="1200" spc="-100">
          <a:solidFill>
            <a:schemeClr val="tx1"/>
          </a:solidFill>
          <a:latin typeface="CMU Concrete Roman"/>
          <a:ea typeface="ＭＳ Ｐゴシック" charset="-128"/>
          <a:cs typeface="CMU Concrete Roman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2" charset="2"/>
        <a:buChar char="¨"/>
        <a:defRPr sz="1600" kern="1200" spc="-100">
          <a:solidFill>
            <a:schemeClr val="tx1"/>
          </a:solidFill>
          <a:latin typeface="CMU Concrete Roman"/>
          <a:ea typeface="ＭＳ Ｐゴシック" charset="-128"/>
          <a:cs typeface="CMU Concrete Roman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600" kern="1200" spc="-100">
          <a:solidFill>
            <a:schemeClr val="tx1"/>
          </a:solidFill>
          <a:latin typeface="CMU Concrete Roman"/>
          <a:ea typeface="ＭＳ Ｐゴシック" charset="-128"/>
          <a:cs typeface="CMU Concrete Roman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kr.unige.ch/phpmyadmin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9BDEC7-51FE-5146-9CD8-EB7BB6DBC3C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0857" y="971550"/>
            <a:ext cx="7086600" cy="1543050"/>
          </a:xfrm>
        </p:spPr>
        <p:txBody>
          <a:bodyPr/>
          <a:lstStyle/>
          <a:p>
            <a:pPr eaLnBrk="1" hangingPunct="1"/>
            <a:r>
              <a:rPr lang="fr-FR" dirty="0" err="1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Databases</a:t>
            </a:r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 and</a:t>
            </a:r>
            <a:b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</a:br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the </a:t>
            </a:r>
            <a:r>
              <a:rPr lang="fr-FR" dirty="0" err="1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Relational</a:t>
            </a:r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 Data Model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5515" y="3107871"/>
            <a:ext cx="6400800" cy="1314450"/>
          </a:xfrm>
        </p:spPr>
        <p:txBody>
          <a:bodyPr/>
          <a:lstStyle/>
          <a:p>
            <a:pPr eaLnBrk="1" hangingPunct="1">
              <a:buFont typeface="Lucida Grande CY" pitchFamily="-112" charset="-52"/>
              <a:buNone/>
            </a:pPr>
            <a:r>
              <a:rPr lang="fr-FR" sz="2000" dirty="0">
                <a:ea typeface="ＭＳ Ｐゴシック" pitchFamily="-112" charset="-128"/>
                <a:cs typeface="ＭＳ Ｐゴシック" pitchFamily="-112" charset="-128"/>
              </a:rPr>
              <a:t>Gilles Falquet</a:t>
            </a:r>
          </a:p>
          <a:p>
            <a:pPr eaLnBrk="1" hangingPunct="1">
              <a:buFont typeface="Lucida Grande CY" pitchFamily="-112" charset="-52"/>
              <a:buNone/>
            </a:pPr>
            <a:r>
              <a:rPr lang="fr-FR" sz="2000" dirty="0">
                <a:ea typeface="ＭＳ Ｐゴシック" pitchFamily="-112" charset="-128"/>
                <a:cs typeface="ＭＳ Ｐゴシック" pitchFamily="-112" charset="-128"/>
              </a:rPr>
              <a:t>Centre universitaire d'informatique</a:t>
            </a:r>
          </a:p>
          <a:p>
            <a:pPr eaLnBrk="1" hangingPunct="1">
              <a:buFont typeface="Lucida Grande CY" pitchFamily="-112" charset="-52"/>
              <a:buNone/>
            </a:pPr>
            <a:r>
              <a:rPr lang="fr-FR" sz="2000" dirty="0" err="1">
                <a:ea typeface="ＭＳ Ｐゴシック" pitchFamily="-112" charset="-128"/>
                <a:cs typeface="ＭＳ Ｐゴシック" pitchFamily="-112" charset="-128"/>
              </a:rPr>
              <a:t>UniGE</a:t>
            </a:r>
            <a:endParaRPr lang="fr-FR" sz="2000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DFD9D-2563-374D-62F3-4CCFA88B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449B98-3753-9549-B691-23CF7599E92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Data</a:t>
            </a:r>
          </a:p>
        </p:txBody>
      </p:sp>
      <p:graphicFrame>
        <p:nvGraphicFramePr>
          <p:cNvPr id="14413" name="Group 77"/>
          <p:cNvGraphicFramePr>
            <a:graphicFrameLocks noGrp="1"/>
          </p:cNvGraphicFramePr>
          <p:nvPr/>
        </p:nvGraphicFramePr>
        <p:xfrm>
          <a:off x="228600" y="2171700"/>
          <a:ext cx="8763000" cy="194429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ZK567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GVA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ZRH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43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106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KL1122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AMS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CDG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77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KL232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AMS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PPP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560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230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LX441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GVA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NCE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101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663B5-3551-A24E-CBA9-9436E71C7F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606844-FF85-0F4A-8DB4-869A50ECC21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Data +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Schema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60793"/>
              </p:ext>
            </p:extLst>
          </p:nvPr>
        </p:nvGraphicFramePr>
        <p:xfrm>
          <a:off x="228600" y="2171700"/>
          <a:ext cx="8763000" cy="194429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ZK567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GVA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ZRH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43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106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KL1122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AMS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CDG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50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77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KL232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AMS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PPP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560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230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LX441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GVA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NCE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101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603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30712"/>
              </p:ext>
            </p:extLst>
          </p:nvPr>
        </p:nvGraphicFramePr>
        <p:xfrm>
          <a:off x="228600" y="1771650"/>
          <a:ext cx="8763000" cy="381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Flight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From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To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Duration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Passagers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E4EDD-2B60-326D-B0B4-51371E1AC9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C741D6-18A2-074D-9F61-649AA2B0DE9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Single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schema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principle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The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schema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is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defined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in one place,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bound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to the data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590278" y="3743602"/>
            <a:ext cx="2514600" cy="914400"/>
          </a:xfrm>
          <a:prstGeom prst="can">
            <a:avLst>
              <a:gd name="adj" fmla="val 25000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dirty="0">
                <a:solidFill>
                  <a:srgbClr val="113034"/>
                </a:solidFill>
                <a:latin typeface="Helvetica" pitchFamily="-112" charset="0"/>
              </a:rPr>
              <a:t>data</a:t>
            </a:r>
          </a:p>
        </p:txBody>
      </p:sp>
      <p:sp>
        <p:nvSpPr>
          <p:cNvPr id="26632" name="AutoShape 5"/>
          <p:cNvSpPr>
            <a:spLocks noChangeArrowheads="1"/>
          </p:cNvSpPr>
          <p:nvPr/>
        </p:nvSpPr>
        <p:spPr bwMode="auto">
          <a:xfrm>
            <a:off x="3514078" y="2886352"/>
            <a:ext cx="2667000" cy="457200"/>
          </a:xfrm>
          <a:prstGeom prst="can">
            <a:avLst>
              <a:gd name="adj" fmla="val 25000"/>
            </a:avLst>
          </a:prstGeom>
          <a:solidFill>
            <a:srgbClr val="FFAE6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dirty="0" err="1"/>
              <a:t>schema</a:t>
            </a:r>
            <a:endParaRPr lang="fr-FR" dirty="0"/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>
            <a:off x="2904478" y="2029102"/>
            <a:ext cx="11430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4809478" y="3400702"/>
            <a:ext cx="0" cy="285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6638" name="Line 28"/>
          <p:cNvSpPr>
            <a:spLocks noChangeShapeType="1"/>
          </p:cNvSpPr>
          <p:nvPr/>
        </p:nvSpPr>
        <p:spPr bwMode="auto">
          <a:xfrm flipH="1">
            <a:off x="4733278" y="2143402"/>
            <a:ext cx="533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6639" name="Line 29"/>
          <p:cNvSpPr>
            <a:spLocks noChangeShapeType="1"/>
          </p:cNvSpPr>
          <p:nvPr/>
        </p:nvSpPr>
        <p:spPr bwMode="auto">
          <a:xfrm flipH="1">
            <a:off x="5300958" y="2037114"/>
            <a:ext cx="1728192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6640" name="AutoShape 30"/>
          <p:cNvSpPr>
            <a:spLocks noChangeArrowheads="1"/>
          </p:cNvSpPr>
          <p:nvPr/>
        </p:nvSpPr>
        <p:spPr bwMode="auto">
          <a:xfrm>
            <a:off x="3133078" y="2657752"/>
            <a:ext cx="3429000" cy="2114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6309070" y="1749082"/>
            <a:ext cx="1944216" cy="432048"/>
          </a:xfrm>
          <a:prstGeom prst="rect">
            <a:avLst/>
          </a:prstGeom>
          <a:solidFill>
            <a:srgbClr val="00EE00">
              <a:alpha val="78038"/>
            </a:srgbClr>
          </a:solidFill>
          <a:ln w="9525">
            <a:solidFill>
              <a:srgbClr val="B9EEA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Helvetica" pitchFamily="-112" charset="0"/>
              </a:rPr>
              <a:t>user application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4076822" y="1965106"/>
            <a:ext cx="1944216" cy="432048"/>
          </a:xfrm>
          <a:prstGeom prst="rect">
            <a:avLst/>
          </a:prstGeom>
          <a:solidFill>
            <a:srgbClr val="00EE00">
              <a:alpha val="78038"/>
            </a:srgbClr>
          </a:solidFill>
          <a:ln w="9525">
            <a:solidFill>
              <a:srgbClr val="B9EEA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Helvetica" pitchFamily="-112" charset="0"/>
              </a:rPr>
              <a:t>user application</a:t>
            </a: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1844574" y="1821090"/>
            <a:ext cx="1944216" cy="432048"/>
          </a:xfrm>
          <a:prstGeom prst="rect">
            <a:avLst/>
          </a:prstGeom>
          <a:solidFill>
            <a:srgbClr val="00EE00">
              <a:alpha val="78038"/>
            </a:srgbClr>
          </a:solidFill>
          <a:ln w="9525">
            <a:solidFill>
              <a:srgbClr val="B9EEAE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Helvetica" pitchFamily="-112" charset="0"/>
              </a:rPr>
              <a:t>user application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AA171-54F7-45D9-C4B3-6AC5D1DA6BC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E807E7-909E-D641-A030-4C5EC6E24DB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Data Model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A conceptual tool to structure data</a:t>
            </a:r>
          </a:p>
          <a:p>
            <a:pPr eaLnBrk="1" hangingPunct="1"/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A database schema is expressed with a </a:t>
            </a:r>
            <a:r>
              <a:rPr lang="en-AU" b="1" dirty="0">
                <a:ea typeface="ＭＳ Ｐゴシック" pitchFamily="-112" charset="-128"/>
                <a:cs typeface="ＭＳ Ｐゴシック" pitchFamily="-112" charset="-128"/>
              </a:rPr>
              <a:t>data model</a:t>
            </a:r>
          </a:p>
          <a:p>
            <a:pPr eaLnBrk="1" hangingPunct="1"/>
            <a:endParaRPr lang="en-AU" b="1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A data model is based on a set of concepts</a:t>
            </a:r>
          </a:p>
          <a:p>
            <a:pPr lvl="1" eaLnBrk="1" hangingPunct="1"/>
            <a:r>
              <a:rPr lang="en-AU" dirty="0"/>
              <a:t>hierarchical models 	⇒ nodes, descendant links, ...</a:t>
            </a:r>
          </a:p>
          <a:p>
            <a:pPr lvl="1" eaLnBrk="1" hangingPunct="1"/>
            <a:r>
              <a:rPr lang="en-AU" b="1" dirty="0"/>
              <a:t>relational model</a:t>
            </a:r>
            <a:r>
              <a:rPr lang="en-AU" dirty="0"/>
              <a:t> 	⇒ tables, rows, columns, ...</a:t>
            </a:r>
          </a:p>
          <a:p>
            <a:pPr lvl="1" eaLnBrk="1" hangingPunct="1"/>
            <a:r>
              <a:rPr lang="en-AU" dirty="0"/>
              <a:t>graph models 	⇒ nodes, links, ...</a:t>
            </a:r>
          </a:p>
          <a:p>
            <a:pPr lvl="1" eaLnBrk="1" hangingPunct="1"/>
            <a:r>
              <a:rPr lang="en-AU" dirty="0"/>
              <a:t>key-value models 	⇒ keys, value sets, ...</a:t>
            </a:r>
          </a:p>
          <a:p>
            <a:pPr eaLnBrk="1" hangingPunct="1"/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AD71-78F3-D6A4-C335-F82A2098EFC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CA1AAC-A894-5640-8A7F-3A57B0F69A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435280" cy="628650"/>
          </a:xfrm>
        </p:spPr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Relational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Model of Data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E. F. </a:t>
            </a:r>
            <a:r>
              <a:rPr lang="en-AU" dirty="0" err="1">
                <a:ea typeface="ＭＳ Ｐゴシック" pitchFamily="-112" charset="-128"/>
                <a:cs typeface="ＭＳ Ｐゴシック" pitchFamily="-112" charset="-128"/>
              </a:rPr>
              <a:t>Codd</a:t>
            </a:r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 (1970)</a:t>
            </a:r>
          </a:p>
          <a:p>
            <a:pPr marL="0" indent="0" eaLnBrk="1" hangingPunct="1">
              <a:buNone/>
            </a:pPr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Based on simple mathematical constructs: sets, n-</a:t>
            </a:r>
            <a:r>
              <a:rPr lang="en-AU" dirty="0" err="1">
                <a:ea typeface="ＭＳ Ｐゴシック" pitchFamily="-112" charset="-128"/>
                <a:cs typeface="ＭＳ Ｐゴシック" pitchFamily="-112" charset="-128"/>
              </a:rPr>
              <a:t>ary</a:t>
            </a:r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 relations</a:t>
            </a:r>
          </a:p>
          <a:p>
            <a:pPr eaLnBrk="1" hangingPunct="1"/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Has a simple intuitive interpretation: tables, rows, columns</a:t>
            </a:r>
          </a:p>
          <a:p>
            <a:pPr eaLnBrk="1" hangingPunct="1"/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Well defined operations with a semantics based on a relational algebra or relational calculus</a:t>
            </a:r>
            <a:endParaRPr lang="en-AU" dirty="0">
              <a:latin typeface="Arial" pitchFamily="-112" charset="0"/>
            </a:endParaRPr>
          </a:p>
          <a:p>
            <a:pPr lvl="1" eaLnBrk="1" hangingPunct="1"/>
            <a:endParaRPr lang="en-AU" dirty="0">
              <a:latin typeface="Arial" pitchFamily="-112" charset="0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Currently the most frequently used model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CBA6C-5A0F-CCFC-E28C-FDABEA8F386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7F4E99-6DE5-ED47-9A33-1BFB3F8D85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Relational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Database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= Set of Tables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7574"/>
            <a:ext cx="4186808" cy="2623170"/>
          </a:xfrm>
        </p:spPr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table = </a:t>
            </a:r>
            <a:r>
              <a:rPr lang="fr-FR" u="sng" dirty="0">
                <a:ea typeface="ＭＳ Ｐゴシック" pitchFamily="-112" charset="-128"/>
                <a:cs typeface="ＭＳ Ｐゴシック" pitchFamily="-112" charset="-128"/>
              </a:rPr>
              <a:t>set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of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rows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and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columns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each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column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has a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name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and a type (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character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string,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number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, date, ...)</a:t>
            </a:r>
          </a:p>
        </p:txBody>
      </p:sp>
      <p:graphicFrame>
        <p:nvGraphicFramePr>
          <p:cNvPr id="9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40536"/>
              </p:ext>
            </p:extLst>
          </p:nvPr>
        </p:nvGraphicFramePr>
        <p:xfrm>
          <a:off x="5292080" y="149163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73080" y="1059582"/>
            <a:ext cx="72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Wine</a:t>
            </a:r>
            <a:endParaRPr lang="en-US" dirty="0">
              <a:latin typeface="Lucida Grande"/>
              <a:cs typeface="Lucida Grande"/>
            </a:endParaRPr>
          </a:p>
        </p:txBody>
      </p:sp>
      <p:graphicFrame>
        <p:nvGraphicFramePr>
          <p:cNvPr id="11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48420"/>
              </p:ext>
            </p:extLst>
          </p:nvPr>
        </p:nvGraphicFramePr>
        <p:xfrm>
          <a:off x="1763689" y="2787774"/>
          <a:ext cx="3838361" cy="1800198"/>
        </p:xfrm>
        <a:graphic>
          <a:graphicData uri="http://schemas.openxmlformats.org/drawingml/2006/table">
            <a:tbl>
              <a:tblPr/>
              <a:tblGrid>
                <a:gridCol w="864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Order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#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Quantity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1022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455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1322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112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0998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63688" y="2355726"/>
            <a:ext cx="82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Order</a:t>
            </a:r>
            <a:endParaRPr lang="en-US" dirty="0"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99DF3-1B78-FDC5-962E-054625F4E9A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31590"/>
                <a:ext cx="6685280" cy="298321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Domain</a:t>
                </a:r>
                <a:r>
                  <a:rPr lang="en-US" b="1" dirty="0"/>
                  <a:t>:</a:t>
                </a:r>
                <a:r>
                  <a:rPr lang="en-US" dirty="0"/>
                  <a:t> a set of values considered as atomic (similar to data type in programming)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Relation schema</a:t>
                </a:r>
                <a:r>
                  <a:rPr lang="en-US" dirty="0">
                    <a:solidFill>
                      <a:srgbClr val="0000FF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𝑅</m:t>
                    </m:r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(</m:t>
                    </m:r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1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2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…,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𝐴𝑛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)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 relation (or table) name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list of attributes (or column) names,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(</m:t>
                    </m:r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1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2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…,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𝐴𝑛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)</m:t>
                    </m:r>
                  </m:oMath>
                </a14:m>
                <a:r>
                  <a:rPr lang="fr-FR" dirty="0">
                    <a:ea typeface="ＭＳ Ｐゴシック" pitchFamily="-112" charset="-128"/>
                    <a:cs typeface="ＭＳ Ｐゴシック" pitchFamily="-112" charset="-128"/>
                  </a:rPr>
                  <a:t> </a:t>
                </a:r>
                <a:endParaRPr lang="en-US" dirty="0"/>
              </a:p>
              <a:p>
                <a:pPr lvl="1"/>
                <a:r>
                  <a:rPr lang="en-US" dirty="0"/>
                  <a:t>for each attribute 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CH" b="0" i="1" baseline="-25000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𝑖</m:t>
                    </m:r>
                  </m:oMath>
                </a14:m>
                <a:r>
                  <a:rPr lang="en-US" dirty="0"/>
                  <a:t> a domain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dom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CH" b="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(or type)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31590"/>
                <a:ext cx="6685280" cy="2983210"/>
              </a:xfrm>
              <a:blipFill>
                <a:blip r:embed="rId2"/>
                <a:stretch>
                  <a:fillRect l="-759" t="-127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B9025B-2383-D442-96AF-BBAE5104C20A}"/>
              </a:ext>
            </a:extLst>
          </p:cNvPr>
          <p:cNvSpPr txBox="1"/>
          <p:nvPr/>
        </p:nvSpPr>
        <p:spPr bwMode="auto">
          <a:xfrm>
            <a:off x="5927868" y="2023321"/>
            <a:ext cx="264207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Wine(Region, Year, Quality)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B4200A-21A5-4745-BACD-17A5D271F0EB}"/>
              </a:ext>
            </a:extLst>
          </p:cNvPr>
          <p:cNvSpPr txBox="1"/>
          <p:nvPr/>
        </p:nvSpPr>
        <p:spPr bwMode="auto">
          <a:xfrm>
            <a:off x="4181926" y="3661886"/>
            <a:ext cx="4352474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Wine</a:t>
            </a:r>
          </a:p>
          <a:p>
            <a:pPr algn="l"/>
            <a:r>
              <a:rPr lang="en-US" sz="14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Region 	: string</a:t>
            </a:r>
          </a:p>
          <a:p>
            <a:pPr algn="l"/>
            <a:r>
              <a:rPr lang="en-US" sz="14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Year 	: integer</a:t>
            </a:r>
          </a:p>
          <a:p>
            <a:pPr algn="l"/>
            <a:r>
              <a:rPr lang="en-US" sz="14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Quality 	: {"poor", "average", "good", "excellent"}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A0561-0BE5-14F6-A8E9-56334B363FD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70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Model: Relation (relation state)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CMU Concrete Roman"/>
                    <a:cs typeface="CMU Concrete Roman"/>
                  </a:rPr>
                  <a:t>f</a:t>
                </a:r>
                <a:r>
                  <a:rPr lang="en-US" dirty="0"/>
                  <a:t>or a relation schema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𝐴𝑛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a </a:t>
                </a:r>
                <a:r>
                  <a:rPr lang="en-US" dirty="0">
                    <a:solidFill>
                      <a:srgbClr val="0070C0"/>
                    </a:solidFill>
                  </a:rPr>
                  <a:t>relation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is a set of </a:t>
                </a:r>
                <a:r>
                  <a:rPr lang="en-US" dirty="0">
                    <a:solidFill>
                      <a:srgbClr val="0070C0"/>
                    </a:solidFill>
                  </a:rPr>
                  <a:t>n-tuples</a:t>
                </a:r>
                <a:r>
                  <a:rPr lang="en-US" dirty="0"/>
                  <a:t> or </a:t>
                </a:r>
                <a:r>
                  <a:rPr lang="en-US" dirty="0">
                    <a:solidFill>
                      <a:srgbClr val="0070C0"/>
                    </a:solidFill>
                  </a:rPr>
                  <a:t>rows</a:t>
                </a:r>
                <a:r>
                  <a:rPr lang="en-US" dirty="0"/>
                  <a:t>  </a:t>
                </a:r>
              </a:p>
              <a:p>
                <a:pPr marL="400050" lvl="1" indent="0">
                  <a:buNone/>
                </a:pPr>
                <a:endParaRPr lang="en-US" dirty="0"/>
              </a:p>
              <a:p>
                <a:pPr marL="400050" lvl="1" indent="0">
                  <a:buNone/>
                </a:pPr>
                <a:r>
                  <a:rPr lang="en-US" dirty="0"/>
                  <a:t>each tuple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fr-CH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r-CH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must satisfy</a:t>
                </a:r>
              </a:p>
              <a:p>
                <a:pPr marL="40005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fr-CH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dom</m:t>
                      </m:r>
                      <m:d>
                        <m:dPr>
                          <m:ctrlPr>
                            <a:rPr lang="fr-CH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fr-CH" b="0" i="1" baseline="-25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fr-CH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fr-CH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dom</m:t>
                      </m:r>
                      <m:d>
                        <m:dPr>
                          <m:ctrlPr>
                            <a:rPr lang="fr-CH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fr-CH" b="0" i="1" baseline="-25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fr-CH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…, </m:t>
                      </m:r>
                      <m:r>
                        <a:rPr lang="en-US" i="1" dirty="0" err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fr-CH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dom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CH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fr-CH" b="0" i="1" baseline="-25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LM Sans 10" pitchFamily="2" charset="77"/>
                    <a:cs typeface="CMU Concrete Roman"/>
                  </a:rPr>
                  <a:t>Notation: </a:t>
                </a:r>
              </a:p>
              <a:p>
                <a:pPr marL="0" indent="0" algn="ctr">
                  <a:buNone/>
                </a:pPr>
                <a:r>
                  <a:rPr lang="fr-CH" b="0" dirty="0"/>
                  <a:t> </a:t>
                </a:r>
                <a14:m>
                  <m:oMath xmlns:m="http://schemas.openxmlformats.org/officeDocument/2006/math"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fr-CH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fr-CH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LM Sans 10" pitchFamily="2" charset="77"/>
                    <a:cs typeface="CMU Concrete Roman"/>
                  </a:rPr>
                  <a:t> :=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fr-CH" b="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>
                  <a:latin typeface="LM Sans 10" pitchFamily="2" charset="77"/>
                  <a:cs typeface="CMU Concrete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1277" b="-13191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BDDB6-1669-6531-A267-65DF6DB8B36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2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EB688-E8B3-234A-8A5E-CD2F1E40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Relation in Tabular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CB530-014F-134C-BD46-32B089174E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Group 78">
            <a:extLst>
              <a:ext uri="{FF2B5EF4-FFF2-40B4-BE49-F238E27FC236}">
                <a16:creationId xmlns:a16="http://schemas.microsoft.com/office/drawing/2014/main" id="{290D3EA3-1AE0-A842-8258-468315697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69050"/>
              </p:ext>
            </p:extLst>
          </p:nvPr>
        </p:nvGraphicFramePr>
        <p:xfrm>
          <a:off x="3250216" y="1820103"/>
          <a:ext cx="3581400" cy="1338264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76B70F-45A9-FF41-9178-E9DB992B174E}"/>
              </a:ext>
            </a:extLst>
          </p:cNvPr>
          <p:cNvSpPr txBox="1"/>
          <p:nvPr/>
        </p:nvSpPr>
        <p:spPr bwMode="auto">
          <a:xfrm>
            <a:off x="2325950" y="1100367"/>
            <a:ext cx="293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Wine(Region, Year, Quality)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4CD578-592E-6F43-AD90-1A906D4DD8E7}"/>
              </a:ext>
            </a:extLst>
          </p:cNvPr>
          <p:cNvSpPr txBox="1"/>
          <p:nvPr/>
        </p:nvSpPr>
        <p:spPr bwMode="auto">
          <a:xfrm>
            <a:off x="2134231" y="2027570"/>
            <a:ext cx="383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t1</a:t>
            </a:r>
          </a:p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t2</a:t>
            </a:r>
          </a:p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591C6E-5363-6347-B75E-D6735FDE8CC7}"/>
              </a:ext>
            </a:extLst>
          </p:cNvPr>
          <p:cNvCxnSpPr>
            <a:cxnSpLocks/>
          </p:cNvCxnSpPr>
          <p:nvPr/>
        </p:nvCxnSpPr>
        <p:spPr bwMode="auto">
          <a:xfrm>
            <a:off x="3250217" y="1469699"/>
            <a:ext cx="584936" cy="270324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7EB975A-CF67-544A-AA35-D5427A7487DC}"/>
              </a:ext>
            </a:extLst>
          </p:cNvPr>
          <p:cNvCxnSpPr>
            <a:cxnSpLocks/>
          </p:cNvCxnSpPr>
          <p:nvPr/>
        </p:nvCxnSpPr>
        <p:spPr bwMode="auto">
          <a:xfrm>
            <a:off x="4034528" y="1409208"/>
            <a:ext cx="861017" cy="330815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0A34C37-1366-E94D-A7EA-83A3B5628A4C}"/>
              </a:ext>
            </a:extLst>
          </p:cNvPr>
          <p:cNvCxnSpPr>
            <a:cxnSpLocks/>
          </p:cNvCxnSpPr>
          <p:nvPr/>
        </p:nvCxnSpPr>
        <p:spPr bwMode="auto">
          <a:xfrm>
            <a:off x="4895545" y="1450777"/>
            <a:ext cx="1230047" cy="289246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B05BE7-E173-D946-8611-41C8CD79E9D8}"/>
              </a:ext>
            </a:extLst>
          </p:cNvPr>
          <p:cNvCxnSpPr>
            <a:cxnSpLocks/>
          </p:cNvCxnSpPr>
          <p:nvPr/>
        </p:nvCxnSpPr>
        <p:spPr bwMode="auto">
          <a:xfrm flipV="1">
            <a:off x="2517669" y="2023597"/>
            <a:ext cx="658741" cy="208410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159F96-86D3-B54C-B69F-797C7188BEFE}"/>
              </a:ext>
            </a:extLst>
          </p:cNvPr>
          <p:cNvCxnSpPr>
            <a:cxnSpLocks/>
          </p:cNvCxnSpPr>
          <p:nvPr/>
        </p:nvCxnSpPr>
        <p:spPr bwMode="auto">
          <a:xfrm>
            <a:off x="2591474" y="2530609"/>
            <a:ext cx="584936" cy="0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C1C0E70-2597-5B4E-B875-D18D29E32579}"/>
              </a:ext>
            </a:extLst>
          </p:cNvPr>
          <p:cNvCxnSpPr>
            <a:cxnSpLocks/>
          </p:cNvCxnSpPr>
          <p:nvPr/>
        </p:nvCxnSpPr>
        <p:spPr bwMode="auto">
          <a:xfrm>
            <a:off x="2591474" y="2796961"/>
            <a:ext cx="584936" cy="210839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6EC4F26-9B1E-9E40-8A26-829AE35518C4}"/>
              </a:ext>
            </a:extLst>
          </p:cNvPr>
          <p:cNvSpPr txBox="1"/>
          <p:nvPr/>
        </p:nvSpPr>
        <p:spPr bwMode="auto">
          <a:xfrm>
            <a:off x="3202611" y="3693572"/>
            <a:ext cx="1103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t2.Region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51CC8FF-FFF6-CD4C-A16E-96AD24A18CBB}"/>
              </a:ext>
            </a:extLst>
          </p:cNvPr>
          <p:cNvCxnSpPr>
            <a:cxnSpLocks/>
            <a:stCxn id="24" idx="0"/>
          </p:cNvCxnSpPr>
          <p:nvPr/>
        </p:nvCxnSpPr>
        <p:spPr bwMode="auto">
          <a:xfrm flipV="1">
            <a:off x="3754205" y="2530609"/>
            <a:ext cx="205236" cy="1162963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3DCDB6-AE52-EB42-B4D1-AEA87AFFC9C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225826" y="2878596"/>
            <a:ext cx="979665" cy="903291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A0CE659-AF58-C449-9F10-CFDF7A96F150}"/>
              </a:ext>
            </a:extLst>
          </p:cNvPr>
          <p:cNvSpPr txBox="1"/>
          <p:nvPr/>
        </p:nvSpPr>
        <p:spPr bwMode="auto">
          <a:xfrm>
            <a:off x="5938423" y="3781887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t3.Year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10C366-F883-EC42-9CD1-07A9FBD49B45}"/>
              </a:ext>
            </a:extLst>
          </p:cNvPr>
          <p:cNvSpPr txBox="1"/>
          <p:nvPr/>
        </p:nvSpPr>
        <p:spPr bwMode="auto">
          <a:xfrm>
            <a:off x="933716" y="4299493"/>
            <a:ext cx="463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 relation is a </a:t>
            </a:r>
            <a:r>
              <a:rPr lang="en-US" sz="18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set</a:t>
            </a:r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of tuples, there is no order 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B78A36-5330-AB4F-9499-64856A2CDD14}"/>
              </a:ext>
            </a:extLst>
          </p:cNvPr>
          <p:cNvSpPr txBox="1"/>
          <p:nvPr/>
        </p:nvSpPr>
        <p:spPr bwMode="auto">
          <a:xfrm>
            <a:off x="678666" y="2304569"/>
            <a:ext cx="13051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CH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tuples/rows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CFFC0-4D64-C2DB-2783-157EDB5EFA0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34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580C-0273-6D49-A4A2-C0B1AB78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(Structured Query Language)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C7064-06EB-8A48-A352-6F0594F5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language for</a:t>
            </a:r>
          </a:p>
          <a:p>
            <a:endParaRPr lang="en-US" dirty="0"/>
          </a:p>
          <a:p>
            <a:pPr lvl="1"/>
            <a:r>
              <a:rPr lang="en-US" dirty="0"/>
              <a:t>defining and managing relational structures (database schema) and contents (tuples)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expressing query and update operations on databases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4FE246-2113-EE40-86DC-0F4EDB7638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45ED-AECF-344E-A11D-5D70D4F6D76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EDFA2-6230-5413-44A7-FE4F985A72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3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Databases</a:t>
            </a:r>
            <a:r>
              <a:rPr lang="fr-FR" dirty="0"/>
              <a:t> and </a:t>
            </a:r>
            <a:r>
              <a:rPr lang="fr-FR" dirty="0" err="1"/>
              <a:t>Database</a:t>
            </a:r>
            <a:r>
              <a:rPr lang="fr-FR" dirty="0"/>
              <a:t> management </a:t>
            </a:r>
            <a:r>
              <a:rPr lang="fr-FR" dirty="0" err="1"/>
              <a:t>systems</a:t>
            </a:r>
            <a:endParaRPr lang="fr-FR" dirty="0"/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Relational</a:t>
            </a:r>
            <a:r>
              <a:rPr lang="fr-FR" dirty="0"/>
              <a:t> Data Model</a:t>
            </a:r>
          </a:p>
          <a:p>
            <a:endParaRPr lang="fr-FR" dirty="0"/>
          </a:p>
          <a:p>
            <a:r>
              <a:rPr lang="fr-FR" dirty="0" err="1"/>
              <a:t>Querying</a:t>
            </a:r>
            <a:r>
              <a:rPr lang="fr-FR" dirty="0"/>
              <a:t> </a:t>
            </a:r>
            <a:r>
              <a:rPr lang="fr-FR" dirty="0" err="1"/>
              <a:t>Relational</a:t>
            </a:r>
            <a:r>
              <a:rPr lang="fr-FR" dirty="0"/>
              <a:t> </a:t>
            </a:r>
            <a:r>
              <a:rPr lang="fr-FR" dirty="0" err="1"/>
              <a:t>Databases</a:t>
            </a:r>
            <a:endParaRPr lang="fr-FR" dirty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514FE-0C6A-0345-8DCB-46B880594C9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DFD63B-B9F6-56B1-0BBB-844F8C142D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In SQL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71550"/>
            <a:ext cx="4465782" cy="3143250"/>
          </a:xfrm>
          <a:ln>
            <a:noFill/>
          </a:ln>
        </p:spPr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There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is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a set of standard types for the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domains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Definition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of a relation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schema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(and an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empty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relation)</a:t>
            </a:r>
          </a:p>
          <a:p>
            <a:pPr eaLnBrk="1" hangingPunct="1"/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fr-FR" dirty="0" err="1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create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 table </a:t>
            </a:r>
            <a:r>
              <a:rPr lang="fr-FR" dirty="0" err="1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T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 (attr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1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 dom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1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, attr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2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 dom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2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, …)</a:t>
            </a:r>
          </a:p>
          <a:p>
            <a:pPr eaLnBrk="1" hangingPunct="1"/>
            <a:endParaRPr lang="fr-FR" dirty="0">
              <a:latin typeface="Courier"/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fr-FR" dirty="0"/>
              <a:t>Addition of a </a:t>
            </a:r>
            <a:r>
              <a:rPr lang="fr-FR" dirty="0" err="1"/>
              <a:t>tuple</a:t>
            </a:r>
            <a:endParaRPr lang="fr-FR" dirty="0"/>
          </a:p>
          <a:p>
            <a:pPr eaLnBrk="1" hangingPunct="1"/>
            <a:endParaRPr lang="fr-FR" dirty="0"/>
          </a:p>
          <a:p>
            <a:pPr marL="400050" lvl="1" indent="0" eaLnBrk="1" hangingPunct="1">
              <a:buNone/>
            </a:pPr>
            <a:r>
              <a:rPr lang="fr-FR" dirty="0">
                <a:latin typeface="LM Mono 10" pitchFamily="49" charset="77"/>
              </a:rPr>
              <a:t>insert </a:t>
            </a:r>
            <a:r>
              <a:rPr lang="fr-FR" dirty="0" err="1">
                <a:latin typeface="LM Mono 10" pitchFamily="49" charset="77"/>
              </a:rPr>
              <a:t>into</a:t>
            </a:r>
            <a:r>
              <a:rPr lang="fr-FR" dirty="0">
                <a:latin typeface="LM Mono 10" pitchFamily="49" charset="77"/>
              </a:rPr>
              <a:t> </a:t>
            </a:r>
            <a:r>
              <a:rPr lang="fr-FR" dirty="0" err="1">
                <a:latin typeface="LM Mono 10" pitchFamily="49" charset="77"/>
              </a:rPr>
              <a:t>T</a:t>
            </a:r>
            <a:r>
              <a:rPr lang="fr-FR" dirty="0">
                <a:latin typeface="LM Mono 10" pitchFamily="49" charset="77"/>
              </a:rPr>
              <a:t>(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attr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1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, attr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2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 , …</a:t>
            </a:r>
            <a:r>
              <a:rPr lang="fr-FR" dirty="0" err="1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attr</a:t>
            </a:r>
            <a:r>
              <a:rPr lang="fr-FR" baseline="-25000" dirty="0" err="1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k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) </a:t>
            </a:r>
          </a:p>
          <a:p>
            <a:pPr marL="400050" lvl="1" indent="0" eaLnBrk="1" hangingPunct="1">
              <a:buNone/>
            </a:pP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values (v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1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, v</a:t>
            </a:r>
            <a:r>
              <a:rPr lang="fr-FR" baseline="-25000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2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, …, </a:t>
            </a:r>
            <a:r>
              <a:rPr lang="fr-FR" dirty="0" err="1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v</a:t>
            </a:r>
            <a:r>
              <a:rPr lang="fr-FR" baseline="-25000" dirty="0" err="1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k</a:t>
            </a:r>
            <a:r>
              <a:rPr lang="fr-FR" dirty="0">
                <a:latin typeface="LM Mono 10" pitchFamily="49" charset="77"/>
                <a:ea typeface="ＭＳ Ｐゴシック" pitchFamily="-112" charset="-128"/>
                <a:cs typeface="ＭＳ Ｐゴシック" pitchFamily="-112" charset="-128"/>
              </a:rPr>
              <a:t>)</a:t>
            </a:r>
            <a:endParaRPr lang="fr-FR" dirty="0">
              <a:latin typeface="LM Mono 10" pitchFamily="49" charset="77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9F7C7-4B01-774B-835F-BF368D250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5784" y="966555"/>
            <a:ext cx="3918908" cy="363596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1" eaLnBrk="1" hangingPunct="1">
              <a:buFont typeface="Lucida Grande CE" pitchFamily="-112" charset="-18"/>
              <a:buNone/>
            </a:pPr>
            <a:endParaRPr lang="fr-FR" dirty="0">
              <a:latin typeface="Courier"/>
              <a:cs typeface="Courier"/>
            </a:endParaRPr>
          </a:p>
          <a:p>
            <a:pPr lvl="1" eaLnBrk="1" hangingPunct="1">
              <a:buFont typeface="Lucida Grande CE" pitchFamily="-112" charset="-18"/>
              <a:buNone/>
            </a:pPr>
            <a:endParaRPr lang="fr-FR" dirty="0">
              <a:latin typeface="Courier"/>
              <a:cs typeface="Courier"/>
            </a:endParaRPr>
          </a:p>
          <a:p>
            <a:pPr eaLnBrk="1" hangingPunct="1">
              <a:buNone/>
            </a:pP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create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table 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Wine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</a:p>
          <a:p>
            <a:pPr lvl="1" eaLnBrk="1" hangingPunct="1">
              <a:buFont typeface="Lucida Grande CE" pitchFamily="-112" charset="-18"/>
              <a:buNone/>
            </a:pP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Region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varchar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fr-FR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-- string</a:t>
            </a:r>
          </a:p>
          <a:p>
            <a:pPr lvl="1" eaLnBrk="1" hangingPunct="1">
              <a:buFont typeface="Lucida Grande CE" pitchFamily="-112" charset="-18"/>
              <a:buNone/>
            </a:pP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Year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integer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      </a:t>
            </a:r>
          </a:p>
          <a:p>
            <a:pPr lvl="1" eaLnBrk="1" hangingPunct="1">
              <a:buFont typeface="Lucida Grande CE" pitchFamily="-112" charset="-18"/>
              <a:buNone/>
            </a:pP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Quality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varchar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</a:p>
          <a:p>
            <a:pPr lvl="1" eaLnBrk="1" hangingPunct="1">
              <a:buFont typeface="Lucida Grande CE" pitchFamily="-112" charset="-18"/>
              <a:buNone/>
            </a:pP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AveragePrice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FR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real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lvl="1" eaLnBrk="1" hangingPunct="1">
              <a:buFont typeface="Lucida Grande CE" pitchFamily="-112" charset="-18"/>
              <a:buNone/>
            </a:pPr>
            <a:endParaRPr lang="fr-FR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insert 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into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Wine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Region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Quality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fr-FR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Year</a:t>
            </a: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 </a:t>
            </a:r>
          </a:p>
          <a:p>
            <a:pPr eaLnBrk="1" hangingPunct="1">
              <a:buFont typeface="Lucida Grande CY" pitchFamily="-112" charset="-52"/>
              <a:buNone/>
            </a:pPr>
            <a:r>
              <a:rPr lang="fr-FR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values ('Bourgogne", 'good', 2022)</a:t>
            </a:r>
          </a:p>
          <a:p>
            <a:pPr lvl="1" eaLnBrk="1" hangingPunct="1">
              <a:buFont typeface="Lucida Grande CE" pitchFamily="-112" charset="-18"/>
              <a:buNone/>
            </a:pPr>
            <a:r>
              <a:rPr lang="fr-FR" dirty="0">
                <a:latin typeface="Courier"/>
                <a:cs typeface="Courier"/>
              </a:rPr>
              <a:t>   </a:t>
            </a:r>
          </a:p>
          <a:p>
            <a:endParaRPr lang="en-US" dirty="0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DD31A4-27E1-A245-AD91-780707E9E0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16FCA-FA22-E2B0-6378-5CFE222D6FD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6F31F6-F5FB-BE40-A451-6305AF00B92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Each row represents a true fact about entities of the world / system</a:t>
            </a:r>
          </a:p>
          <a:p>
            <a:pPr eaLnBrk="1" hangingPunct="1"/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Example</a:t>
            </a:r>
          </a:p>
          <a:p>
            <a:pPr lvl="1" eaLnBrk="1" hangingPunct="1">
              <a:buFont typeface="Lucida Grande CE" pitchFamily="-112" charset="-18"/>
              <a:buNone/>
            </a:pPr>
            <a:endParaRPr lang="en-AU" dirty="0"/>
          </a:p>
          <a:p>
            <a:pPr lvl="1" eaLnBrk="1" hangingPunct="1">
              <a:buFont typeface="Lucida Grande CE" pitchFamily="-112" charset="-18"/>
              <a:buNone/>
            </a:pPr>
            <a:r>
              <a:rPr lang="en-AU" dirty="0"/>
              <a:t>a row</a:t>
            </a:r>
          </a:p>
          <a:p>
            <a:pPr lvl="1" eaLnBrk="1" hangingPunct="1">
              <a:buFont typeface="Lucida Grande CE" pitchFamily="-112" charset="-18"/>
              <a:buNone/>
            </a:pPr>
            <a:endParaRPr lang="en-AU" dirty="0"/>
          </a:p>
          <a:p>
            <a:pPr lvl="1" eaLnBrk="1" hangingPunct="1">
              <a:buFont typeface="Lucida Grande CE" pitchFamily="-112" charset="-18"/>
              <a:buNone/>
            </a:pPr>
            <a:r>
              <a:rPr lang="en-AU" dirty="0"/>
              <a:t>in the table </a:t>
            </a:r>
            <a:r>
              <a:rPr lang="en-AU" b="1" dirty="0"/>
              <a:t>Wine(Region, Year, Quality)</a:t>
            </a:r>
            <a:r>
              <a:rPr lang="en-AU" dirty="0"/>
              <a:t> </a:t>
            </a:r>
          </a:p>
          <a:p>
            <a:pPr lvl="1" eaLnBrk="1" hangingPunct="1">
              <a:buFont typeface="Lucida Grande CE" pitchFamily="-112" charset="-18"/>
              <a:buNone/>
            </a:pPr>
            <a:endParaRPr lang="en-AU" dirty="0"/>
          </a:p>
          <a:p>
            <a:pPr lvl="1" eaLnBrk="1" hangingPunct="1">
              <a:buFont typeface="Lucida Grande CE" pitchFamily="-112" charset="-18"/>
              <a:buNone/>
            </a:pPr>
            <a:r>
              <a:rPr lang="en-AU" dirty="0"/>
              <a:t>represents the fact</a:t>
            </a:r>
            <a:r>
              <a:rPr lang="fr-FR" dirty="0"/>
              <a:t>	</a:t>
            </a:r>
            <a:r>
              <a:rPr lang="fr-FR" dirty="0">
                <a:solidFill>
                  <a:schemeClr val="accent1"/>
                </a:solidFill>
              </a:rPr>
              <a:t>"</a:t>
            </a:r>
            <a:r>
              <a:rPr lang="fr-FR" dirty="0" err="1">
                <a:solidFill>
                  <a:schemeClr val="accent1"/>
                </a:solidFill>
              </a:rPr>
              <a:t>Wines</a:t>
            </a:r>
            <a:r>
              <a:rPr lang="fr-FR" dirty="0">
                <a:solidFill>
                  <a:schemeClr val="accent1"/>
                </a:solidFill>
              </a:rPr>
              <a:t> in </a:t>
            </a:r>
            <a:r>
              <a:rPr lang="fr-FR" dirty="0" err="1">
                <a:solidFill>
                  <a:schemeClr val="accent1"/>
                </a:solidFill>
              </a:rPr>
              <a:t>region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r</a:t>
            </a:r>
            <a:r>
              <a:rPr lang="fr-FR" dirty="0">
                <a:solidFill>
                  <a:schemeClr val="accent1"/>
                </a:solidFill>
              </a:rPr>
              <a:t> have </a:t>
            </a:r>
            <a:r>
              <a:rPr lang="fr-FR" dirty="0" err="1">
                <a:solidFill>
                  <a:schemeClr val="accent1"/>
                </a:solidFill>
              </a:rPr>
              <a:t>quality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q</a:t>
            </a:r>
            <a:r>
              <a:rPr lang="fr-FR" dirty="0">
                <a:solidFill>
                  <a:schemeClr val="accent1"/>
                </a:solidFill>
              </a:rPr>
              <a:t> for </a:t>
            </a:r>
            <a:r>
              <a:rPr lang="fr-FR" dirty="0" err="1">
                <a:solidFill>
                  <a:schemeClr val="accent1"/>
                </a:solidFill>
              </a:rPr>
              <a:t>year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y</a:t>
            </a:r>
            <a:r>
              <a:rPr lang="fr-FR" dirty="0">
                <a:solidFill>
                  <a:schemeClr val="accent1"/>
                </a:solidFill>
              </a:rPr>
              <a:t>"</a:t>
            </a:r>
            <a:endParaRPr lang="fr-FR" dirty="0"/>
          </a:p>
          <a:p>
            <a:pPr eaLnBrk="1" hangingPunct="1"/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Logical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Interpretation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of a Relation</a:t>
            </a:r>
          </a:p>
        </p:txBody>
      </p:sp>
      <p:graphicFrame>
        <p:nvGraphicFramePr>
          <p:cNvPr id="2051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03307"/>
              </p:ext>
            </p:extLst>
          </p:nvPr>
        </p:nvGraphicFramePr>
        <p:xfrm>
          <a:off x="2059073" y="2480320"/>
          <a:ext cx="3048000" cy="28575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-112" charset="0"/>
                        </a:rPr>
                        <a:t>r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-112" charset="0"/>
                        </a:rPr>
                        <a:t>y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-112" charset="0"/>
                        </a:rPr>
                        <a:t>q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4A015-C0D0-1E67-EFD1-8E091BB9F19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A4C842-5A1D-1846-A7A2-742E53BB75D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III.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Querying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a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Relational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Database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Extract desired information from a database</a:t>
            </a:r>
          </a:p>
          <a:p>
            <a:pPr eaLnBrk="1" hangingPunct="1"/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Principle: Apply the basic operations of the </a:t>
            </a:r>
            <a:r>
              <a:rPr lang="en-AU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relational algebra :</a:t>
            </a:r>
          </a:p>
          <a:p>
            <a:pPr lvl="1" eaLnBrk="1" hangingPunct="1"/>
            <a:r>
              <a:rPr lang="en-AU" dirty="0">
                <a:latin typeface="Arial" pitchFamily="-112" charset="0"/>
              </a:rPr>
              <a:t>selection, projection, join</a:t>
            </a:r>
          </a:p>
          <a:p>
            <a:pPr lvl="1" eaLnBrk="1" hangingPunct="1"/>
            <a:endParaRPr lang="en-AU" dirty="0">
              <a:latin typeface="Arial" pitchFamily="-112" charset="0"/>
            </a:endParaRPr>
          </a:p>
          <a:p>
            <a:pPr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Can be </a:t>
            </a:r>
            <a:r>
              <a:rPr lang="en-AU" dirty="0" err="1">
                <a:ea typeface="ＭＳ Ｐゴシック" pitchFamily="-112" charset="-128"/>
                <a:cs typeface="ＭＳ Ｐゴシック" pitchFamily="-112" charset="-128"/>
              </a:rPr>
              <a:t>expresed</a:t>
            </a:r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 in SQL</a:t>
            </a:r>
          </a:p>
          <a:p>
            <a:pPr lvl="1"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a declarative language</a:t>
            </a:r>
          </a:p>
          <a:p>
            <a:pPr lvl="1"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equivalent to the relational algebra</a:t>
            </a:r>
          </a:p>
          <a:p>
            <a:pPr lvl="1" eaLnBrk="1" hangingPunct="1"/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with a more "natural"/"user friendly" syntax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FAD3FD-B159-F275-7D7E-A378CB9B960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35F67C-3DF7-6745-A140-C28034DD3F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Relational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Algebra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: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Selection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70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None/>
                </a:pP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𝑟</m:t>
                    </m:r>
                    <m:r>
                      <a:rPr lang="en-AU" i="1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 </m:t>
                    </m:r>
                  </m:oMath>
                </a14:m>
                <a:r>
                  <a:rPr lang="en-AU" dirty="0">
                    <a:ea typeface="ＭＳ Ｐゴシック" pitchFamily="-112" charset="-128"/>
                    <a:cs typeface="ＭＳ Ｐゴシック" pitchFamily="-112" charset="-128"/>
                  </a:rPr>
                  <a:t> a relation with schema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(</m:t>
                    </m:r>
                    <m:r>
                      <a:rPr lang="en-AU" i="1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en-AU" i="1" baseline="-2500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1</m:t>
                    </m:r>
                    <m:r>
                      <a:rPr lang="en-AU" i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</m:t>
                    </m:r>
                    <m:r>
                      <a:rPr lang="en-AU" i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en-AU" i="1" baseline="-2500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2</m:t>
                    </m:r>
                    <m:r>
                      <a:rPr lang="en-AU" i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…, </m:t>
                    </m:r>
                    <m:r>
                      <a:rPr lang="en-AU" i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𝐴𝑛</m:t>
                    </m:r>
                    <m:r>
                      <a:rPr lang="en-AU" i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)</m:t>
                    </m:r>
                  </m:oMath>
                </a14:m>
                <a:endParaRPr lang="en-AU" i="1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eaLnBrk="1" hangingPunct="1"/>
                <a:endParaRPr lang="en-AU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𝜎</m:t>
                      </m:r>
                      <m:r>
                        <a:rPr lang="en-AU" sz="1800" i="1" baseline="-25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𝑐𝑜𝑛𝑑𝑖𝑡𝑖𝑜𝑛</m:t>
                      </m:r>
                      <m:r>
                        <a:rPr lang="en-AU" sz="1800" i="1" baseline="-25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</m:t>
                      </m:r>
                      <m:r>
                        <a:rPr lang="en-AU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𝑟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= {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𝑡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∈ 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𝑟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| 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𝑐𝑜𝑛𝑑𝑖𝑡𝑖𝑜𝑛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(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𝑡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) = </m:t>
                      </m:r>
                      <m:r>
                        <a:rPr lang="en-AU" sz="1800" b="1" i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𝐭𝐫𝐮𝐞</m:t>
                      </m:r>
                      <m:r>
                        <a:rPr lang="en-AU" sz="1800" i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}</m:t>
                      </m:r>
                    </m:oMath>
                  </m:oMathPara>
                </a14:m>
                <a:endParaRPr lang="en-AU" sz="1800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eaLnBrk="1" hangingPunct="1"/>
                <a:endParaRPr lang="en-AU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marL="0" indent="0" eaLnBrk="1" hangingPunct="1">
                  <a:buNone/>
                </a:pPr>
                <a:r>
                  <a:rPr lang="en-AU" dirty="0">
                    <a:ea typeface="ＭＳ Ｐゴシック" pitchFamily="-112" charset="-128"/>
                    <a:cs typeface="ＭＳ Ｐゴシック" pitchFamily="-112" charset="-128"/>
                  </a:rPr>
                  <a:t>retain the tuples of r that satisfy a given condition</a:t>
                </a:r>
              </a:p>
              <a:p>
                <a:pPr lvl="1" eaLnBrk="1" hangingPunct="1"/>
                <a:endParaRPr lang="en-AU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eaLnBrk="1" hangingPunct="1"/>
                <a:r>
                  <a:rPr lang="en-AU" dirty="0">
                    <a:ea typeface="ＭＳ Ｐゴシック" pitchFamily="-112" charset="-128"/>
                    <a:cs typeface="ＭＳ Ｐゴシック" pitchFamily="-112" charset="-128"/>
                  </a:rPr>
                  <a:t>the condition is a </a:t>
                </a:r>
                <a:r>
                  <a:rPr lang="en-AU" dirty="0" err="1">
                    <a:ea typeface="ＭＳ Ｐゴシック" pitchFamily="-112" charset="-128"/>
                    <a:cs typeface="ＭＳ Ｐゴシック" pitchFamily="-112" charset="-128"/>
                  </a:rPr>
                  <a:t>boolean</a:t>
                </a:r>
                <a:r>
                  <a:rPr lang="en-AU" dirty="0">
                    <a:ea typeface="ＭＳ Ｐゴシック" pitchFamily="-112" charset="-128"/>
                    <a:cs typeface="ＭＳ Ｐゴシック" pitchFamily="-112" charset="-128"/>
                  </a:rPr>
                  <a:t> expression on the relation's attributes</a:t>
                </a:r>
              </a:p>
            </p:txBody>
          </p:sp>
        </mc:Choice>
        <mc:Fallback xmlns="">
          <p:sp>
            <p:nvSpPr>
              <p:cNvPr id="3687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617" t="-127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23A76-205E-DF27-5A4C-00E196A920B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BCFA20-731D-A844-91C6-5618F0B53CA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ea typeface="ＭＳ Ｐゴシック" pitchFamily="-112" charset="-128"/>
                <a:cs typeface="ＭＳ Ｐゴシック" pitchFamily="-112" charset="-128"/>
              </a:rPr>
              <a:t>Exemple</a:t>
            </a:r>
          </a:p>
        </p:txBody>
      </p:sp>
      <p:graphicFrame>
        <p:nvGraphicFramePr>
          <p:cNvPr id="2670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84878"/>
              </p:ext>
            </p:extLst>
          </p:nvPr>
        </p:nvGraphicFramePr>
        <p:xfrm>
          <a:off x="5105400" y="45720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285737"/>
              </p:ext>
            </p:extLst>
          </p:nvPr>
        </p:nvGraphicFramePr>
        <p:xfrm>
          <a:off x="533400" y="3143250"/>
          <a:ext cx="3581400" cy="1178720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943" name="AutoShape 81"/>
              <p:cNvSpPr>
                <a:spLocks noChangeArrowheads="1"/>
              </p:cNvSpPr>
              <p:nvPr/>
            </p:nvSpPr>
            <p:spPr bwMode="auto">
              <a:xfrm>
                <a:off x="-108520" y="2139702"/>
                <a:ext cx="4191000" cy="648072"/>
              </a:xfrm>
              <a:prstGeom prst="parallelogram">
                <a:avLst>
                  <a:gd name="adj" fmla="val 85836"/>
                </a:avLst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t" anchorCtr="0">
                <a:prstTxWarp prst="textNoShape">
                  <a:avLst/>
                </a:prstTxWarp>
              </a:bodyPr>
              <a:lstStyle/>
              <a:p>
                <a:r>
                  <a:rPr lang="fr-FR" dirty="0">
                    <a:latin typeface="Helvetica" pitchFamily="-11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fr-FR" i="1" baseline="-25000" dirty="0" err="1">
                    <a:solidFill>
                      <a:srgbClr val="0070C0"/>
                    </a:solidFill>
                    <a:latin typeface="Helvetica" pitchFamily="-112" charset="0"/>
                  </a:rPr>
                  <a:t>Quality</a:t>
                </a:r>
                <a:r>
                  <a:rPr lang="fr-FR" baseline="-25000" dirty="0">
                    <a:solidFill>
                      <a:srgbClr val="0070C0"/>
                    </a:solidFill>
                    <a:latin typeface="Helvetica" pitchFamily="-112" charset="0"/>
                  </a:rPr>
                  <a:t> = ‘</a:t>
                </a:r>
                <a:r>
                  <a:rPr lang="fr-FR" baseline="-25000" dirty="0" err="1">
                    <a:solidFill>
                      <a:srgbClr val="0070C0"/>
                    </a:solidFill>
                    <a:latin typeface="Helvetica" pitchFamily="-112" charset="0"/>
                  </a:rPr>
                  <a:t>Excellent’</a:t>
                </a:r>
                <a:r>
                  <a:rPr lang="fr-FR" sz="2000" dirty="0" err="1">
                    <a:latin typeface="Helvetica" pitchFamily="-112" charset="0"/>
                  </a:rPr>
                  <a:t>Wine</a:t>
                </a:r>
                <a:endParaRPr lang="fr-FR" sz="2000" baseline="-25000" dirty="0">
                  <a:latin typeface="Helvetica" pitchFamily="-112" charset="0"/>
                </a:endParaRPr>
              </a:p>
            </p:txBody>
          </p:sp>
        </mc:Choice>
        <mc:Fallback xmlns="">
          <p:sp>
            <p:nvSpPr>
              <p:cNvPr id="37943" name="AutoShap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8520" y="2139702"/>
                <a:ext cx="4191000" cy="648072"/>
              </a:xfrm>
              <a:prstGeom prst="parallelogram">
                <a:avLst>
                  <a:gd name="adj" fmla="val 85836"/>
                </a:avLst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283968" y="411510"/>
            <a:ext cx="72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Wine</a:t>
            </a:r>
            <a:endParaRPr lang="en-US" dirty="0">
              <a:latin typeface="Lucida Grande"/>
              <a:cs typeface="Lucida Grande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72121D3-7457-BA43-B221-A2DC9BF98FDE}"/>
              </a:ext>
            </a:extLst>
          </p:cNvPr>
          <p:cNvSpPr/>
          <p:nvPr/>
        </p:nvSpPr>
        <p:spPr bwMode="auto">
          <a:xfrm>
            <a:off x="3630967" y="1615736"/>
            <a:ext cx="1198485" cy="1269507"/>
          </a:xfrm>
          <a:custGeom>
            <a:avLst/>
            <a:gdLst>
              <a:gd name="connsiteX0" fmla="*/ 1198485 w 1198485"/>
              <a:gd name="connsiteY0" fmla="*/ 0 h 1269507"/>
              <a:gd name="connsiteX1" fmla="*/ 230819 w 1198485"/>
              <a:gd name="connsiteY1" fmla="*/ 239697 h 1269507"/>
              <a:gd name="connsiteX2" fmla="*/ 0 w 1198485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8485" h="1269507">
                <a:moveTo>
                  <a:pt x="1198485" y="0"/>
                </a:moveTo>
                <a:cubicBezTo>
                  <a:pt x="814525" y="14056"/>
                  <a:pt x="430566" y="28113"/>
                  <a:pt x="230819" y="239697"/>
                </a:cubicBezTo>
                <a:cubicBezTo>
                  <a:pt x="31072" y="451281"/>
                  <a:pt x="15536" y="860394"/>
                  <a:pt x="0" y="1269507"/>
                </a:cubicBezTo>
              </a:path>
            </a:pathLst>
          </a:custGeom>
          <a:noFill/>
          <a:ln w="57150">
            <a:solidFill>
              <a:srgbClr val="FF8000"/>
            </a:solidFill>
            <a:miter lim="800000"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4C58F-F8FC-E3EF-0FD5-643E99A52B9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BCFA20-731D-A844-91C6-5618F0B53CA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SQL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Selection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graphicFrame>
        <p:nvGraphicFramePr>
          <p:cNvPr id="26702" name="Group 78"/>
          <p:cNvGraphicFramePr>
            <a:graphicFrameLocks noGrp="1"/>
          </p:cNvGraphicFramePr>
          <p:nvPr/>
        </p:nvGraphicFramePr>
        <p:xfrm>
          <a:off x="5105400" y="45720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703" name="Group 79"/>
          <p:cNvGraphicFramePr>
            <a:graphicFrameLocks noGrp="1"/>
          </p:cNvGraphicFramePr>
          <p:nvPr/>
        </p:nvGraphicFramePr>
        <p:xfrm>
          <a:off x="533400" y="3143250"/>
          <a:ext cx="3581400" cy="1178720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944" name="Text Box 83"/>
          <p:cNvSpPr txBox="1">
            <a:spLocks noChangeArrowheads="1"/>
          </p:cNvSpPr>
          <p:nvPr/>
        </p:nvSpPr>
        <p:spPr bwMode="auto">
          <a:xfrm>
            <a:off x="533400" y="1615736"/>
            <a:ext cx="39068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b="1" dirty="0" err="1">
                <a:latin typeface="Courier"/>
                <a:cs typeface="Courier"/>
              </a:rPr>
              <a:t>select</a:t>
            </a:r>
            <a:r>
              <a:rPr lang="fr-FR" sz="1800" dirty="0">
                <a:latin typeface="Courier"/>
                <a:cs typeface="Courier"/>
              </a:rPr>
              <a:t> * </a:t>
            </a:r>
          </a:p>
          <a:p>
            <a:pPr algn="l"/>
            <a:r>
              <a:rPr lang="fr-FR" sz="1800" b="1" dirty="0" err="1">
                <a:latin typeface="Courier"/>
                <a:cs typeface="Courier"/>
              </a:rPr>
              <a:t>from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latin typeface="Courier"/>
                <a:cs typeface="Courier"/>
              </a:rPr>
              <a:t>Wine</a:t>
            </a:r>
            <a:endParaRPr lang="fr-FR" sz="1800" dirty="0">
              <a:latin typeface="Courier"/>
              <a:cs typeface="Courier"/>
            </a:endParaRPr>
          </a:p>
          <a:p>
            <a:pPr algn="l"/>
            <a:r>
              <a:rPr lang="fr-FR" sz="1800" b="1" dirty="0" err="1">
                <a:latin typeface="Courier"/>
                <a:cs typeface="Courier"/>
              </a:rPr>
              <a:t>where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solidFill>
                  <a:srgbClr val="0070C0"/>
                </a:solidFill>
                <a:latin typeface="Courier"/>
                <a:cs typeface="Courier"/>
              </a:rPr>
              <a:t>Quality</a:t>
            </a:r>
            <a:r>
              <a:rPr lang="fr-FR" sz="1800" dirty="0">
                <a:solidFill>
                  <a:srgbClr val="0070C0"/>
                </a:solidFill>
                <a:latin typeface="Courier"/>
                <a:cs typeface="Courier"/>
              </a:rPr>
              <a:t> = 'Excellent'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83968" y="411510"/>
            <a:ext cx="72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Wine</a:t>
            </a:r>
            <a:endParaRPr lang="en-US" dirty="0">
              <a:latin typeface="Lucida Grande"/>
              <a:cs typeface="Lucida Grande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520AA1C-9923-AD43-918E-67F253EFA429}"/>
              </a:ext>
            </a:extLst>
          </p:cNvPr>
          <p:cNvSpPr/>
          <p:nvPr/>
        </p:nvSpPr>
        <p:spPr bwMode="auto">
          <a:xfrm>
            <a:off x="3630967" y="1615736"/>
            <a:ext cx="1198485" cy="1269507"/>
          </a:xfrm>
          <a:custGeom>
            <a:avLst/>
            <a:gdLst>
              <a:gd name="connsiteX0" fmla="*/ 1198485 w 1198485"/>
              <a:gd name="connsiteY0" fmla="*/ 0 h 1269507"/>
              <a:gd name="connsiteX1" fmla="*/ 230819 w 1198485"/>
              <a:gd name="connsiteY1" fmla="*/ 239697 h 1269507"/>
              <a:gd name="connsiteX2" fmla="*/ 0 w 1198485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8485" h="1269507">
                <a:moveTo>
                  <a:pt x="1198485" y="0"/>
                </a:moveTo>
                <a:cubicBezTo>
                  <a:pt x="814525" y="14056"/>
                  <a:pt x="430566" y="28113"/>
                  <a:pt x="230819" y="239697"/>
                </a:cubicBezTo>
                <a:cubicBezTo>
                  <a:pt x="31072" y="451281"/>
                  <a:pt x="15536" y="860394"/>
                  <a:pt x="0" y="1269507"/>
                </a:cubicBezTo>
              </a:path>
            </a:pathLst>
          </a:custGeom>
          <a:noFill/>
          <a:ln w="57150">
            <a:solidFill>
              <a:srgbClr val="FF8000"/>
            </a:solidFill>
            <a:miter lim="800000"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8BE03-CDB2-CEB4-48C7-3B1C50ACA0A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11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BCFA20-731D-A844-91C6-5618F0B53CA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Exemple</a:t>
            </a:r>
          </a:p>
        </p:txBody>
      </p:sp>
      <p:graphicFrame>
        <p:nvGraphicFramePr>
          <p:cNvPr id="2670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9946"/>
              </p:ext>
            </p:extLst>
          </p:nvPr>
        </p:nvGraphicFramePr>
        <p:xfrm>
          <a:off x="5105400" y="45720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15848"/>
              </p:ext>
            </p:extLst>
          </p:nvPr>
        </p:nvGraphicFramePr>
        <p:xfrm>
          <a:off x="533400" y="3567707"/>
          <a:ext cx="3581400" cy="732235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Région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43" name="AutoShape 81"/>
          <p:cNvSpPr>
            <a:spLocks noChangeArrowheads="1"/>
          </p:cNvSpPr>
          <p:nvPr/>
        </p:nvSpPr>
        <p:spPr bwMode="auto">
          <a:xfrm>
            <a:off x="228600" y="2324921"/>
            <a:ext cx="4191000" cy="648072"/>
          </a:xfrm>
          <a:prstGeom prst="parallelogram">
            <a:avLst>
              <a:gd name="adj" fmla="val 85836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t" anchorCtr="0">
            <a:prstTxWarp prst="textNoShape">
              <a:avLst/>
            </a:prstTxWarp>
          </a:bodyPr>
          <a:lstStyle/>
          <a:p>
            <a:r>
              <a:rPr lang="fr-FR" dirty="0">
                <a:latin typeface="Helvetica" pitchFamily="-112" charset="0"/>
              </a:rPr>
              <a:t> </a:t>
            </a:r>
            <a:r>
              <a:rPr lang="fr-FR" dirty="0" err="1">
                <a:latin typeface="Helvetica" pitchFamily="-112" charset="0"/>
              </a:rPr>
              <a:t>σ</a:t>
            </a:r>
            <a:r>
              <a:rPr lang="fr-FR" i="1" baseline="-25000" dirty="0" err="1">
                <a:latin typeface="Helvetica" pitchFamily="-112" charset="0"/>
              </a:rPr>
              <a:t>Quality</a:t>
            </a:r>
            <a:r>
              <a:rPr lang="fr-FR" baseline="-25000" dirty="0">
                <a:latin typeface="Helvetica" pitchFamily="-112" charset="0"/>
              </a:rPr>
              <a:t> =</a:t>
            </a:r>
            <a:r>
              <a:rPr lang="fr-FR" baseline="-25000" dirty="0">
                <a:solidFill>
                  <a:srgbClr val="0070C0"/>
                </a:solidFill>
                <a:latin typeface="Helvetica" pitchFamily="-112" charset="0"/>
              </a:rPr>
              <a:t> ‘Excellent’ and </a:t>
            </a:r>
            <a:r>
              <a:rPr lang="fr-FR" baseline="-25000" dirty="0" err="1">
                <a:solidFill>
                  <a:srgbClr val="0070C0"/>
                </a:solidFill>
                <a:latin typeface="Helvetica" pitchFamily="-112" charset="0"/>
              </a:rPr>
              <a:t>Year</a:t>
            </a:r>
            <a:r>
              <a:rPr lang="fr-FR" baseline="-25000" dirty="0">
                <a:solidFill>
                  <a:srgbClr val="0070C0"/>
                </a:solidFill>
                <a:latin typeface="Helvetica" pitchFamily="-112" charset="0"/>
              </a:rPr>
              <a:t> &gt; 2010</a:t>
            </a:r>
            <a:r>
              <a:rPr lang="fr-FR" sz="2000" dirty="0">
                <a:latin typeface="Helvetica" pitchFamily="-112" charset="0"/>
              </a:rPr>
              <a:t>Wine</a:t>
            </a:r>
            <a:r>
              <a:rPr lang="fr-FR" baseline="-25000" dirty="0">
                <a:latin typeface="Helvetica" pitchFamily="-112" charset="0"/>
              </a:rPr>
              <a:t> </a:t>
            </a:r>
          </a:p>
        </p:txBody>
      </p:sp>
      <p:sp>
        <p:nvSpPr>
          <p:cNvPr id="37944" name="Text Box 83"/>
          <p:cNvSpPr txBox="1">
            <a:spLocks noChangeArrowheads="1"/>
          </p:cNvSpPr>
          <p:nvPr/>
        </p:nvSpPr>
        <p:spPr bwMode="auto">
          <a:xfrm>
            <a:off x="4876800" y="3371850"/>
            <a:ext cx="39247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b="1" dirty="0">
                <a:latin typeface="Courier"/>
                <a:cs typeface="Courier"/>
              </a:rPr>
              <a:t>select</a:t>
            </a:r>
            <a:r>
              <a:rPr lang="fr-FR" sz="1800" dirty="0">
                <a:latin typeface="Courier"/>
                <a:cs typeface="Courier"/>
              </a:rPr>
              <a:t> * </a:t>
            </a:r>
          </a:p>
          <a:p>
            <a:pPr algn="l"/>
            <a:r>
              <a:rPr lang="fr-FR" sz="1800" b="1" dirty="0" err="1">
                <a:latin typeface="Courier"/>
                <a:cs typeface="Courier"/>
              </a:rPr>
              <a:t>from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latin typeface="Courier"/>
                <a:cs typeface="Courier"/>
              </a:rPr>
              <a:t>Wine</a:t>
            </a:r>
            <a:endParaRPr lang="fr-FR" sz="1800" dirty="0">
              <a:latin typeface="Courier"/>
              <a:cs typeface="Courier"/>
            </a:endParaRPr>
          </a:p>
          <a:p>
            <a:pPr algn="l"/>
            <a:r>
              <a:rPr lang="fr-FR" sz="1800" b="1" dirty="0" err="1">
                <a:latin typeface="Courier"/>
                <a:cs typeface="Courier"/>
              </a:rPr>
              <a:t>where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solidFill>
                  <a:srgbClr val="0070C0"/>
                </a:solidFill>
                <a:latin typeface="Courier"/>
                <a:cs typeface="Courier"/>
              </a:rPr>
              <a:t>Quality</a:t>
            </a:r>
            <a:r>
              <a:rPr lang="fr-FR" sz="1800" dirty="0">
                <a:solidFill>
                  <a:srgbClr val="0070C0"/>
                </a:solidFill>
                <a:latin typeface="Courier"/>
                <a:cs typeface="Courier"/>
              </a:rPr>
              <a:t> = 'Excellent'</a:t>
            </a:r>
          </a:p>
          <a:p>
            <a:pPr algn="l"/>
            <a:r>
              <a:rPr lang="fr-FR" sz="1800" dirty="0">
                <a:solidFill>
                  <a:srgbClr val="0070C0"/>
                </a:solidFill>
                <a:latin typeface="Courier"/>
                <a:cs typeface="Courier"/>
              </a:rPr>
              <a:t>   and </a:t>
            </a:r>
            <a:r>
              <a:rPr lang="fr-FR" sz="1800" dirty="0" err="1">
                <a:solidFill>
                  <a:srgbClr val="0070C0"/>
                </a:solidFill>
                <a:latin typeface="Courier"/>
                <a:cs typeface="Courier"/>
              </a:rPr>
              <a:t>Year</a:t>
            </a:r>
            <a:r>
              <a:rPr lang="fr-FR" sz="1800" dirty="0">
                <a:solidFill>
                  <a:srgbClr val="0070C0"/>
                </a:solidFill>
                <a:latin typeface="Courier"/>
                <a:cs typeface="Courier"/>
              </a:rPr>
              <a:t> &gt; 2010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411510"/>
            <a:ext cx="72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Wine</a:t>
            </a:r>
            <a:endParaRPr lang="en-US" dirty="0"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49BD7-A434-0973-FE49-25CEC0651FD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19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E41536-4409-3443-9B7A-705D4233131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90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None/>
                </a:pP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𝑟</m:t>
                    </m:r>
                  </m:oMath>
                </a14:m>
                <a:r>
                  <a:rPr lang="fr-FR" dirty="0">
                    <a:ea typeface="ＭＳ Ｐゴシック" pitchFamily="-112" charset="-128"/>
                    <a:cs typeface="ＭＳ Ｐゴシック" pitchFamily="-112" charset="-128"/>
                  </a:rPr>
                  <a:t> a relation on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(</m:t>
                    </m:r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1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2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…,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𝐴𝑛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)</m:t>
                    </m:r>
                  </m:oMath>
                </a14:m>
                <a:endParaRPr lang="fr-FR" i="1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marL="0" indent="0" eaLnBrk="1" hangingPunct="1">
                  <a:buNone/>
                </a:pPr>
                <a:endParaRPr lang="fr-FR" i="1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i="1" dirty="0" smtClean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= {</m:t>
                      </m:r>
                      <m:r>
                        <a:rPr lang="fr-FR" i="1" dirty="0" smtClean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i="1" baseline="-25000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1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, 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i="1" baseline="-25000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2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, …, </m:t>
                      </m:r>
                      <m:r>
                        <a:rPr lang="fr-FR" i="1" dirty="0" err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𝑘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} ⊆ {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𝐴</m:t>
                      </m:r>
                      <m:r>
                        <a:rPr lang="fr-FR" i="1" baseline="-25000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1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,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𝐴</m:t>
                      </m:r>
                      <m:r>
                        <a:rPr lang="fr-FR" i="1" baseline="-25000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2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, …, 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𝐴𝑛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}</m:t>
                      </m:r>
                    </m:oMath>
                  </m:oMathPara>
                </a14:m>
                <a:endParaRPr lang="fr-FR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eaLnBrk="1" hangingPunct="1"/>
                <a:endParaRPr lang="fr-FR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𝜋</m:t>
                      </m:r>
                      <m:r>
                        <a:rPr lang="fr-FR" sz="1800" i="1" baseline="-25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sz="1800" i="1" baseline="-25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</m:t>
                      </m:r>
                      <m:r>
                        <a:rPr lang="fr-FR" sz="1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𝑟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= {(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𝑡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.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sz="1800" i="1" baseline="-25000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1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, 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𝑡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.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FR" sz="1800" i="1" baseline="-25000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2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, …, </m:t>
                      </m:r>
                      <m:r>
                        <a:rPr lang="fr-FR" sz="1800" i="1" dirty="0" err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𝑡</m:t>
                      </m:r>
                      <m:r>
                        <a:rPr lang="fr-FR" sz="1800" i="1" dirty="0" err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.</m:t>
                      </m:r>
                      <m:r>
                        <a:rPr lang="fr-FR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𝐵</m:t>
                      </m:r>
                      <m:r>
                        <a:rPr lang="fr-CH" b="0" i="1" baseline="-25000" dirty="0" smtClean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𝑘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) | </m:t>
                      </m:r>
                      <m:r>
                        <a:rPr lang="fr-FR" sz="1800" i="1" dirty="0" err="1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𝑡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∈ 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𝑟</m:t>
                      </m:r>
                      <m:r>
                        <a:rPr lang="fr-FR" sz="1800" i="1" dirty="0">
                          <a:latin typeface="Cambria Math" panose="02040503050406030204" pitchFamily="18" charset="0"/>
                          <a:ea typeface="ＭＳ Ｐゴシック" pitchFamily="-112" charset="-128"/>
                          <a:cs typeface="ＭＳ Ｐゴシック" pitchFamily="-112" charset="-128"/>
                        </a:rPr>
                        <m:t>  }</m:t>
                      </m:r>
                    </m:oMath>
                  </m:oMathPara>
                </a14:m>
                <a:endParaRPr lang="fr-FR" sz="1800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AU" dirty="0">
                  <a:ea typeface="ＭＳ Ｐゴシック" pitchFamily="-112" charset="-128"/>
                  <a:cs typeface="ＭＳ Ｐゴシック" pitchFamily="-112" charset="-128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AU" dirty="0">
                    <a:ea typeface="ＭＳ Ｐゴシック" pitchFamily="-112" charset="-128"/>
                    <a:cs typeface="ＭＳ Ｐゴシック" pitchFamily="-112" charset="-128"/>
                  </a:rPr>
                  <a:t>Retain only the columns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𝐵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1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𝐵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2</m:t>
                    </m:r>
                    <m:r>
                      <a:rPr lang="fr-FR" i="1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, …, </m:t>
                    </m:r>
                    <m:r>
                      <a:rPr lang="fr-FR" i="1" dirty="0" err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𝐵</m:t>
                    </m:r>
                    <m:r>
                      <a:rPr lang="fr-FR" i="1" baseline="-25000" dirty="0" err="1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𝑘</m:t>
                    </m:r>
                    <m:r>
                      <a:rPr lang="fr-FR" i="1" baseline="-25000" dirty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 </m:t>
                    </m:r>
                  </m:oMath>
                </a14:m>
                <a:r>
                  <a:rPr lang="en-AU" dirty="0">
                    <a:ea typeface="ＭＳ Ｐゴシック" pitchFamily="-112" charset="-128"/>
                    <a:cs typeface="ＭＳ Ｐゴシック" pitchFamily="-112" charset="-128"/>
                  </a:rPr>
                  <a:t>of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  <a:ea typeface="ＭＳ Ｐゴシック" pitchFamily="-112" charset="-128"/>
                        <a:cs typeface="ＭＳ Ｐゴシック" pitchFamily="-112" charset="-128"/>
                      </a:rPr>
                      <m:t>𝑟</m:t>
                    </m:r>
                  </m:oMath>
                </a14:m>
                <a:r>
                  <a:rPr lang="en-AU" i="1" dirty="0">
                    <a:ea typeface="ＭＳ Ｐゴシック" pitchFamily="-112" charset="-128"/>
                    <a:cs typeface="ＭＳ Ｐゴシック" pitchFamily="-112" charset="-128"/>
                  </a:rPr>
                  <a:t>.</a:t>
                </a:r>
              </a:p>
              <a:p>
                <a:pPr lvl="1" eaLnBrk="1" hangingPunct="1">
                  <a:lnSpc>
                    <a:spcPct val="90000"/>
                  </a:lnSpc>
                </a:pPr>
                <a:endParaRPr lang="en-AU" dirty="0">
                  <a:latin typeface="Arial" pitchFamily="-112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AU" dirty="0">
                  <a:ea typeface="ＭＳ Ｐゴシック" pitchFamily="-112" charset="-128"/>
                  <a:cs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4199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617" t="-127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67419-5A30-C369-80F1-0B5AC16C49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7DFA91-2DFE-9841-AE61-CF492D24BA6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Exemple</a:t>
            </a:r>
          </a:p>
        </p:txBody>
      </p:sp>
      <p:graphicFrame>
        <p:nvGraphicFramePr>
          <p:cNvPr id="3385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1160"/>
              </p:ext>
            </p:extLst>
          </p:nvPr>
        </p:nvGraphicFramePr>
        <p:xfrm>
          <a:off x="1371601" y="3143250"/>
          <a:ext cx="1419225" cy="1302307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057" name="AutoShape 64"/>
          <p:cNvSpPr>
            <a:spLocks noChangeArrowheads="1"/>
          </p:cNvSpPr>
          <p:nvPr/>
        </p:nvSpPr>
        <p:spPr bwMode="auto">
          <a:xfrm>
            <a:off x="148353" y="1856233"/>
            <a:ext cx="3200400" cy="400050"/>
          </a:xfrm>
          <a:custGeom>
            <a:avLst/>
            <a:gdLst>
              <a:gd name="T0" fmla="*/ 437376888 w 21600"/>
              <a:gd name="T1" fmla="*/ 6586008 h 21600"/>
              <a:gd name="T2" fmla="*/ 237096300 w 21600"/>
              <a:gd name="T3" fmla="*/ 13172017 h 21600"/>
              <a:gd name="T4" fmla="*/ 36815713 w 21600"/>
              <a:gd name="T5" fmla="*/ 6586008 h 21600"/>
              <a:gd name="T6" fmla="*/ 237096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77 w 21600"/>
              <a:gd name="T13" fmla="*/ 3477 h 21600"/>
              <a:gd name="T14" fmla="*/ 18123 w 21600"/>
              <a:gd name="T15" fmla="*/ 1812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54" y="21600"/>
                </a:lnTo>
                <a:lnTo>
                  <a:pt x="1824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dirty="0">
                <a:latin typeface="Lucida Grande"/>
                <a:ea typeface="ＭＳ Ｐゴシック" pitchFamily="-112" charset="-128"/>
                <a:cs typeface="Lucida Grande"/>
              </a:rPr>
              <a:t>π</a:t>
            </a:r>
            <a:r>
              <a:rPr lang="fr-FR" baseline="-25000" dirty="0" err="1">
                <a:latin typeface="Lucida Grande"/>
                <a:cs typeface="Lucida Grande"/>
              </a:rPr>
              <a:t>Region</a:t>
            </a:r>
            <a:r>
              <a:rPr lang="fr-FR" sz="2000" dirty="0" err="1">
                <a:latin typeface="Lucida Grande"/>
                <a:cs typeface="Lucida Grande"/>
              </a:rPr>
              <a:t>Wine</a:t>
            </a:r>
            <a:endParaRPr lang="fr-FR" baseline="-25000" dirty="0">
              <a:latin typeface="Lucida Grande"/>
              <a:cs typeface="Lucida Grande"/>
            </a:endParaRPr>
          </a:p>
        </p:txBody>
      </p:sp>
      <p:graphicFrame>
        <p:nvGraphicFramePr>
          <p:cNvPr id="10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82460"/>
              </p:ext>
            </p:extLst>
          </p:nvPr>
        </p:nvGraphicFramePr>
        <p:xfrm>
          <a:off x="5105400" y="45720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reeform 6">
            <a:extLst>
              <a:ext uri="{FF2B5EF4-FFF2-40B4-BE49-F238E27FC236}">
                <a16:creationId xmlns:a16="http://schemas.microsoft.com/office/drawing/2014/main" id="{01EE2B70-990F-A140-B930-E9F4867719F2}"/>
              </a:ext>
            </a:extLst>
          </p:cNvPr>
          <p:cNvSpPr/>
          <p:nvPr/>
        </p:nvSpPr>
        <p:spPr bwMode="auto">
          <a:xfrm>
            <a:off x="2623127" y="1621530"/>
            <a:ext cx="2169379" cy="1269507"/>
          </a:xfrm>
          <a:custGeom>
            <a:avLst/>
            <a:gdLst>
              <a:gd name="connsiteX0" fmla="*/ 1198485 w 1198485"/>
              <a:gd name="connsiteY0" fmla="*/ 0 h 1269507"/>
              <a:gd name="connsiteX1" fmla="*/ 230819 w 1198485"/>
              <a:gd name="connsiteY1" fmla="*/ 239697 h 1269507"/>
              <a:gd name="connsiteX2" fmla="*/ 0 w 1198485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8485" h="1269507">
                <a:moveTo>
                  <a:pt x="1198485" y="0"/>
                </a:moveTo>
                <a:cubicBezTo>
                  <a:pt x="814525" y="14056"/>
                  <a:pt x="430566" y="28113"/>
                  <a:pt x="230819" y="239697"/>
                </a:cubicBezTo>
                <a:cubicBezTo>
                  <a:pt x="31072" y="451281"/>
                  <a:pt x="15536" y="860394"/>
                  <a:pt x="0" y="1269507"/>
                </a:cubicBezTo>
              </a:path>
            </a:pathLst>
          </a:custGeom>
          <a:noFill/>
          <a:ln w="57150">
            <a:solidFill>
              <a:srgbClr val="FF8000"/>
            </a:solidFill>
            <a:miter lim="800000"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F1D05-85A2-2477-6F0F-36353398AE5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3E746D-D3E3-D345-A895-44FF12C5E19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In SQL</a:t>
            </a:r>
          </a:p>
        </p:txBody>
      </p:sp>
      <p:graphicFrame>
        <p:nvGraphicFramePr>
          <p:cNvPr id="3487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68836"/>
              </p:ext>
            </p:extLst>
          </p:nvPr>
        </p:nvGraphicFramePr>
        <p:xfrm>
          <a:off x="1524001" y="2743200"/>
          <a:ext cx="1419225" cy="1983345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85" name="Text Box 47"/>
          <p:cNvSpPr txBox="1">
            <a:spLocks noChangeArrowheads="1"/>
          </p:cNvSpPr>
          <p:nvPr/>
        </p:nvSpPr>
        <p:spPr bwMode="auto">
          <a:xfrm>
            <a:off x="531275" y="1532061"/>
            <a:ext cx="198545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b="1" dirty="0">
                <a:latin typeface="Courier"/>
                <a:cs typeface="Courier"/>
              </a:rPr>
              <a:t>select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latin typeface="Courier"/>
                <a:cs typeface="Courier"/>
              </a:rPr>
              <a:t>Region</a:t>
            </a:r>
            <a:r>
              <a:rPr lang="fr-FR" sz="18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fr-FR" sz="1800" b="1" dirty="0" err="1">
                <a:latin typeface="Courier"/>
                <a:cs typeface="Courier"/>
              </a:rPr>
              <a:t>from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latin typeface="Courier"/>
                <a:cs typeface="Courier"/>
              </a:rPr>
              <a:t>Wine</a:t>
            </a:r>
            <a:endParaRPr lang="fr-FR" sz="1800" dirty="0">
              <a:latin typeface="Courier"/>
              <a:cs typeface="Courier"/>
            </a:endParaRPr>
          </a:p>
        </p:txBody>
      </p:sp>
      <p:sp>
        <p:nvSpPr>
          <p:cNvPr id="44086" name="Text Box 55"/>
          <p:cNvSpPr txBox="1">
            <a:spLocks noChangeArrowheads="1"/>
          </p:cNvSpPr>
          <p:nvPr/>
        </p:nvSpPr>
        <p:spPr bwMode="auto">
          <a:xfrm>
            <a:off x="3569806" y="3485971"/>
            <a:ext cx="30267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Duplicates are not removed !</a:t>
            </a:r>
          </a:p>
          <a:p>
            <a:pPr marL="285750" indent="-285750" algn="l">
              <a:buFont typeface="Symbol" charset="0"/>
              <a:buChar char=""/>
            </a:pPr>
            <a:r>
              <a:rPr lang="en-AU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 </a:t>
            </a:r>
            <a:r>
              <a:rPr lang="en-AU" sz="1800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multiset</a:t>
            </a:r>
            <a:r>
              <a:rPr lang="en-AU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(bag), not a set</a:t>
            </a:r>
          </a:p>
          <a:p>
            <a:pPr marL="285750" indent="-285750" algn="l">
              <a:buFont typeface="Symbol" charset="0"/>
              <a:buChar char=""/>
            </a:pPr>
            <a:endParaRPr lang="en-AU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algn="l"/>
            <a:r>
              <a:rPr lang="en-AU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Reason: performance</a:t>
            </a:r>
          </a:p>
        </p:txBody>
      </p:sp>
      <p:graphicFrame>
        <p:nvGraphicFramePr>
          <p:cNvPr id="11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98849"/>
              </p:ext>
            </p:extLst>
          </p:nvPr>
        </p:nvGraphicFramePr>
        <p:xfrm>
          <a:off x="5105400" y="45720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Freeform 7">
            <a:extLst>
              <a:ext uri="{FF2B5EF4-FFF2-40B4-BE49-F238E27FC236}">
                <a16:creationId xmlns:a16="http://schemas.microsoft.com/office/drawing/2014/main" id="{80723BD1-AAAE-9546-B572-AB8407F7A547}"/>
              </a:ext>
            </a:extLst>
          </p:cNvPr>
          <p:cNvSpPr/>
          <p:nvPr/>
        </p:nvSpPr>
        <p:spPr bwMode="auto">
          <a:xfrm>
            <a:off x="2650837" y="1302243"/>
            <a:ext cx="2195656" cy="1339357"/>
          </a:xfrm>
          <a:custGeom>
            <a:avLst/>
            <a:gdLst>
              <a:gd name="connsiteX0" fmla="*/ 1198485 w 1198485"/>
              <a:gd name="connsiteY0" fmla="*/ 0 h 1269507"/>
              <a:gd name="connsiteX1" fmla="*/ 230819 w 1198485"/>
              <a:gd name="connsiteY1" fmla="*/ 239697 h 1269507"/>
              <a:gd name="connsiteX2" fmla="*/ 0 w 1198485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8485" h="1269507">
                <a:moveTo>
                  <a:pt x="1198485" y="0"/>
                </a:moveTo>
                <a:cubicBezTo>
                  <a:pt x="814525" y="14056"/>
                  <a:pt x="430566" y="28113"/>
                  <a:pt x="230819" y="239697"/>
                </a:cubicBezTo>
                <a:cubicBezTo>
                  <a:pt x="31072" y="451281"/>
                  <a:pt x="15536" y="860394"/>
                  <a:pt x="0" y="1269507"/>
                </a:cubicBezTo>
              </a:path>
            </a:pathLst>
          </a:custGeom>
          <a:noFill/>
          <a:ln w="57150">
            <a:solidFill>
              <a:srgbClr val="FF8000"/>
            </a:solidFill>
            <a:miter lim="800000"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4A5A7-54A6-7C6A-08FE-0AF64FA993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5673534" cy="2983210"/>
          </a:xfrm>
        </p:spPr>
        <p:txBody>
          <a:bodyPr/>
          <a:lstStyle/>
          <a:p>
            <a:r>
              <a:rPr lang="en-US" dirty="0"/>
              <a:t>A database is a collection of related data</a:t>
            </a:r>
          </a:p>
          <a:p>
            <a:pPr lvl="1"/>
            <a:r>
              <a:rPr lang="en-US" dirty="0"/>
              <a:t> symbolic representation of known facts</a:t>
            </a:r>
          </a:p>
          <a:p>
            <a:pPr lvl="2"/>
            <a:r>
              <a:rPr lang="en-US" dirty="0"/>
              <a:t>properties of some entities (height, weight, name, color, …)</a:t>
            </a:r>
          </a:p>
          <a:p>
            <a:pPr lvl="2"/>
            <a:r>
              <a:rPr lang="en-US" dirty="0"/>
              <a:t>relationships between entities (x contains y,  a is a friend of b, a works for u, …) </a:t>
            </a:r>
          </a:p>
          <a:p>
            <a:endParaRPr lang="en-US" dirty="0"/>
          </a:p>
          <a:p>
            <a:r>
              <a:rPr lang="en-US" dirty="0"/>
              <a:t>A database generally has</a:t>
            </a:r>
          </a:p>
          <a:p>
            <a:pPr lvl="1"/>
            <a:r>
              <a:rPr lang="en-US" dirty="0"/>
              <a:t>an intended group of users</a:t>
            </a:r>
          </a:p>
          <a:p>
            <a:pPr lvl="1"/>
            <a:r>
              <a:rPr lang="en-US" dirty="0"/>
              <a:t>some preconceived applications for these users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655E6D0D-00AC-B349-9F6D-859D13FF5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5663" y="3680370"/>
            <a:ext cx="1192918" cy="872851"/>
          </a:xfrm>
          <a:prstGeom prst="can">
            <a:avLst>
              <a:gd name="adj" fmla="val 13889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600" dirty="0" err="1">
                <a:latin typeface="Lucida Grande"/>
                <a:cs typeface="Lucida Grande"/>
              </a:rPr>
              <a:t>database</a:t>
            </a:r>
            <a:endParaRPr lang="fr-FR" sz="1600" dirty="0">
              <a:latin typeface="Lucida Grande"/>
              <a:cs typeface="Lucida Grande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8C8D50E-E834-0F45-82D5-7755D61FF58C}"/>
              </a:ext>
            </a:extLst>
          </p:cNvPr>
          <p:cNvGrpSpPr/>
          <p:nvPr/>
        </p:nvGrpSpPr>
        <p:grpSpPr>
          <a:xfrm>
            <a:off x="6824771" y="2652648"/>
            <a:ext cx="299835" cy="512703"/>
            <a:chOff x="6879481" y="501537"/>
            <a:chExt cx="437949" cy="74887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4EE27C2-D034-3D40-BA07-DA94F2F86BD6}"/>
                </a:ext>
              </a:extLst>
            </p:cNvPr>
            <p:cNvSpPr/>
            <p:nvPr/>
          </p:nvSpPr>
          <p:spPr bwMode="auto">
            <a:xfrm>
              <a:off x="7001401" y="501537"/>
              <a:ext cx="146169" cy="146169"/>
            </a:xfrm>
            <a:prstGeom prst="ellipse">
              <a:avLst/>
            </a:prstGeom>
            <a:solidFill>
              <a:schemeClr val="bg1">
                <a:alpha val="78038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 err="1">
                <a:latin typeface="+mn-lt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0C95B9D-F80B-2947-B1D3-9C5A36319211}"/>
                </a:ext>
              </a:extLst>
            </p:cNvPr>
            <p:cNvCxnSpPr>
              <a:stCxn id="4" idx="4"/>
            </p:cNvCxnSpPr>
            <p:nvPr/>
          </p:nvCxnSpPr>
          <p:spPr bwMode="auto">
            <a:xfrm>
              <a:off x="7074486" y="647706"/>
              <a:ext cx="7126" cy="301351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D3F3DE-07B9-2A4E-B513-EE5B4B0C14E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39994" y="949057"/>
              <a:ext cx="141618" cy="293776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29CDF2-0B80-AA43-83C7-73065A547D2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81612" y="965086"/>
              <a:ext cx="149191" cy="285322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2521EC-0935-EB43-A637-3DA763BC39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79481" y="729831"/>
              <a:ext cx="437949" cy="0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045FEE-72C8-054B-8D7C-F0C8AEBF720A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4899" y="3056089"/>
            <a:ext cx="454975" cy="56455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BA988F-7029-744B-942B-D8EF990618FD}"/>
              </a:ext>
            </a:extLst>
          </p:cNvPr>
          <p:cNvCxnSpPr>
            <a:cxnSpLocks/>
          </p:cNvCxnSpPr>
          <p:nvPr/>
        </p:nvCxnSpPr>
        <p:spPr bwMode="auto">
          <a:xfrm flipH="1">
            <a:off x="7827502" y="3196599"/>
            <a:ext cx="503402" cy="459663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80541C3-B024-724C-AE63-D028BB93136C}"/>
              </a:ext>
            </a:extLst>
          </p:cNvPr>
          <p:cNvCxnSpPr>
            <a:cxnSpLocks/>
          </p:cNvCxnSpPr>
          <p:nvPr/>
        </p:nvCxnSpPr>
        <p:spPr bwMode="auto">
          <a:xfrm flipH="1">
            <a:off x="7885589" y="3865861"/>
            <a:ext cx="450696" cy="16645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426DBBE-8A5E-0046-8FB7-941FEEBAFBCA}"/>
              </a:ext>
            </a:extLst>
          </p:cNvPr>
          <p:cNvCxnSpPr>
            <a:cxnSpLocks/>
          </p:cNvCxnSpPr>
          <p:nvPr/>
        </p:nvCxnSpPr>
        <p:spPr bwMode="auto">
          <a:xfrm>
            <a:off x="6984942" y="3289177"/>
            <a:ext cx="80356" cy="286103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140CAD2-660D-C141-A52F-443CDDF0DDA2}"/>
              </a:ext>
            </a:extLst>
          </p:cNvPr>
          <p:cNvGrpSpPr/>
          <p:nvPr/>
        </p:nvGrpSpPr>
        <p:grpSpPr>
          <a:xfrm>
            <a:off x="7690632" y="2457694"/>
            <a:ext cx="318481" cy="544587"/>
            <a:chOff x="6879481" y="501537"/>
            <a:chExt cx="437949" cy="7488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7831FC6-7966-4840-9733-8ADEDC115BFD}"/>
                </a:ext>
              </a:extLst>
            </p:cNvPr>
            <p:cNvSpPr/>
            <p:nvPr/>
          </p:nvSpPr>
          <p:spPr bwMode="auto">
            <a:xfrm>
              <a:off x="7001401" y="501537"/>
              <a:ext cx="146169" cy="146169"/>
            </a:xfrm>
            <a:prstGeom prst="ellipse">
              <a:avLst/>
            </a:prstGeom>
            <a:solidFill>
              <a:schemeClr val="bg1">
                <a:alpha val="78038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 err="1">
                <a:latin typeface="+mn-lt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00C125A-05F1-BC45-8B64-95F92405605F}"/>
                </a:ext>
              </a:extLst>
            </p:cNvPr>
            <p:cNvCxnSpPr>
              <a:stCxn id="34" idx="4"/>
            </p:cNvCxnSpPr>
            <p:nvPr/>
          </p:nvCxnSpPr>
          <p:spPr bwMode="auto">
            <a:xfrm>
              <a:off x="7074486" y="647706"/>
              <a:ext cx="7126" cy="301351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358E1F-E7CF-524A-B9E0-B548E6E3AC5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39994" y="949057"/>
              <a:ext cx="141618" cy="293776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744D2A3-74F1-FC41-8F6D-6C28613A3A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81612" y="965086"/>
              <a:ext cx="149191" cy="285322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40A7AF5-1162-D744-96D9-F5BEA69786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79481" y="729831"/>
              <a:ext cx="437949" cy="0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94E4E6-B236-1A4D-8F78-C6EE55AD2CA7}"/>
              </a:ext>
            </a:extLst>
          </p:cNvPr>
          <p:cNvGrpSpPr/>
          <p:nvPr/>
        </p:nvGrpSpPr>
        <p:grpSpPr>
          <a:xfrm>
            <a:off x="8395242" y="2849527"/>
            <a:ext cx="255157" cy="436305"/>
            <a:chOff x="6879481" y="501537"/>
            <a:chExt cx="437949" cy="7488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D641D42-0A49-964B-849E-902384A8FF43}"/>
                </a:ext>
              </a:extLst>
            </p:cNvPr>
            <p:cNvSpPr/>
            <p:nvPr/>
          </p:nvSpPr>
          <p:spPr bwMode="auto">
            <a:xfrm>
              <a:off x="7001401" y="501537"/>
              <a:ext cx="146169" cy="146169"/>
            </a:xfrm>
            <a:prstGeom prst="ellipse">
              <a:avLst/>
            </a:prstGeom>
            <a:solidFill>
              <a:schemeClr val="bg1">
                <a:alpha val="78038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 err="1">
                <a:latin typeface="+mn-lt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A2D3618-0AF7-B741-A2BF-7FD8C1AC0AC9}"/>
                </a:ext>
              </a:extLst>
            </p:cNvPr>
            <p:cNvCxnSpPr>
              <a:stCxn id="40" idx="4"/>
            </p:cNvCxnSpPr>
            <p:nvPr/>
          </p:nvCxnSpPr>
          <p:spPr bwMode="auto">
            <a:xfrm>
              <a:off x="7074486" y="647706"/>
              <a:ext cx="7126" cy="301351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30094EA-278D-0945-8DB3-DC6D98E96CA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39994" y="949057"/>
              <a:ext cx="141618" cy="293776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E70BE4-863D-9C4E-A9F6-0BEED0BF8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81612" y="965086"/>
              <a:ext cx="149191" cy="285322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45C3508-F2C0-594A-9E8F-A50567EBFA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79481" y="729831"/>
              <a:ext cx="437949" cy="0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EFB895A-BA25-F94D-8BFA-2B05D2EC8E7C}"/>
              </a:ext>
            </a:extLst>
          </p:cNvPr>
          <p:cNvGrpSpPr/>
          <p:nvPr/>
        </p:nvGrpSpPr>
        <p:grpSpPr>
          <a:xfrm>
            <a:off x="8534400" y="3552611"/>
            <a:ext cx="254444" cy="435087"/>
            <a:chOff x="6879481" y="501537"/>
            <a:chExt cx="437949" cy="7488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C8D3790-7C2A-4C42-8139-A3F3DCCD65A2}"/>
                </a:ext>
              </a:extLst>
            </p:cNvPr>
            <p:cNvSpPr/>
            <p:nvPr/>
          </p:nvSpPr>
          <p:spPr bwMode="auto">
            <a:xfrm>
              <a:off x="7001401" y="501537"/>
              <a:ext cx="146169" cy="146169"/>
            </a:xfrm>
            <a:prstGeom prst="ellipse">
              <a:avLst/>
            </a:prstGeom>
            <a:solidFill>
              <a:schemeClr val="bg1">
                <a:alpha val="78038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 err="1">
                <a:latin typeface="+mn-lt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FC4677C-7974-4F43-A407-4E0887ED939B}"/>
                </a:ext>
              </a:extLst>
            </p:cNvPr>
            <p:cNvCxnSpPr>
              <a:stCxn id="46" idx="4"/>
            </p:cNvCxnSpPr>
            <p:nvPr/>
          </p:nvCxnSpPr>
          <p:spPr bwMode="auto">
            <a:xfrm>
              <a:off x="7074486" y="647706"/>
              <a:ext cx="7126" cy="301351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901CD2A-B302-A04A-BB0F-8EDD40F1B46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39994" y="949057"/>
              <a:ext cx="141618" cy="293776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FED81A7-D713-B147-B3CE-C9A03AB588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81612" y="965086"/>
              <a:ext cx="149191" cy="285322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F4332E8-720B-1E45-815D-8459C56DC3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79481" y="729831"/>
              <a:ext cx="437949" cy="0"/>
            </a:xfrm>
            <a:prstGeom prst="lin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F4A3B1-892A-B46D-8D5B-45C58B5FDA8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45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B64DF05-6CFD-8341-8048-D3C8D3DAFA2B}"/>
              </a:ext>
            </a:extLst>
          </p:cNvPr>
          <p:cNvSpPr/>
          <p:nvPr/>
        </p:nvSpPr>
        <p:spPr bwMode="auto">
          <a:xfrm>
            <a:off x="2567709" y="1277014"/>
            <a:ext cx="2206325" cy="1292995"/>
          </a:xfrm>
          <a:custGeom>
            <a:avLst/>
            <a:gdLst>
              <a:gd name="connsiteX0" fmla="*/ 1198485 w 1198485"/>
              <a:gd name="connsiteY0" fmla="*/ 0 h 1269507"/>
              <a:gd name="connsiteX1" fmla="*/ 230819 w 1198485"/>
              <a:gd name="connsiteY1" fmla="*/ 239697 h 1269507"/>
              <a:gd name="connsiteX2" fmla="*/ 0 w 1198485"/>
              <a:gd name="connsiteY2" fmla="*/ 1269507 h 126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8485" h="1269507">
                <a:moveTo>
                  <a:pt x="1198485" y="0"/>
                </a:moveTo>
                <a:cubicBezTo>
                  <a:pt x="814525" y="14056"/>
                  <a:pt x="430566" y="28113"/>
                  <a:pt x="230819" y="239697"/>
                </a:cubicBezTo>
                <a:cubicBezTo>
                  <a:pt x="31072" y="451281"/>
                  <a:pt x="15536" y="860394"/>
                  <a:pt x="0" y="1269507"/>
                </a:cubicBezTo>
              </a:path>
            </a:pathLst>
          </a:custGeom>
          <a:noFill/>
          <a:ln w="57150">
            <a:solidFill>
              <a:srgbClr val="FF8000"/>
            </a:solidFill>
            <a:miter lim="800000"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3E746D-D3E3-D345-A895-44FF12C5E19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In SQL (2)</a:t>
            </a:r>
          </a:p>
        </p:txBody>
      </p:sp>
      <p:graphicFrame>
        <p:nvGraphicFramePr>
          <p:cNvPr id="3487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62888"/>
              </p:ext>
            </p:extLst>
          </p:nvPr>
        </p:nvGraphicFramePr>
        <p:xfrm>
          <a:off x="1524001" y="2743200"/>
          <a:ext cx="1419225" cy="1303497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85" name="Text Box 47"/>
          <p:cNvSpPr txBox="1">
            <a:spLocks noChangeArrowheads="1"/>
          </p:cNvSpPr>
          <p:nvPr/>
        </p:nvSpPr>
        <p:spPr bwMode="auto">
          <a:xfrm>
            <a:off x="341644" y="1545677"/>
            <a:ext cx="323215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b="1" dirty="0">
                <a:latin typeface="Courier"/>
                <a:cs typeface="Courier"/>
              </a:rPr>
              <a:t>select distinct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latin typeface="Courier"/>
                <a:cs typeface="Courier"/>
              </a:rPr>
              <a:t>Region</a:t>
            </a:r>
            <a:r>
              <a:rPr lang="fr-FR" sz="18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fr-FR" sz="1800" b="1" dirty="0" err="1">
                <a:latin typeface="Courier"/>
                <a:cs typeface="Courier"/>
              </a:rPr>
              <a:t>from</a:t>
            </a:r>
            <a:r>
              <a:rPr lang="fr-FR" sz="1800" dirty="0">
                <a:latin typeface="Courier"/>
                <a:cs typeface="Courier"/>
              </a:rPr>
              <a:t> </a:t>
            </a:r>
            <a:r>
              <a:rPr lang="fr-FR" sz="1800" dirty="0" err="1">
                <a:latin typeface="Courier"/>
                <a:cs typeface="Courier"/>
              </a:rPr>
              <a:t>Wine</a:t>
            </a:r>
            <a:endParaRPr lang="fr-FR" sz="1800" dirty="0">
              <a:latin typeface="Courier"/>
              <a:cs typeface="Courier"/>
            </a:endParaRPr>
          </a:p>
        </p:txBody>
      </p:sp>
      <p:sp>
        <p:nvSpPr>
          <p:cNvPr id="44086" name="Text Box 55"/>
          <p:cNvSpPr txBox="1">
            <a:spLocks noChangeArrowheads="1"/>
          </p:cNvSpPr>
          <p:nvPr/>
        </p:nvSpPr>
        <p:spPr bwMode="auto">
          <a:xfrm>
            <a:off x="3481030" y="3578121"/>
            <a:ext cx="2831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1800" dirty="0">
                <a:latin typeface="Lucida Grande"/>
                <a:cs typeface="Lucida Grande"/>
              </a:rPr>
              <a:t>Duplicates are removed</a:t>
            </a:r>
          </a:p>
        </p:txBody>
      </p:sp>
      <p:graphicFrame>
        <p:nvGraphicFramePr>
          <p:cNvPr id="10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98849"/>
              </p:ext>
            </p:extLst>
          </p:nvPr>
        </p:nvGraphicFramePr>
        <p:xfrm>
          <a:off x="5105400" y="457200"/>
          <a:ext cx="3581400" cy="2515793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Region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Year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Quality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Bourgogne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Excellent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Valais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Average</a:t>
                      </a: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Bordeaux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Good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66C10-7CF1-3D69-0BF4-4F9D041FF7F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05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732240" y="2787774"/>
            <a:ext cx="0" cy="101156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60E357-4B3F-BC4D-8C79-94D5B3CEC54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6732240" y="1059582"/>
            <a:ext cx="0" cy="1224136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Selection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+ Projection in SQL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71348"/>
            <a:ext cx="4392488" cy="2559476"/>
          </a:xfrm>
        </p:spPr>
        <p:txBody>
          <a:bodyPr/>
          <a:lstStyle/>
          <a:p>
            <a:pPr eaLnBrk="1" hangingPunct="1">
              <a:buFont typeface="Lucida Grande CY" pitchFamily="-112" charset="-52"/>
              <a:buNone/>
            </a:pPr>
            <a:r>
              <a:rPr lang="fr-FR" b="1" dirty="0">
                <a:ea typeface="ＭＳ Ｐゴシック" pitchFamily="-112" charset="-128"/>
                <a:cs typeface="ＭＳ Ｐゴシック" pitchFamily="-112" charset="-128"/>
              </a:rPr>
              <a:t>select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A1, A2, ...,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Ak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ea typeface="ＭＳ Ｐゴシック" pitchFamily="-112" charset="-128"/>
                <a:cs typeface="ＭＳ Ｐゴシック" pitchFamily="-112" charset="-128"/>
              </a:rPr>
              <a:t>from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T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ea typeface="ＭＳ Ｐゴシック" pitchFamily="-112" charset="-128"/>
                <a:cs typeface="ＭＳ Ｐゴシック" pitchFamily="-112" charset="-128"/>
              </a:rPr>
              <a:t>where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Condition</a:t>
            </a:r>
          </a:p>
        </p:txBody>
      </p:sp>
      <p:sp>
        <p:nvSpPr>
          <p:cNvPr id="47112" name="Rectangle 4"/>
          <p:cNvSpPr>
            <a:spLocks noChangeArrowheads="1"/>
          </p:cNvSpPr>
          <p:nvPr/>
        </p:nvSpPr>
        <p:spPr bwMode="auto">
          <a:xfrm>
            <a:off x="6156176" y="267494"/>
            <a:ext cx="1143000" cy="792088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latin typeface="Lucida Grande"/>
                <a:cs typeface="Lucida Grande"/>
              </a:rPr>
              <a:t>T</a:t>
            </a:r>
            <a:endParaRPr lang="fr-FR" dirty="0">
              <a:latin typeface="Lucida Grande"/>
              <a:cs typeface="Lucida Grande"/>
            </a:endParaRPr>
          </a:p>
        </p:txBody>
      </p:sp>
      <p:sp>
        <p:nvSpPr>
          <p:cNvPr id="47113" name="AutoShape 5"/>
          <p:cNvSpPr>
            <a:spLocks noChangeArrowheads="1"/>
          </p:cNvSpPr>
          <p:nvPr/>
        </p:nvSpPr>
        <p:spPr bwMode="auto">
          <a:xfrm>
            <a:off x="5724128" y="1275606"/>
            <a:ext cx="2133600" cy="504056"/>
          </a:xfrm>
          <a:prstGeom prst="parallelogram">
            <a:avLst>
              <a:gd name="adj" fmla="val 116667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latin typeface="Lucida Grande"/>
                <a:cs typeface="Lucida Grande"/>
              </a:rPr>
              <a:t>σ</a:t>
            </a:r>
            <a:r>
              <a:rPr lang="fr-FR" sz="2000" baseline="-25000" dirty="0" err="1">
                <a:latin typeface="Lucida Grande"/>
                <a:cs typeface="Lucida Grande"/>
              </a:rPr>
              <a:t>condition</a:t>
            </a:r>
            <a:r>
              <a:rPr lang="fr-FR" sz="2000" dirty="0" err="1">
                <a:latin typeface="Lucida Grande"/>
                <a:cs typeface="Lucida Grande"/>
              </a:rPr>
              <a:t>T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4" name="Rectangle 6"/>
          <p:cNvSpPr>
            <a:spLocks noChangeArrowheads="1"/>
          </p:cNvSpPr>
          <p:nvPr/>
        </p:nvSpPr>
        <p:spPr bwMode="auto">
          <a:xfrm>
            <a:off x="6228184" y="2283718"/>
            <a:ext cx="1066800" cy="45720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Lucida Grande"/>
                <a:cs typeface="Lucida Grande"/>
              </a:rPr>
              <a:t>T'</a:t>
            </a:r>
          </a:p>
        </p:txBody>
      </p:sp>
      <p:sp>
        <p:nvSpPr>
          <p:cNvPr id="47115" name="AutoShape 7"/>
          <p:cNvSpPr>
            <a:spLocks noChangeArrowheads="1"/>
          </p:cNvSpPr>
          <p:nvPr/>
        </p:nvSpPr>
        <p:spPr bwMode="auto">
          <a:xfrm>
            <a:off x="4860032" y="2964954"/>
            <a:ext cx="3657600" cy="470892"/>
          </a:xfrm>
          <a:custGeom>
            <a:avLst/>
            <a:gdLst>
              <a:gd name="T0" fmla="*/ 567454119 w 21600"/>
              <a:gd name="T1" fmla="*/ 3360208 h 21600"/>
              <a:gd name="T2" fmla="*/ 309676800 w 21600"/>
              <a:gd name="T3" fmla="*/ 6720417 h 21600"/>
              <a:gd name="T4" fmla="*/ 51899481 w 21600"/>
              <a:gd name="T5" fmla="*/ 3360208 h 21600"/>
              <a:gd name="T6" fmla="*/ 309676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0 w 21600"/>
              <a:gd name="T13" fmla="*/ 3610 h 21600"/>
              <a:gd name="T14" fmla="*/ 17990 w 21600"/>
              <a:gd name="T15" fmla="*/ 179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19" y="21600"/>
                </a:lnTo>
                <a:lnTo>
                  <a:pt x="17981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>
                <a:latin typeface="Lucida Grande"/>
                <a:cs typeface="Lucida Grande"/>
              </a:rPr>
              <a:t>π</a:t>
            </a:r>
            <a:r>
              <a:rPr lang="fr-FR" sz="2000" baseline="-25000" dirty="0">
                <a:latin typeface="Lucida Grande"/>
                <a:cs typeface="Lucida Grande"/>
              </a:rPr>
              <a:t>A1, A2, ..., </a:t>
            </a:r>
            <a:r>
              <a:rPr lang="fr-FR" sz="2000" baseline="-25000" dirty="0" err="1">
                <a:latin typeface="Lucida Grande"/>
                <a:cs typeface="Lucida Grande"/>
              </a:rPr>
              <a:t>Ak</a:t>
            </a:r>
            <a:r>
              <a:rPr lang="fr-FR" sz="2000" dirty="0" err="1">
                <a:latin typeface="Lucida Grande"/>
                <a:cs typeface="Lucida Grande"/>
              </a:rPr>
              <a:t>T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6" name="Rectangle 8"/>
          <p:cNvSpPr>
            <a:spLocks noChangeArrowheads="1"/>
          </p:cNvSpPr>
          <p:nvPr/>
        </p:nvSpPr>
        <p:spPr bwMode="auto">
          <a:xfrm>
            <a:off x="6477000" y="3885084"/>
            <a:ext cx="533400" cy="40005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DA7D97-5E50-0945-8697-42F30423E1A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732240" y="2787774"/>
            <a:ext cx="0" cy="101156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60E357-4B3F-BC4D-8C79-94D5B3CEC54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6732240" y="1059582"/>
            <a:ext cx="0" cy="1224136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Selection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+ Projection in SQL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73692"/>
            <a:ext cx="4392488" cy="2657131"/>
          </a:xfrm>
        </p:spPr>
        <p:txBody>
          <a:bodyPr/>
          <a:lstStyle/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ea typeface="ＭＳ Ｐゴシック" pitchFamily="-112" charset="-128"/>
                <a:cs typeface="ＭＳ Ｐゴシック" pitchFamily="-112" charset="-128"/>
              </a:rPr>
              <a:t>select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Region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,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Year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ea typeface="ＭＳ Ｐゴシック" pitchFamily="-112" charset="-128"/>
                <a:cs typeface="ＭＳ Ｐゴシック" pitchFamily="-112" charset="-128"/>
              </a:rPr>
              <a:t>from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Wine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ea typeface="ＭＳ Ｐゴシック" pitchFamily="-112" charset="-128"/>
                <a:cs typeface="ＭＳ Ｐゴシック" pitchFamily="-112" charset="-128"/>
              </a:rPr>
              <a:t>where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Quality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= 'Good' </a:t>
            </a:r>
          </a:p>
        </p:txBody>
      </p:sp>
      <p:sp>
        <p:nvSpPr>
          <p:cNvPr id="47112" name="Rectangle 4"/>
          <p:cNvSpPr>
            <a:spLocks noChangeArrowheads="1"/>
          </p:cNvSpPr>
          <p:nvPr/>
        </p:nvSpPr>
        <p:spPr bwMode="auto">
          <a:xfrm>
            <a:off x="6156176" y="267494"/>
            <a:ext cx="1143000" cy="792088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Lucida Grande"/>
                <a:cs typeface="Lucida Grande"/>
              </a:rPr>
              <a:t>Wine</a:t>
            </a:r>
            <a:endParaRPr lang="fr-FR" dirty="0">
              <a:solidFill>
                <a:schemeClr val="bg1"/>
              </a:solidFill>
              <a:latin typeface="Lucida Grande"/>
              <a:cs typeface="Lucida Grande"/>
            </a:endParaRPr>
          </a:p>
        </p:txBody>
      </p:sp>
      <p:sp>
        <p:nvSpPr>
          <p:cNvPr id="47113" name="AutoShape 5"/>
          <p:cNvSpPr>
            <a:spLocks noChangeArrowheads="1"/>
          </p:cNvSpPr>
          <p:nvPr/>
        </p:nvSpPr>
        <p:spPr bwMode="auto">
          <a:xfrm>
            <a:off x="5724128" y="1275606"/>
            <a:ext cx="2133600" cy="504056"/>
          </a:xfrm>
          <a:prstGeom prst="parallelogram">
            <a:avLst>
              <a:gd name="adj" fmla="val 116667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latin typeface="Lucida Grande"/>
                <a:cs typeface="Lucida Grande"/>
              </a:rPr>
              <a:t>σ</a:t>
            </a:r>
            <a:r>
              <a:rPr lang="fr-FR" sz="2000" baseline="-25000" dirty="0" err="1">
                <a:latin typeface="Lucida Grande"/>
                <a:cs typeface="Lucida Grande"/>
              </a:rPr>
              <a:t>Quality</a:t>
            </a:r>
            <a:r>
              <a:rPr lang="fr-FR" sz="2000" baseline="-25000" dirty="0">
                <a:latin typeface="Lucida Grande"/>
                <a:cs typeface="Lucida Grande"/>
              </a:rPr>
              <a:t>='</a:t>
            </a:r>
            <a:r>
              <a:rPr lang="fr-FR" sz="2000" baseline="-25000" dirty="0" err="1">
                <a:latin typeface="Lucida Grande"/>
                <a:cs typeface="Lucida Grande"/>
              </a:rPr>
              <a:t>Good'</a:t>
            </a:r>
            <a:r>
              <a:rPr lang="fr-FR" sz="2000" dirty="0" err="1">
                <a:latin typeface="Lucida Grande"/>
                <a:cs typeface="Lucida Grande"/>
              </a:rPr>
              <a:t>Wine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4" name="Rectangle 6"/>
          <p:cNvSpPr>
            <a:spLocks noChangeArrowheads="1"/>
          </p:cNvSpPr>
          <p:nvPr/>
        </p:nvSpPr>
        <p:spPr bwMode="auto">
          <a:xfrm>
            <a:off x="6228184" y="2283718"/>
            <a:ext cx="1066800" cy="45720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latin typeface="Lucida Grande"/>
              <a:cs typeface="Lucida Grande"/>
            </a:endParaRPr>
          </a:p>
        </p:txBody>
      </p:sp>
      <p:sp>
        <p:nvSpPr>
          <p:cNvPr id="47115" name="AutoShape 7"/>
          <p:cNvSpPr>
            <a:spLocks noChangeArrowheads="1"/>
          </p:cNvSpPr>
          <p:nvPr/>
        </p:nvSpPr>
        <p:spPr bwMode="auto">
          <a:xfrm>
            <a:off x="4860032" y="2964954"/>
            <a:ext cx="3657600" cy="470892"/>
          </a:xfrm>
          <a:custGeom>
            <a:avLst/>
            <a:gdLst>
              <a:gd name="T0" fmla="*/ 567454119 w 21600"/>
              <a:gd name="T1" fmla="*/ 3360208 h 21600"/>
              <a:gd name="T2" fmla="*/ 309676800 w 21600"/>
              <a:gd name="T3" fmla="*/ 6720417 h 21600"/>
              <a:gd name="T4" fmla="*/ 51899481 w 21600"/>
              <a:gd name="T5" fmla="*/ 3360208 h 21600"/>
              <a:gd name="T6" fmla="*/ 309676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0 w 21600"/>
              <a:gd name="T13" fmla="*/ 3610 h 21600"/>
              <a:gd name="T14" fmla="*/ 17990 w 21600"/>
              <a:gd name="T15" fmla="*/ 179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19" y="21600"/>
                </a:lnTo>
                <a:lnTo>
                  <a:pt x="17981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>
                <a:latin typeface="Lucida Grande"/>
                <a:cs typeface="Lucida Grande"/>
              </a:rPr>
              <a:t>π</a:t>
            </a:r>
            <a:r>
              <a:rPr lang="fr-FR" sz="2000" baseline="-25000" dirty="0" err="1">
                <a:latin typeface="Lucida Grande"/>
                <a:cs typeface="Lucida Grande"/>
              </a:rPr>
              <a:t>Region</a:t>
            </a:r>
            <a:r>
              <a:rPr lang="fr-FR" sz="2000" baseline="-25000" dirty="0">
                <a:latin typeface="Lucida Grande"/>
                <a:cs typeface="Lucida Grande"/>
              </a:rPr>
              <a:t>, </a:t>
            </a:r>
            <a:r>
              <a:rPr lang="fr-FR" sz="2000" baseline="-25000" dirty="0" err="1">
                <a:latin typeface="Lucida Grande"/>
                <a:cs typeface="Lucida Grande"/>
              </a:rPr>
              <a:t>Year</a:t>
            </a:r>
            <a:r>
              <a:rPr lang="fr-FR" sz="2000" dirty="0" err="1">
                <a:latin typeface="Lucida Grande"/>
                <a:cs typeface="Lucida Grande"/>
              </a:rPr>
              <a:t>T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6" name="Rectangle 8"/>
          <p:cNvSpPr>
            <a:spLocks noChangeArrowheads="1"/>
          </p:cNvSpPr>
          <p:nvPr/>
        </p:nvSpPr>
        <p:spPr bwMode="auto">
          <a:xfrm>
            <a:off x="6477000" y="3885084"/>
            <a:ext cx="533400" cy="40005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35B99-CFDE-F5DA-191C-10FD61179DF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15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Equi</a:t>
            </a:r>
            <a:r>
              <a:rPr lang="en-US" dirty="0"/>
              <a:t> Join ⋈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H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0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⋈</m:t>
                          </m:r>
                        </m:e>
                        <m:sub>
                          <m:r>
                            <a:rPr lang="fr-CH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CH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CH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CH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CH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𝑐𝑜𝑛𝑐𝑎𝑡𝑒𝑛𝑎𝑡𝑒𝑑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∈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∈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 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702224" y="4110236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9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87624" y="1995686"/>
            <a:ext cx="2438400" cy="685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759624" y="1938536"/>
            <a:ext cx="1828800" cy="9715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87624" y="2167136"/>
            <a:ext cx="24384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759624" y="2395736"/>
            <a:ext cx="1828800" cy="1714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406824" y="3252986"/>
            <a:ext cx="4267200" cy="11729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406824" y="3881636"/>
            <a:ext cx="24384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845224" y="3881636"/>
            <a:ext cx="1828800" cy="1714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778424" y="2281436"/>
            <a:ext cx="762000" cy="4000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4540424" y="2510036"/>
            <a:ext cx="1066800" cy="1714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4540424" y="2681486"/>
            <a:ext cx="0" cy="114300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4352162" y="2510036"/>
            <a:ext cx="392408" cy="342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⋈</a:t>
            </a:r>
            <a:endParaRPr lang="en-US" dirty="0">
              <a:latin typeface="Helvetica" pitchFamily="-112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771800" y="1995686"/>
            <a:ext cx="288032" cy="69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787913" y="1626354"/>
            <a:ext cx="343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84168" y="1961887"/>
            <a:ext cx="288032" cy="949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60723" y="1590158"/>
            <a:ext cx="317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767237" y="2176626"/>
            <a:ext cx="288032" cy="170815"/>
          </a:xfrm>
          <a:prstGeom prst="rect">
            <a:avLst/>
          </a:prstGeom>
          <a:solidFill>
            <a:srgbClr val="FFAE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87441" y="2407512"/>
            <a:ext cx="288032" cy="170815"/>
          </a:xfrm>
          <a:prstGeom prst="rect">
            <a:avLst/>
          </a:prstGeom>
          <a:solidFill>
            <a:srgbClr val="FFAE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815668" y="2034162"/>
            <a:ext cx="271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t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7681733" y="2251002"/>
            <a:ext cx="327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EFE8-CC95-6AD5-08D2-25B05C9A479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829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C43589-A937-304F-AFF0-C8D853A0C5E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4921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28479"/>
              </p:ext>
            </p:extLst>
          </p:nvPr>
        </p:nvGraphicFramePr>
        <p:xfrm>
          <a:off x="762000" y="1097755"/>
          <a:ext cx="2286000" cy="1270397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StdNo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Name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Jean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Anne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8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Sylvie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259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32374"/>
              </p:ext>
            </p:extLst>
          </p:nvPr>
        </p:nvGraphicFramePr>
        <p:xfrm>
          <a:off x="4876800" y="1040605"/>
          <a:ext cx="3657600" cy="1588294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CourseId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Student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Date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math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2019-12-04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history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2021-12-17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sociology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2019-06-06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history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2020-08-22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251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47499"/>
              </p:ext>
            </p:extLst>
          </p:nvPr>
        </p:nvGraphicFramePr>
        <p:xfrm>
          <a:off x="1007325" y="3386982"/>
          <a:ext cx="6096000" cy="1524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Student</a:t>
                      </a: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StdNo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Student</a:t>
                      </a: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Name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Enrolment.CourseId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Enrolment.Student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Enrolment.Date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Jean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math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2019-12-04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Jean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history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2020-08-22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Anne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history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2021-12-17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280" name="Text Box 108"/>
              <p:cNvSpPr txBox="1">
                <a:spLocks noChangeArrowheads="1"/>
              </p:cNvSpPr>
              <p:nvPr/>
            </p:nvSpPr>
            <p:spPr bwMode="auto">
              <a:xfrm>
                <a:off x="918792" y="2838663"/>
                <a:ext cx="618453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marL="0" lvl="1" algn="l" eaLnBrk="1" hangingPunct="1">
                  <a:buFont typeface="Lucida Grande CY" pitchFamily="-112" charset="-5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H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𝑺𝒕𝒖𝒅𝒆𝒏𝒕</m:t>
                          </m:r>
                          <m:r>
                            <a:rPr lang="en-US" sz="16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⋈</m:t>
                          </m:r>
                        </m:e>
                        <m:sub>
                          <m:r>
                            <a:rPr lang="fr-CH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𝑺𝒕𝒅𝑵𝒐</m:t>
                          </m:r>
                          <m:r>
                            <a:rPr lang="fr-CH" sz="16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CH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𝑺𝒕𝒖𝒅𝒆𝒏𝒕</m:t>
                          </m:r>
                        </m:sub>
                      </m:sSub>
                      <m:r>
                        <a:rPr lang="fr-CH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𝑬𝒏𝒓𝒐𝒍𝒎𝒆𝒏𝒕</m:t>
                      </m:r>
                    </m:oMath>
                  </m:oMathPara>
                </a14:m>
                <a:endParaRPr lang="en-AU" sz="1600" b="1" dirty="0">
                  <a:latin typeface="Courier"/>
                  <a:ea typeface="ＭＳ Ｐゴシック" pitchFamily="-112" charset="-128"/>
                  <a:cs typeface="Courier"/>
                </a:endParaRPr>
              </a:p>
            </p:txBody>
          </p:sp>
        </mc:Choice>
        <mc:Fallback xmlns="">
          <p:sp>
            <p:nvSpPr>
              <p:cNvPr id="51280" name="Text 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8792" y="2838663"/>
                <a:ext cx="61845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81" name="Text Box 110"/>
          <p:cNvSpPr txBox="1">
            <a:spLocks noChangeArrowheads="1"/>
          </p:cNvSpPr>
          <p:nvPr/>
        </p:nvSpPr>
        <p:spPr bwMode="auto">
          <a:xfrm>
            <a:off x="762000" y="697705"/>
            <a:ext cx="115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dirty="0" err="1">
                <a:latin typeface="Courier"/>
                <a:cs typeface="Courier"/>
              </a:rPr>
              <a:t>Student</a:t>
            </a:r>
            <a:endParaRPr lang="fr-FR" dirty="0">
              <a:latin typeface="Courier"/>
              <a:cs typeface="Courier"/>
            </a:endParaRPr>
          </a:p>
        </p:txBody>
      </p:sp>
      <p:sp>
        <p:nvSpPr>
          <p:cNvPr id="51282" name="Text Box 111"/>
          <p:cNvSpPr txBox="1">
            <a:spLocks noChangeArrowheads="1"/>
          </p:cNvSpPr>
          <p:nvPr/>
        </p:nvSpPr>
        <p:spPr bwMode="auto">
          <a:xfrm>
            <a:off x="4876800" y="640555"/>
            <a:ext cx="1292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 err="1">
                <a:latin typeface="Courier"/>
                <a:cs typeface="Courier"/>
              </a:rPr>
              <a:t>Enrolment</a:t>
            </a:r>
            <a:endParaRPr lang="fr-FR" dirty="0">
              <a:latin typeface="Courier"/>
              <a:cs typeface="Courier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CDFB4-D461-22D7-CE5F-D2EFCBAD905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C43589-A937-304F-AFF0-C8D853A0C5E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1280" name="Text Box 108"/>
          <p:cNvSpPr txBox="1">
            <a:spLocks noChangeArrowheads="1"/>
          </p:cNvSpPr>
          <p:nvPr/>
        </p:nvSpPr>
        <p:spPr bwMode="auto">
          <a:xfrm>
            <a:off x="1209954" y="2640778"/>
            <a:ext cx="618453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lvl="1" algn="l" eaLnBrk="1" hangingPunct="1">
              <a:buFont typeface="Lucida Grande CY" pitchFamily="-112" charset="-52"/>
              <a:buNone/>
            </a:pPr>
            <a:r>
              <a:rPr lang="fr-FR" sz="1600" b="1" dirty="0">
                <a:latin typeface="Courier"/>
                <a:cs typeface="Courier"/>
              </a:rPr>
              <a:t>select</a:t>
            </a:r>
            <a:r>
              <a:rPr lang="fr-FR" sz="1600" dirty="0">
                <a:latin typeface="Courier"/>
                <a:cs typeface="Courier"/>
              </a:rPr>
              <a:t> * </a:t>
            </a:r>
            <a:r>
              <a:rPr lang="en-AU" sz="1600" b="1" dirty="0">
                <a:latin typeface="Courier"/>
                <a:ea typeface="ＭＳ Ｐゴシック" pitchFamily="-112" charset="-128"/>
                <a:cs typeface="Courier"/>
              </a:rPr>
              <a:t>from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Student, Enrolment</a:t>
            </a:r>
          </a:p>
          <a:p>
            <a:pPr marL="3175" lvl="1" algn="l" eaLnBrk="1" hangingPunct="1">
              <a:buFont typeface="Lucida Grande CY" pitchFamily="-112" charset="-52"/>
              <a:buNone/>
            </a:pPr>
            <a:r>
              <a:rPr lang="en-AU" sz="1600" b="1" dirty="0">
                <a:latin typeface="Courier"/>
                <a:ea typeface="ＭＳ Ｐゴシック" pitchFamily="-112" charset="-128"/>
                <a:cs typeface="Courier"/>
              </a:rPr>
              <a:t>where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AU" sz="1600" dirty="0" err="1">
                <a:latin typeface="Courier"/>
                <a:ea typeface="ＭＳ Ｐゴシック" pitchFamily="-112" charset="-128"/>
                <a:cs typeface="Courier"/>
              </a:rPr>
              <a:t>Student.StdNo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= </a:t>
            </a:r>
            <a:r>
              <a:rPr lang="en-AU" sz="1600" dirty="0" err="1">
                <a:latin typeface="Courier"/>
                <a:ea typeface="ＭＳ Ｐゴシック" pitchFamily="-112" charset="-128"/>
                <a:cs typeface="Courier"/>
              </a:rPr>
              <a:t>Enrolment.Student</a:t>
            </a:r>
            <a:endParaRPr lang="en-AU" sz="1600" dirty="0">
              <a:latin typeface="Courier"/>
              <a:ea typeface="ＭＳ Ｐゴシック" pitchFamily="-112" charset="-128"/>
              <a:cs typeface="Courier"/>
            </a:endParaRPr>
          </a:p>
          <a:p>
            <a:pPr marL="3175" lvl="1" algn="l" eaLnBrk="1" hangingPunct="1">
              <a:buFont typeface="Lucida Grande CY" pitchFamily="-112" charset="-52"/>
              <a:buNone/>
            </a:pPr>
            <a:endParaRPr lang="en-AU" sz="1600" dirty="0">
              <a:latin typeface="Courier"/>
              <a:ea typeface="ＭＳ Ｐゴシック" pitchFamily="-112" charset="-128"/>
              <a:cs typeface="Courier"/>
            </a:endParaRPr>
          </a:p>
          <a:p>
            <a:pPr marL="3175" lvl="1" algn="l" eaLnBrk="1" hangingPunct="1">
              <a:buFont typeface="Lucida Grande CY" pitchFamily="-112" charset="-52"/>
              <a:buNone/>
            </a:pP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or</a:t>
            </a:r>
          </a:p>
          <a:p>
            <a:pPr marL="3175" lvl="1" algn="l" eaLnBrk="1" hangingPunct="1">
              <a:buFont typeface="Lucida Grande CY" pitchFamily="-112" charset="-52"/>
              <a:buNone/>
            </a:pPr>
            <a:endParaRPr lang="en-AU" sz="1600" dirty="0">
              <a:latin typeface="Courier"/>
              <a:ea typeface="ＭＳ Ｐゴシック" pitchFamily="-112" charset="-128"/>
              <a:cs typeface="Courier"/>
            </a:endParaRPr>
          </a:p>
          <a:p>
            <a:pPr marL="0" lvl="1" algn="l" eaLnBrk="1" hangingPunct="1">
              <a:buFont typeface="Lucida Grande CY" pitchFamily="-112" charset="-52"/>
              <a:buNone/>
            </a:pPr>
            <a:r>
              <a:rPr lang="fr-FR" sz="1600" b="1" dirty="0" err="1">
                <a:latin typeface="Courier"/>
                <a:cs typeface="Courier"/>
              </a:rPr>
              <a:t>select</a:t>
            </a:r>
            <a:r>
              <a:rPr lang="fr-FR" sz="1600" dirty="0">
                <a:latin typeface="Courier"/>
                <a:cs typeface="Courier"/>
              </a:rPr>
              <a:t> * </a:t>
            </a:r>
          </a:p>
          <a:p>
            <a:pPr marL="0" lvl="1" algn="l" eaLnBrk="1" hangingPunct="1">
              <a:buFont typeface="Lucida Grande CY" pitchFamily="-112" charset="-52"/>
              <a:buNone/>
            </a:pPr>
            <a:r>
              <a:rPr lang="en-AU" sz="1600" b="1" dirty="0">
                <a:latin typeface="Courier"/>
                <a:ea typeface="ＭＳ Ｐゴシック" pitchFamily="-112" charset="-128"/>
                <a:cs typeface="Courier"/>
              </a:rPr>
              <a:t>from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Student </a:t>
            </a:r>
            <a:r>
              <a:rPr lang="en-AU" sz="1600" b="1" dirty="0">
                <a:latin typeface="Courier"/>
                <a:ea typeface="ＭＳ Ｐゴシック" pitchFamily="-112" charset="-128"/>
                <a:cs typeface="Courier"/>
              </a:rPr>
              <a:t>join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Enrolment</a:t>
            </a:r>
          </a:p>
          <a:p>
            <a:pPr marL="3175" lvl="1" algn="l" eaLnBrk="1" hangingPunct="1">
              <a:buFont typeface="Lucida Grande CY" pitchFamily="-112" charset="-52"/>
              <a:buNone/>
            </a:pPr>
            <a:r>
              <a:rPr lang="en-AU" sz="1600" b="1" dirty="0">
                <a:latin typeface="Courier"/>
                <a:ea typeface="ＭＳ Ｐゴシック" pitchFamily="-112" charset="-128"/>
                <a:cs typeface="Courier"/>
              </a:rPr>
              <a:t>     on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AU" sz="1600" dirty="0" err="1">
                <a:latin typeface="Courier"/>
                <a:ea typeface="ＭＳ Ｐゴシック" pitchFamily="-112" charset="-128"/>
                <a:cs typeface="Courier"/>
              </a:rPr>
              <a:t>Student.StdNo</a:t>
            </a:r>
            <a:r>
              <a:rPr lang="en-AU" sz="1600" dirty="0">
                <a:latin typeface="Courier"/>
                <a:ea typeface="ＭＳ Ｐゴシック" pitchFamily="-112" charset="-128"/>
                <a:cs typeface="Courier"/>
              </a:rPr>
              <a:t> = </a:t>
            </a:r>
            <a:r>
              <a:rPr lang="en-AU" sz="1600" dirty="0" err="1">
                <a:latin typeface="Courier"/>
                <a:ea typeface="ＭＳ Ｐゴシック" pitchFamily="-112" charset="-128"/>
                <a:cs typeface="Courier"/>
              </a:rPr>
              <a:t>Enrolment.Student</a:t>
            </a:r>
            <a:endParaRPr lang="en-AU" sz="1600" dirty="0">
              <a:latin typeface="Courier"/>
              <a:ea typeface="ＭＳ Ｐゴシック" pitchFamily="-112" charset="-128"/>
              <a:cs typeface="Courier"/>
            </a:endParaRPr>
          </a:p>
          <a:p>
            <a:pPr marL="3175" lvl="1" algn="l" eaLnBrk="1" hangingPunct="1">
              <a:buFont typeface="Lucida Grande CY" pitchFamily="-112" charset="-52"/>
              <a:buNone/>
            </a:pPr>
            <a:endParaRPr lang="en-AU" sz="1600" dirty="0">
              <a:latin typeface="Courier"/>
              <a:ea typeface="ＭＳ Ｐゴシック" pitchFamily="-112" charset="-128"/>
              <a:cs typeface="Courier"/>
            </a:endParaRPr>
          </a:p>
        </p:txBody>
      </p:sp>
      <p:sp>
        <p:nvSpPr>
          <p:cNvPr id="51281" name="Text Box 110"/>
          <p:cNvSpPr txBox="1">
            <a:spLocks noChangeArrowheads="1"/>
          </p:cNvSpPr>
          <p:nvPr/>
        </p:nvSpPr>
        <p:spPr bwMode="auto">
          <a:xfrm>
            <a:off x="762000" y="291306"/>
            <a:ext cx="115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dirty="0" err="1">
                <a:latin typeface="Courier"/>
                <a:cs typeface="Courier"/>
              </a:rPr>
              <a:t>Student</a:t>
            </a:r>
            <a:endParaRPr lang="fr-FR" dirty="0">
              <a:latin typeface="Courier"/>
              <a:cs typeface="Courier"/>
            </a:endParaRPr>
          </a:p>
        </p:txBody>
      </p:sp>
      <p:sp>
        <p:nvSpPr>
          <p:cNvPr id="51282" name="Text Box 111"/>
          <p:cNvSpPr txBox="1">
            <a:spLocks noChangeArrowheads="1"/>
          </p:cNvSpPr>
          <p:nvPr/>
        </p:nvSpPr>
        <p:spPr bwMode="auto">
          <a:xfrm>
            <a:off x="4876800" y="234156"/>
            <a:ext cx="1292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 err="1">
                <a:latin typeface="Courier"/>
                <a:cs typeface="Courier"/>
              </a:rPr>
              <a:t>Enrolment</a:t>
            </a:r>
            <a:endParaRPr lang="fr-FR" dirty="0">
              <a:latin typeface="Courier"/>
              <a:cs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A14320-30B2-EB47-A918-1B02DEA681B5}"/>
              </a:ext>
            </a:extLst>
          </p:cNvPr>
          <p:cNvSpPr txBox="1"/>
          <p:nvPr/>
        </p:nvSpPr>
        <p:spPr bwMode="auto">
          <a:xfrm>
            <a:off x="602095" y="2248932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CH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SQL</a:t>
            </a:r>
          </a:p>
        </p:txBody>
      </p:sp>
      <p:graphicFrame>
        <p:nvGraphicFramePr>
          <p:cNvPr id="10" name="Group 58">
            <a:extLst>
              <a:ext uri="{FF2B5EF4-FFF2-40B4-BE49-F238E27FC236}">
                <a16:creationId xmlns:a16="http://schemas.microsoft.com/office/drawing/2014/main" id="{CC36D2B9-C4B3-3B43-8F54-49E468BB5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161836"/>
              </p:ext>
            </p:extLst>
          </p:nvPr>
        </p:nvGraphicFramePr>
        <p:xfrm>
          <a:off x="845128" y="790326"/>
          <a:ext cx="2286000" cy="1270397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StdNo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Name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Jean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Anne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8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Sylvie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Group 107">
            <a:extLst>
              <a:ext uri="{FF2B5EF4-FFF2-40B4-BE49-F238E27FC236}">
                <a16:creationId xmlns:a16="http://schemas.microsoft.com/office/drawing/2014/main" id="{58DCDCE8-637F-A641-8178-D99017ADD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95316"/>
              </p:ext>
            </p:extLst>
          </p:nvPr>
        </p:nvGraphicFramePr>
        <p:xfrm>
          <a:off x="4950691" y="660638"/>
          <a:ext cx="3657600" cy="1588294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CourseId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Student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Date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math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2019-12-04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history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2021-12-17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sociology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2019-06-06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history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Lucida Grande CY" pitchFamily="-112" charset="-52"/>
                        <a:buNone/>
                        <a:tabLst/>
                        <a:defRPr/>
                      </a:pPr>
                      <a:r>
                        <a:rPr kumimoji="0" lang="fr-F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</a:rPr>
                        <a:t>2020-08-22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C9018-6704-1599-FBDC-04F8FD65941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53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 Join 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/>
              <a:t>r ⋈ </a:t>
            </a:r>
            <a:r>
              <a:rPr lang="en-US" sz="2000" baseline="-25000" dirty="0"/>
              <a:t>A </a:t>
            </a:r>
            <a:r>
              <a:rPr lang="en-US" sz="2000" baseline="-25000" dirty="0" err="1"/>
              <a:t>θ</a:t>
            </a:r>
            <a:r>
              <a:rPr lang="en-US" sz="2000" baseline="-25000" dirty="0"/>
              <a:t> B</a:t>
            </a:r>
            <a:r>
              <a:rPr lang="en-US" sz="2000" dirty="0"/>
              <a:t> s = {t concatenated with u | t ∈ r and u ∈ s and </a:t>
            </a:r>
            <a:r>
              <a:rPr lang="en-US" sz="2000" dirty="0" err="1"/>
              <a:t>t.A</a:t>
            </a:r>
            <a:r>
              <a:rPr lang="en-US" sz="2000" dirty="0"/>
              <a:t> </a:t>
            </a:r>
            <a:r>
              <a:rPr lang="en-US" sz="2000" dirty="0" err="1"/>
              <a:t>θ</a:t>
            </a:r>
            <a:r>
              <a:rPr lang="en-US" sz="2000" dirty="0"/>
              <a:t> </a:t>
            </a:r>
            <a:r>
              <a:rPr lang="en-US" sz="2000" dirty="0" err="1"/>
              <a:t>s.B</a:t>
            </a:r>
            <a:r>
              <a:rPr lang="en-US" sz="2000" dirty="0"/>
              <a:t>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702224" y="4110236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pitchFamily="-112" charset="0"/>
                <a:ea typeface="+mn-ea"/>
                <a:cs typeface="+mn-cs"/>
              </a:defRPr>
            </a:lvl9pPr>
          </a:lstStyle>
          <a:p>
            <a:r>
              <a:rPr lang="en-US"/>
              <a:t>Databases - Relational Data Model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87624" y="1995686"/>
            <a:ext cx="2438400" cy="685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759624" y="1938536"/>
            <a:ext cx="1828800" cy="9715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87624" y="2167136"/>
            <a:ext cx="24384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759624" y="2395736"/>
            <a:ext cx="1828800" cy="1714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406824" y="3252986"/>
            <a:ext cx="4267200" cy="11729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406824" y="3881636"/>
            <a:ext cx="24384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845224" y="3881636"/>
            <a:ext cx="1828800" cy="1714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778424" y="2281436"/>
            <a:ext cx="762000" cy="4000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4540424" y="2510036"/>
            <a:ext cx="1066800" cy="17145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4540424" y="2681486"/>
            <a:ext cx="0" cy="114300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4352162" y="2510036"/>
            <a:ext cx="392408" cy="342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⋈</a:t>
            </a:r>
            <a:endParaRPr lang="en-US" dirty="0">
              <a:latin typeface="Helvetica" pitchFamily="-112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771800" y="1995686"/>
            <a:ext cx="288032" cy="69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787913" y="1626354"/>
            <a:ext cx="343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84168" y="1961887"/>
            <a:ext cx="288032" cy="949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60723" y="1590158"/>
            <a:ext cx="317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767237" y="2176626"/>
            <a:ext cx="288032" cy="1708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87441" y="2407512"/>
            <a:ext cx="288032" cy="1708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815668" y="2034162"/>
            <a:ext cx="271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t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7681733" y="2251002"/>
            <a:ext cx="327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EB78A-34D2-A548-92B9-C05D9DCCBB78}"/>
              </a:ext>
            </a:extLst>
          </p:cNvPr>
          <p:cNvSpPr txBox="1"/>
          <p:nvPr/>
        </p:nvSpPr>
        <p:spPr bwMode="auto">
          <a:xfrm>
            <a:off x="1574878" y="4631743"/>
            <a:ext cx="5593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θ</a:t>
            </a:r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is any comparison operator: =, &lt;&gt;, &lt;=, &gt;=, like, …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9F5F66-9BBD-59B4-4FCC-AAC531FE58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08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526857" y="3624327"/>
            <a:ext cx="10328" cy="40270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60E357-4B3F-BC4D-8C79-94D5B3CEC54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 flipH="1">
            <a:off x="7495885" y="2488498"/>
            <a:ext cx="10325" cy="46465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Join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+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Selection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+ Projection in SQL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62994"/>
            <a:ext cx="4392488" cy="2767829"/>
          </a:xfrm>
        </p:spPr>
        <p:txBody>
          <a:bodyPr/>
          <a:lstStyle/>
          <a:p>
            <a:pPr eaLnBrk="1" hangingPunct="1">
              <a:buFont typeface="Lucida Grande CY" pitchFamily="-112" charset="-52"/>
              <a:buNone/>
            </a:pPr>
            <a:r>
              <a:rPr lang="fr-FR" b="1" dirty="0">
                <a:latin typeface="Courier"/>
                <a:ea typeface="ＭＳ Ｐゴシック" pitchFamily="-112" charset="-128"/>
                <a:cs typeface="Courier"/>
              </a:rPr>
              <a:t>select</a:t>
            </a:r>
            <a:r>
              <a:rPr lang="fr-FR" dirty="0">
                <a:latin typeface="Courier"/>
                <a:ea typeface="ＭＳ Ｐゴシック" pitchFamily="-112" charset="-128"/>
                <a:cs typeface="Courier"/>
              </a:rPr>
              <a:t> T1.A1,   ...</a:t>
            </a:r>
          </a:p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latin typeface="Courier"/>
                <a:ea typeface="ＭＳ Ｐゴシック" pitchFamily="-112" charset="-128"/>
                <a:cs typeface="Courier"/>
              </a:rPr>
              <a:t>from</a:t>
            </a:r>
            <a:r>
              <a:rPr lang="fr-FR" dirty="0">
                <a:latin typeface="Courier"/>
                <a:ea typeface="ＭＳ Ｐゴシック" pitchFamily="-112" charset="-128"/>
                <a:cs typeface="Courier"/>
              </a:rPr>
              <a:t> T1, T2, ...</a:t>
            </a:r>
          </a:p>
          <a:p>
            <a:pPr eaLnBrk="1" hangingPunct="1">
              <a:buFont typeface="Lucida Grande CY" pitchFamily="-112" charset="-52"/>
              <a:buNone/>
            </a:pPr>
            <a:r>
              <a:rPr lang="fr-FR" b="1" dirty="0" err="1">
                <a:latin typeface="Courier"/>
                <a:ea typeface="ＭＳ Ｐゴシック" pitchFamily="-112" charset="-128"/>
                <a:cs typeface="Courier"/>
              </a:rPr>
              <a:t>where</a:t>
            </a:r>
            <a:r>
              <a:rPr lang="fr-FR" dirty="0">
                <a:latin typeface="Courier"/>
                <a:ea typeface="ＭＳ Ｐゴシック" pitchFamily="-112" charset="-128"/>
                <a:cs typeface="Courier"/>
              </a:rPr>
              <a:t> Condition and T1.Ai = T2.Bj</a:t>
            </a:r>
          </a:p>
        </p:txBody>
      </p:sp>
      <p:sp>
        <p:nvSpPr>
          <p:cNvPr id="47112" name="Rectangle 4"/>
          <p:cNvSpPr>
            <a:spLocks noChangeArrowheads="1"/>
          </p:cNvSpPr>
          <p:nvPr/>
        </p:nvSpPr>
        <p:spPr bwMode="auto">
          <a:xfrm>
            <a:off x="7639973" y="382064"/>
            <a:ext cx="899132" cy="488532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>
                <a:latin typeface="Lucida Grande"/>
                <a:cs typeface="Lucida Grande"/>
              </a:rPr>
              <a:t>T2</a:t>
            </a:r>
            <a:endParaRPr lang="fr-FR" dirty="0">
              <a:latin typeface="Lucida Grande"/>
              <a:cs typeface="Lucida Grande"/>
            </a:endParaRPr>
          </a:p>
        </p:txBody>
      </p:sp>
      <p:sp>
        <p:nvSpPr>
          <p:cNvPr id="47113" name="AutoShape 5"/>
          <p:cNvSpPr>
            <a:spLocks noChangeArrowheads="1"/>
          </p:cNvSpPr>
          <p:nvPr/>
        </p:nvSpPr>
        <p:spPr bwMode="auto">
          <a:xfrm>
            <a:off x="5926499" y="2463062"/>
            <a:ext cx="1786680" cy="504056"/>
          </a:xfrm>
          <a:prstGeom prst="parallelogram">
            <a:avLst>
              <a:gd name="adj" fmla="val 116667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latin typeface="Lucida Grande"/>
                <a:cs typeface="Lucida Grande"/>
              </a:rPr>
              <a:t>σ</a:t>
            </a:r>
            <a:r>
              <a:rPr lang="fr-FR" sz="2000" baseline="-25000" dirty="0" err="1">
                <a:latin typeface="Lucida Grande"/>
                <a:cs typeface="Lucida Grande"/>
              </a:rPr>
              <a:t>condition</a:t>
            </a:r>
            <a:r>
              <a:rPr lang="fr-FR" sz="2000" dirty="0" err="1">
                <a:latin typeface="Lucida Grande"/>
                <a:cs typeface="Lucida Grande"/>
              </a:rPr>
              <a:t>T</a:t>
            </a:r>
            <a:r>
              <a:rPr lang="fr-FR" sz="2000" dirty="0">
                <a:latin typeface="Lucida Grande"/>
                <a:cs typeface="Lucida Grande"/>
              </a:rPr>
              <a:t>'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4" name="Rectangle 6"/>
          <p:cNvSpPr>
            <a:spLocks noChangeArrowheads="1"/>
          </p:cNvSpPr>
          <p:nvPr/>
        </p:nvSpPr>
        <p:spPr bwMode="auto">
          <a:xfrm>
            <a:off x="6919954" y="3068473"/>
            <a:ext cx="1066800" cy="45720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Lucida Grande"/>
                <a:cs typeface="Lucida Grande"/>
              </a:rPr>
              <a:t>T''</a:t>
            </a:r>
          </a:p>
        </p:txBody>
      </p:sp>
      <p:sp>
        <p:nvSpPr>
          <p:cNvPr id="47115" name="AutoShape 7"/>
          <p:cNvSpPr>
            <a:spLocks noChangeArrowheads="1"/>
          </p:cNvSpPr>
          <p:nvPr/>
        </p:nvSpPr>
        <p:spPr bwMode="auto">
          <a:xfrm>
            <a:off x="5988448" y="3646445"/>
            <a:ext cx="1517761" cy="470892"/>
          </a:xfrm>
          <a:custGeom>
            <a:avLst/>
            <a:gdLst>
              <a:gd name="T0" fmla="*/ 567454119 w 21600"/>
              <a:gd name="T1" fmla="*/ 3360208 h 21600"/>
              <a:gd name="T2" fmla="*/ 309676800 w 21600"/>
              <a:gd name="T3" fmla="*/ 6720417 h 21600"/>
              <a:gd name="T4" fmla="*/ 51899481 w 21600"/>
              <a:gd name="T5" fmla="*/ 3360208 h 21600"/>
              <a:gd name="T6" fmla="*/ 309676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0 w 21600"/>
              <a:gd name="T13" fmla="*/ 3610 h 21600"/>
              <a:gd name="T14" fmla="*/ 17990 w 21600"/>
              <a:gd name="T15" fmla="*/ 179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19" y="21600"/>
                </a:lnTo>
                <a:lnTo>
                  <a:pt x="17981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>
                <a:latin typeface="Lucida Grande"/>
                <a:cs typeface="Lucida Grande"/>
              </a:rPr>
              <a:t>π</a:t>
            </a:r>
            <a:r>
              <a:rPr lang="fr-FR" sz="2000" baseline="-25000" dirty="0">
                <a:latin typeface="Lucida Grande"/>
                <a:cs typeface="Lucida Grande"/>
              </a:rPr>
              <a:t>T1.A1, ...</a:t>
            </a:r>
            <a:r>
              <a:rPr lang="fr-FR" sz="2000" dirty="0">
                <a:latin typeface="Lucida Grande"/>
                <a:cs typeface="Lucida Grande"/>
              </a:rPr>
              <a:t>T''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6" name="Rectangle 8"/>
          <p:cNvSpPr>
            <a:spLocks noChangeArrowheads="1"/>
          </p:cNvSpPr>
          <p:nvPr/>
        </p:nvSpPr>
        <p:spPr bwMode="auto">
          <a:xfrm>
            <a:off x="7261694" y="4132902"/>
            <a:ext cx="533400" cy="40005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820315" y="420881"/>
            <a:ext cx="899132" cy="488532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>
                <a:latin typeface="Lucida Grande"/>
                <a:cs typeface="Lucida Grande"/>
              </a:rPr>
              <a:t>T1</a:t>
            </a:r>
            <a:endParaRPr lang="fr-FR" dirty="0">
              <a:latin typeface="Lucida Grande"/>
              <a:cs typeface="Lucida Grande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6267219" y="1001594"/>
            <a:ext cx="17616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⋈</a:t>
            </a:r>
            <a:r>
              <a:rPr lang="en-US" sz="2800" baseline="-25000" dirty="0"/>
              <a:t>T1.Ai</a:t>
            </a:r>
            <a:r>
              <a:rPr lang="en-US" sz="2800" dirty="0"/>
              <a:t> </a:t>
            </a:r>
            <a:r>
              <a:rPr lang="en-US" sz="2800" baseline="-25000" dirty="0"/>
              <a:t>= T2.Bj</a:t>
            </a:r>
            <a:endParaRPr lang="en-US" sz="1800" baseline="-25000" dirty="0">
              <a:latin typeface="Lucida Grande"/>
              <a:cs typeface="Lucida Grande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6298196" y="991269"/>
            <a:ext cx="1022167" cy="867361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7650758" y="867361"/>
            <a:ext cx="495596" cy="98094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958779" y="1940483"/>
            <a:ext cx="1066800" cy="45720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Lucida Grande"/>
                <a:cs typeface="Lucida Grande"/>
              </a:rPr>
              <a:t>T'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020D2-F0EE-ADD1-17C0-9B683E15D2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5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526857" y="3624327"/>
            <a:ext cx="10328" cy="40270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60E357-4B3F-BC4D-8C79-94D5B3CEC54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 flipH="1">
            <a:off x="7495885" y="2488498"/>
            <a:ext cx="10325" cy="46465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Join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+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Selection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+ Projection in SQL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62994"/>
            <a:ext cx="5128560" cy="2767829"/>
          </a:xfrm>
        </p:spPr>
        <p:txBody>
          <a:bodyPr/>
          <a:lstStyle/>
          <a:p>
            <a:pPr eaLnBrk="1" hangingPunct="1">
              <a:buFont typeface="Lucida Grande CY" pitchFamily="-112" charset="-52"/>
              <a:buNone/>
            </a:pPr>
            <a:r>
              <a:rPr lang="fr-FR" sz="1600" b="1" dirty="0" err="1">
                <a:latin typeface="Courier"/>
                <a:ea typeface="ＭＳ Ｐゴシック" pitchFamily="-112" charset="-128"/>
                <a:cs typeface="Courier"/>
              </a:rPr>
              <a:t>select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Student.Name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,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Enrolment.CourseId</a:t>
            </a:r>
            <a:endParaRPr lang="fr-FR" sz="1600" dirty="0">
              <a:latin typeface="Courier"/>
              <a:ea typeface="ＭＳ Ｐゴシック" pitchFamily="-112" charset="-128"/>
              <a:cs typeface="Courier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sz="1600" b="1" dirty="0" err="1">
                <a:latin typeface="Courier"/>
                <a:ea typeface="ＭＳ Ｐゴシック" pitchFamily="-112" charset="-128"/>
                <a:cs typeface="Courier"/>
              </a:rPr>
              <a:t>from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Student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,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Enrolment</a:t>
            </a:r>
            <a:endParaRPr lang="fr-FR" sz="1600" dirty="0">
              <a:latin typeface="Courier"/>
              <a:ea typeface="ＭＳ Ｐゴシック" pitchFamily="-112" charset="-128"/>
              <a:cs typeface="Courier"/>
            </a:endParaRPr>
          </a:p>
          <a:p>
            <a:pPr eaLnBrk="1" hangingPunct="1">
              <a:buFont typeface="Lucida Grande CY" pitchFamily="-112" charset="-52"/>
              <a:buNone/>
            </a:pPr>
            <a:r>
              <a:rPr lang="fr-FR" sz="1600" b="1" dirty="0" err="1">
                <a:latin typeface="Courier"/>
                <a:ea typeface="ＭＳ Ｐゴシック" pitchFamily="-112" charset="-128"/>
                <a:cs typeface="Courier"/>
              </a:rPr>
              <a:t>where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Enrolment.Date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 &gt; 2020-01-01</a:t>
            </a:r>
          </a:p>
          <a:p>
            <a:pPr eaLnBrk="1" hangingPunct="1">
              <a:buFont typeface="Lucida Grande CY" pitchFamily="-112" charset="-52"/>
              <a:buNone/>
            </a:pP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    </a:t>
            </a:r>
            <a:r>
              <a:rPr lang="fr-FR" sz="1600" b="1" dirty="0">
                <a:latin typeface="Courier"/>
                <a:ea typeface="ＭＳ Ｐゴシック" pitchFamily="-112" charset="-128"/>
                <a:cs typeface="Courier"/>
              </a:rPr>
              <a:t>and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Student.StdNo</a:t>
            </a:r>
            <a:r>
              <a:rPr lang="fr-FR" sz="1600" dirty="0">
                <a:latin typeface="Courier"/>
                <a:ea typeface="ＭＳ Ｐゴシック" pitchFamily="-112" charset="-128"/>
                <a:cs typeface="Courier"/>
              </a:rPr>
              <a:t>, </a:t>
            </a:r>
            <a:r>
              <a:rPr lang="fr-FR" sz="1600" dirty="0" err="1">
                <a:latin typeface="Courier"/>
                <a:ea typeface="ＭＳ Ｐゴシック" pitchFamily="-112" charset="-128"/>
                <a:cs typeface="Courier"/>
              </a:rPr>
              <a:t>Enrolment.Student</a:t>
            </a:r>
            <a:endParaRPr lang="fr-FR" sz="1600" dirty="0">
              <a:latin typeface="Courier"/>
              <a:ea typeface="ＭＳ Ｐゴシック" pitchFamily="-112" charset="-128"/>
              <a:cs typeface="Courier"/>
            </a:endParaRPr>
          </a:p>
        </p:txBody>
      </p:sp>
      <p:sp>
        <p:nvSpPr>
          <p:cNvPr id="47112" name="Rectangle 4"/>
          <p:cNvSpPr>
            <a:spLocks noChangeArrowheads="1"/>
          </p:cNvSpPr>
          <p:nvPr/>
        </p:nvSpPr>
        <p:spPr bwMode="auto">
          <a:xfrm>
            <a:off x="7320363" y="382064"/>
            <a:ext cx="1468530" cy="488532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Lucida Grande"/>
                <a:cs typeface="Lucida Grande"/>
              </a:rPr>
              <a:t>Enrolment</a:t>
            </a:r>
            <a:endParaRPr lang="fr-FR" dirty="0">
              <a:solidFill>
                <a:schemeClr val="bg1"/>
              </a:solidFill>
              <a:latin typeface="Lucida Grande"/>
              <a:cs typeface="Lucida Grande"/>
            </a:endParaRPr>
          </a:p>
        </p:txBody>
      </p:sp>
      <p:sp>
        <p:nvSpPr>
          <p:cNvPr id="47113" name="AutoShape 5"/>
          <p:cNvSpPr>
            <a:spLocks noChangeArrowheads="1"/>
          </p:cNvSpPr>
          <p:nvPr/>
        </p:nvSpPr>
        <p:spPr bwMode="auto">
          <a:xfrm>
            <a:off x="5926499" y="2463062"/>
            <a:ext cx="1786680" cy="504056"/>
          </a:xfrm>
          <a:prstGeom prst="parallelogram">
            <a:avLst>
              <a:gd name="adj" fmla="val 116667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latin typeface="Lucida Grande"/>
                <a:cs typeface="Lucida Grande"/>
              </a:rPr>
              <a:t>σ</a:t>
            </a:r>
            <a:r>
              <a:rPr lang="fr-FR" sz="2000" baseline="-25000" dirty="0" err="1">
                <a:latin typeface="Lucida Grande"/>
                <a:cs typeface="Lucida Grande"/>
              </a:rPr>
              <a:t>Date</a:t>
            </a:r>
            <a:r>
              <a:rPr lang="fr-FR" sz="2000" baseline="-25000" dirty="0">
                <a:latin typeface="Lucida Grande"/>
                <a:cs typeface="Lucida Grande"/>
              </a:rPr>
              <a:t>&gt;2020-01-01</a:t>
            </a:r>
            <a:r>
              <a:rPr lang="fr-FR" sz="2000" dirty="0">
                <a:latin typeface="Lucida Grande"/>
                <a:cs typeface="Lucida Grande"/>
              </a:rPr>
              <a:t>T'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4" name="Rectangle 6"/>
          <p:cNvSpPr>
            <a:spLocks noChangeArrowheads="1"/>
          </p:cNvSpPr>
          <p:nvPr/>
        </p:nvSpPr>
        <p:spPr bwMode="auto">
          <a:xfrm>
            <a:off x="6919954" y="3068473"/>
            <a:ext cx="1066800" cy="45720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Lucida Grande"/>
                <a:cs typeface="Lucida Grande"/>
              </a:rPr>
              <a:t>T''</a:t>
            </a:r>
          </a:p>
        </p:txBody>
      </p:sp>
      <p:sp>
        <p:nvSpPr>
          <p:cNvPr id="47115" name="AutoShape 7"/>
          <p:cNvSpPr>
            <a:spLocks noChangeArrowheads="1"/>
          </p:cNvSpPr>
          <p:nvPr/>
        </p:nvSpPr>
        <p:spPr bwMode="auto">
          <a:xfrm>
            <a:off x="5988448" y="3646445"/>
            <a:ext cx="1517761" cy="470892"/>
          </a:xfrm>
          <a:custGeom>
            <a:avLst/>
            <a:gdLst>
              <a:gd name="T0" fmla="*/ 567454119 w 21600"/>
              <a:gd name="T1" fmla="*/ 3360208 h 21600"/>
              <a:gd name="T2" fmla="*/ 309676800 w 21600"/>
              <a:gd name="T3" fmla="*/ 6720417 h 21600"/>
              <a:gd name="T4" fmla="*/ 51899481 w 21600"/>
              <a:gd name="T5" fmla="*/ 3360208 h 21600"/>
              <a:gd name="T6" fmla="*/ 309676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0 w 21600"/>
              <a:gd name="T13" fmla="*/ 3610 h 21600"/>
              <a:gd name="T14" fmla="*/ 17990 w 21600"/>
              <a:gd name="T15" fmla="*/ 179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19" y="21600"/>
                </a:lnTo>
                <a:lnTo>
                  <a:pt x="17981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>
                <a:latin typeface="Lucida Grande"/>
                <a:cs typeface="Lucida Grande"/>
              </a:rPr>
              <a:t>π</a:t>
            </a:r>
            <a:r>
              <a:rPr lang="fr-FR" sz="2000" baseline="-25000" dirty="0" err="1">
                <a:latin typeface="Lucida Grande"/>
                <a:cs typeface="Lucida Grande"/>
              </a:rPr>
              <a:t>Student.Name</a:t>
            </a:r>
            <a:r>
              <a:rPr lang="fr-FR" sz="2000" baseline="-25000" dirty="0">
                <a:latin typeface="Lucida Grande"/>
                <a:cs typeface="Lucida Grande"/>
              </a:rPr>
              <a:t>, </a:t>
            </a:r>
            <a:r>
              <a:rPr lang="fr-FR" sz="2000" baseline="-25000" dirty="0" err="1">
                <a:latin typeface="Lucida Grande"/>
                <a:cs typeface="Lucida Grande"/>
              </a:rPr>
              <a:t>Enrolment.CourseId</a:t>
            </a:r>
            <a:r>
              <a:rPr lang="fr-FR" sz="2000" dirty="0" err="1">
                <a:latin typeface="Lucida Grande"/>
                <a:cs typeface="Lucida Grande"/>
              </a:rPr>
              <a:t>T</a:t>
            </a:r>
            <a:r>
              <a:rPr lang="fr-FR" sz="2000" dirty="0">
                <a:latin typeface="Lucida Grande"/>
                <a:cs typeface="Lucida Grande"/>
              </a:rPr>
              <a:t>''</a:t>
            </a:r>
            <a:endParaRPr lang="fr-FR" sz="2000" baseline="-25000" dirty="0">
              <a:latin typeface="Lucida Grande"/>
              <a:cs typeface="Lucida Grande"/>
            </a:endParaRPr>
          </a:p>
        </p:txBody>
      </p:sp>
      <p:sp>
        <p:nvSpPr>
          <p:cNvPr id="47116" name="Rectangle 8"/>
          <p:cNvSpPr>
            <a:spLocks noChangeArrowheads="1"/>
          </p:cNvSpPr>
          <p:nvPr/>
        </p:nvSpPr>
        <p:spPr bwMode="auto">
          <a:xfrm>
            <a:off x="7261694" y="4132902"/>
            <a:ext cx="533400" cy="40005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820314" y="420881"/>
            <a:ext cx="1343965" cy="488532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Lucida Grande"/>
                <a:cs typeface="Lucida Grande"/>
              </a:rPr>
              <a:t>Student</a:t>
            </a:r>
            <a:endParaRPr lang="fr-FR" dirty="0">
              <a:solidFill>
                <a:schemeClr val="bg1"/>
              </a:solidFill>
              <a:latin typeface="Lucida Grande"/>
              <a:cs typeface="Lucida Grande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6298196" y="991269"/>
            <a:ext cx="1022167" cy="867361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7650758" y="867361"/>
            <a:ext cx="495596" cy="98094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958779" y="1940483"/>
            <a:ext cx="1066800" cy="457200"/>
          </a:xfrm>
          <a:prstGeom prst="rect">
            <a:avLst/>
          </a:prstGeom>
          <a:solidFill>
            <a:srgbClr val="008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Lucida Grande"/>
                <a:cs typeface="Lucida Grande"/>
              </a:rPr>
              <a:t>T'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6349584" y="1097038"/>
            <a:ext cx="1941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LM Sans 10" pitchFamily="2" charset="77"/>
              </a:rPr>
              <a:t>⋈</a:t>
            </a:r>
            <a:r>
              <a:rPr lang="en-US" baseline="-25000" dirty="0" err="1">
                <a:latin typeface="LM Sans 10" pitchFamily="2" charset="77"/>
              </a:rPr>
              <a:t>StdNo</a:t>
            </a:r>
            <a:r>
              <a:rPr lang="en-US" baseline="-25000" dirty="0">
                <a:latin typeface="LM Sans 10" pitchFamily="2" charset="77"/>
              </a:rPr>
              <a:t> = Studen</a:t>
            </a:r>
            <a:r>
              <a:rPr lang="en-US" sz="2800" baseline="-25000" dirty="0"/>
              <a:t>t</a:t>
            </a:r>
            <a:endParaRPr lang="en-US" sz="1800" baseline="-250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5A662-1BBB-507A-869B-1D8ADDD33DB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099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774-6ADC-3540-9918-164CD88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Exercises on the Enviro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A510B-268B-7941-A085-C4593BB4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90"/>
            <a:ext cx="2165927" cy="475537"/>
          </a:xfrm>
        </p:spPr>
        <p:txBody>
          <a:bodyPr/>
          <a:lstStyle/>
          <a:p>
            <a:pPr marL="0" indent="0">
              <a:buNone/>
            </a:pPr>
            <a:r>
              <a:rPr lang="en-CH" dirty="0"/>
              <a:t>Database Schema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4559-C3C8-764F-8AB5-92658D782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1CA0A-7E7B-E94E-B9A8-592E4EAAF04C}"/>
              </a:ext>
            </a:extLst>
          </p:cNvPr>
          <p:cNvSpPr/>
          <p:nvPr/>
        </p:nvSpPr>
        <p:spPr bwMode="auto">
          <a:xfrm>
            <a:off x="3480261" y="1761510"/>
            <a:ext cx="1514764" cy="2383770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400" b="1" dirty="0">
                <a:latin typeface="+mn-lt"/>
              </a:rPr>
              <a:t>country</a:t>
            </a:r>
          </a:p>
          <a:p>
            <a:pPr algn="l"/>
            <a:r>
              <a:rPr lang="en-CH" sz="1400" dirty="0">
                <a:latin typeface="+mn-lt"/>
              </a:rPr>
              <a:t>id</a:t>
            </a:r>
          </a:p>
          <a:p>
            <a:pPr algn="l"/>
            <a:r>
              <a:rPr lang="en-CH" sz="1400" dirty="0">
                <a:latin typeface="+mn-lt"/>
              </a:rPr>
              <a:t>name</a:t>
            </a:r>
          </a:p>
          <a:p>
            <a:pPr algn="l"/>
            <a:r>
              <a:rPr lang="en-CH" sz="1400" dirty="0">
                <a:latin typeface="+mn-lt"/>
              </a:rPr>
              <a:t>sovereign</a:t>
            </a:r>
          </a:p>
          <a:p>
            <a:pPr algn="l"/>
            <a:r>
              <a:rPr lang="en-CH" sz="1400" dirty="0">
                <a:latin typeface="+mn-lt"/>
              </a:rPr>
              <a:t>subregion</a:t>
            </a:r>
          </a:p>
          <a:p>
            <a:pPr algn="l"/>
            <a:r>
              <a:rPr lang="en-CH" sz="1400" dirty="0">
                <a:latin typeface="+mn-lt"/>
              </a:rPr>
              <a:t>iso2</a:t>
            </a:r>
          </a:p>
          <a:p>
            <a:pPr algn="l"/>
            <a:r>
              <a:rPr lang="en-CH" sz="1400" dirty="0">
                <a:latin typeface="+mn-lt"/>
              </a:rPr>
              <a:t>iso3</a:t>
            </a:r>
          </a:p>
          <a:p>
            <a:pPr algn="l"/>
            <a:r>
              <a:rPr lang="en-CH" sz="1400" dirty="0">
                <a:latin typeface="+mn-lt"/>
              </a:rPr>
              <a:t>uncode</a:t>
            </a:r>
          </a:p>
          <a:p>
            <a:pPr algn="l"/>
            <a:r>
              <a:rPr lang="en-CH" sz="1400" dirty="0">
                <a:latin typeface="+mn-lt"/>
              </a:rPr>
              <a:t>geoname</a:t>
            </a:r>
          </a:p>
          <a:p>
            <a:pPr algn="l"/>
            <a:r>
              <a:rPr lang="en-CH" sz="1400" dirty="0">
                <a:latin typeface="+mn-lt"/>
              </a:rPr>
              <a:t>area</a:t>
            </a:r>
          </a:p>
          <a:p>
            <a:pPr algn="l"/>
            <a:r>
              <a:rPr lang="en-CH" sz="1400" dirty="0">
                <a:latin typeface="+mn-lt"/>
              </a:rPr>
              <a:t>pop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E0AEFD-2DB4-8F49-B7E4-D84DADD39AA8}"/>
              </a:ext>
            </a:extLst>
          </p:cNvPr>
          <p:cNvSpPr/>
          <p:nvPr/>
        </p:nvSpPr>
        <p:spPr bwMode="auto">
          <a:xfrm>
            <a:off x="5795818" y="966490"/>
            <a:ext cx="1514764" cy="672283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400" b="1" dirty="0">
                <a:latin typeface="+mn-lt"/>
              </a:rPr>
              <a:t>location</a:t>
            </a:r>
          </a:p>
          <a:p>
            <a:pPr algn="l"/>
            <a:r>
              <a:rPr lang="en-CH" sz="1400" dirty="0">
                <a:latin typeface="+mn-lt"/>
              </a:rPr>
              <a:t>forestid</a:t>
            </a:r>
          </a:p>
          <a:p>
            <a:pPr algn="l"/>
            <a:r>
              <a:rPr lang="en-CH" sz="1400" dirty="0">
                <a:latin typeface="+mn-lt"/>
              </a:rPr>
              <a:t>iso3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2C03E2-780E-8446-8A05-CD3DDC55C9E2}"/>
              </a:ext>
            </a:extLst>
          </p:cNvPr>
          <p:cNvSpPr/>
          <p:nvPr/>
        </p:nvSpPr>
        <p:spPr bwMode="auto">
          <a:xfrm>
            <a:off x="7555345" y="1853826"/>
            <a:ext cx="1514764" cy="88655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400" b="1" dirty="0">
                <a:latin typeface="+mn-lt"/>
              </a:rPr>
              <a:t>forest</a:t>
            </a:r>
          </a:p>
          <a:p>
            <a:pPr algn="l"/>
            <a:r>
              <a:rPr lang="en-CH" sz="1400" dirty="0">
                <a:latin typeface="+mn-lt"/>
              </a:rPr>
              <a:t>id</a:t>
            </a:r>
          </a:p>
          <a:p>
            <a:pPr algn="l"/>
            <a:r>
              <a:rPr lang="en-CH" sz="1400" dirty="0">
                <a:latin typeface="+mn-lt"/>
              </a:rPr>
              <a:t>name</a:t>
            </a:r>
          </a:p>
          <a:p>
            <a:pPr algn="l"/>
            <a:r>
              <a:rPr lang="en-CH" sz="1400" dirty="0">
                <a:latin typeface="+mn-lt"/>
              </a:rPr>
              <a:t>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C86AB2-AA44-A047-BCC6-5E44804CAFD1}"/>
              </a:ext>
            </a:extLst>
          </p:cNvPr>
          <p:cNvSpPr/>
          <p:nvPr/>
        </p:nvSpPr>
        <p:spPr bwMode="auto">
          <a:xfrm>
            <a:off x="6247476" y="3535212"/>
            <a:ext cx="1514764" cy="759081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400" b="1" dirty="0">
                <a:latin typeface="+mn-lt"/>
              </a:rPr>
              <a:t>subRegion</a:t>
            </a:r>
          </a:p>
          <a:p>
            <a:pPr algn="l"/>
            <a:r>
              <a:rPr lang="en-CH" sz="1400" dirty="0">
                <a:latin typeface="+mn-lt"/>
              </a:rPr>
              <a:t>name</a:t>
            </a:r>
          </a:p>
          <a:p>
            <a:pPr algn="l"/>
            <a:r>
              <a:rPr lang="en-CH" sz="1400" dirty="0">
                <a:latin typeface="+mn-lt"/>
              </a:rPr>
              <a:t>region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119FFA-C01B-9B43-B906-653103278A76}"/>
              </a:ext>
            </a:extLst>
          </p:cNvPr>
          <p:cNvSpPr/>
          <p:nvPr/>
        </p:nvSpPr>
        <p:spPr bwMode="auto">
          <a:xfrm>
            <a:off x="1131455" y="1956676"/>
            <a:ext cx="1303250" cy="1230148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tlCol="0" anchor="ctr">
            <a:prstTxWarp prst="textNoShape">
              <a:avLst/>
            </a:prstTxWarp>
          </a:bodyPr>
          <a:lstStyle/>
          <a:p>
            <a:pPr algn="ctr"/>
            <a:r>
              <a:rPr lang="en-CH" sz="1400" b="1" dirty="0">
                <a:latin typeface="+mn-lt"/>
              </a:rPr>
              <a:t>co2ems</a:t>
            </a:r>
            <a:endParaRPr lang="en-CH" sz="1400" dirty="0">
              <a:latin typeface="+mn-lt"/>
            </a:endParaRPr>
          </a:p>
          <a:p>
            <a:pPr algn="l"/>
            <a:r>
              <a:rPr lang="en-CH" sz="1400" dirty="0">
                <a:latin typeface="+mn-lt"/>
              </a:rPr>
              <a:t>name</a:t>
            </a:r>
          </a:p>
          <a:p>
            <a:pPr algn="l"/>
            <a:r>
              <a:rPr lang="en-CH" sz="1400" dirty="0">
                <a:latin typeface="+mn-lt"/>
              </a:rPr>
              <a:t>cccode</a:t>
            </a:r>
          </a:p>
          <a:p>
            <a:pPr algn="l"/>
            <a:r>
              <a:rPr lang="en-CH" sz="1400" dirty="0">
                <a:latin typeface="+mn-lt"/>
              </a:rPr>
              <a:t>year</a:t>
            </a:r>
          </a:p>
          <a:p>
            <a:pPr algn="l"/>
            <a:r>
              <a:rPr lang="en-CH" sz="1400" dirty="0">
                <a:latin typeface="+mn-lt"/>
              </a:rPr>
              <a:t>co2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C67D8AC-FF71-2A43-92A2-D61ACC4E1144}"/>
              </a:ext>
            </a:extLst>
          </p:cNvPr>
          <p:cNvSpPr/>
          <p:nvPr/>
        </p:nvSpPr>
        <p:spPr bwMode="auto">
          <a:xfrm>
            <a:off x="1849120" y="2496946"/>
            <a:ext cx="1676400" cy="690360"/>
          </a:xfrm>
          <a:custGeom>
            <a:avLst/>
            <a:gdLst>
              <a:gd name="connsiteX0" fmla="*/ 0 w 1666240"/>
              <a:gd name="connsiteY0" fmla="*/ 55725 h 705708"/>
              <a:gd name="connsiteX1" fmla="*/ 731520 w 1666240"/>
              <a:gd name="connsiteY1" fmla="*/ 55725 h 705708"/>
              <a:gd name="connsiteX2" fmla="*/ 975360 w 1666240"/>
              <a:gd name="connsiteY2" fmla="*/ 634845 h 705708"/>
              <a:gd name="connsiteX3" fmla="*/ 1666240 w 1666240"/>
              <a:gd name="connsiteY3" fmla="*/ 675485 h 705708"/>
              <a:gd name="connsiteX0" fmla="*/ 0 w 1666240"/>
              <a:gd name="connsiteY0" fmla="*/ 16510 h 666493"/>
              <a:gd name="connsiteX1" fmla="*/ 740702 w 1666240"/>
              <a:gd name="connsiteY1" fmla="*/ 128413 h 666493"/>
              <a:gd name="connsiteX2" fmla="*/ 975360 w 1666240"/>
              <a:gd name="connsiteY2" fmla="*/ 595630 h 666493"/>
              <a:gd name="connsiteX3" fmla="*/ 1666240 w 1666240"/>
              <a:gd name="connsiteY3" fmla="*/ 636270 h 666493"/>
              <a:gd name="connsiteX0" fmla="*/ 0 w 1666240"/>
              <a:gd name="connsiteY0" fmla="*/ 14835 h 643386"/>
              <a:gd name="connsiteX1" fmla="*/ 740702 w 1666240"/>
              <a:gd name="connsiteY1" fmla="*/ 126738 h 643386"/>
              <a:gd name="connsiteX2" fmla="*/ 984540 w 1666240"/>
              <a:gd name="connsiteY2" fmla="*/ 507876 h 643386"/>
              <a:gd name="connsiteX3" fmla="*/ 1666240 w 1666240"/>
              <a:gd name="connsiteY3" fmla="*/ 634595 h 64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240" h="643386">
                <a:moveTo>
                  <a:pt x="0" y="14835"/>
                </a:moveTo>
                <a:cubicBezTo>
                  <a:pt x="284480" y="-33425"/>
                  <a:pt x="576612" y="44565"/>
                  <a:pt x="740702" y="126738"/>
                </a:cubicBezTo>
                <a:cubicBezTo>
                  <a:pt x="904792" y="208911"/>
                  <a:pt x="828753" y="404583"/>
                  <a:pt x="984540" y="507876"/>
                </a:cubicBezTo>
                <a:cubicBezTo>
                  <a:pt x="1140327" y="611169"/>
                  <a:pt x="1398693" y="665921"/>
                  <a:pt x="1666240" y="634595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76AE0E1-77B2-3343-8872-0918A09F3203}"/>
              </a:ext>
            </a:extLst>
          </p:cNvPr>
          <p:cNvSpPr/>
          <p:nvPr/>
        </p:nvSpPr>
        <p:spPr bwMode="auto">
          <a:xfrm flipH="1">
            <a:off x="4065845" y="1505526"/>
            <a:ext cx="1788162" cy="1616365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234596" y="89305"/>
                  <a:pt x="299752" y="223520"/>
                </a:cubicBezTo>
                <a:cubicBezTo>
                  <a:pt x="364908" y="357735"/>
                  <a:pt x="299493" y="693531"/>
                  <a:pt x="390933" y="805291"/>
                </a:cubicBezTo>
                <a:cubicBezTo>
                  <a:pt x="617624" y="895387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DB6201-89A8-5142-9ACC-736D0CC7ADA5}"/>
              </a:ext>
            </a:extLst>
          </p:cNvPr>
          <p:cNvSpPr/>
          <p:nvPr/>
        </p:nvSpPr>
        <p:spPr bwMode="auto">
          <a:xfrm>
            <a:off x="6654800" y="1314470"/>
            <a:ext cx="965200" cy="894080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326813" y="110067"/>
                  <a:pt x="416560" y="223520"/>
                </a:cubicBezTo>
                <a:cubicBezTo>
                  <a:pt x="506307" y="336973"/>
                  <a:pt x="447040" y="568960"/>
                  <a:pt x="538480" y="680720"/>
                </a:cubicBezTo>
                <a:cubicBezTo>
                  <a:pt x="629920" y="792480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619D32F-3B39-D047-99AA-8C4550B7B6D9}"/>
              </a:ext>
            </a:extLst>
          </p:cNvPr>
          <p:cNvSpPr/>
          <p:nvPr/>
        </p:nvSpPr>
        <p:spPr bwMode="auto">
          <a:xfrm rot="10800000">
            <a:off x="4472244" y="2740379"/>
            <a:ext cx="1821412" cy="1166602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61017 w 965200"/>
              <a:gd name="connsiteY1" fmla="*/ 193866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192725" y="70528"/>
                  <a:pt x="261017" y="193866"/>
                </a:cubicBezTo>
                <a:cubicBezTo>
                  <a:pt x="329309" y="317204"/>
                  <a:pt x="318314" y="628269"/>
                  <a:pt x="409754" y="740029"/>
                </a:cubicBezTo>
                <a:cubicBezTo>
                  <a:pt x="501194" y="851789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6E7D5-C636-249F-38B0-77076B3355C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6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00D5EB-5D69-694E-B536-6DD7EB7699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Database</a:t>
            </a:r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 management system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AU" dirty="0">
              <a:ea typeface="ＭＳ Ｐゴシック" pitchFamily="-112" charset="-128"/>
              <a:cs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a </a:t>
            </a:r>
            <a:r>
              <a:rPr lang="en-AU" dirty="0">
                <a:solidFill>
                  <a:srgbClr val="0070C0"/>
                </a:solidFill>
                <a:ea typeface="ＭＳ Ｐゴシック" pitchFamily="-112" charset="-128"/>
                <a:cs typeface="ＭＳ Ｐゴシック" pitchFamily="-112" charset="-128"/>
              </a:rPr>
              <a:t>piece of software</a:t>
            </a:r>
            <a:r>
              <a:rPr lang="en-AU" dirty="0">
                <a:ea typeface="ＭＳ Ｐゴシック" pitchFamily="-112" charset="-128"/>
                <a:cs typeface="ＭＳ Ｐゴシック" pitchFamily="-112" charset="-128"/>
              </a:rPr>
              <a:t> that</a:t>
            </a:r>
          </a:p>
          <a:p>
            <a:pPr marL="0" indent="0" eaLnBrk="1" hangingPunct="1">
              <a:buNone/>
            </a:pPr>
            <a:endParaRPr lang="en-AU" dirty="0">
              <a:ea typeface="ＭＳ Ｐゴシック" pitchFamily="-112" charset="-128"/>
            </a:endParaRPr>
          </a:p>
          <a:p>
            <a:pPr eaLnBrk="1" hangingPunct="1"/>
            <a:r>
              <a:rPr lang="en-AU" dirty="0"/>
              <a:t>manages the physical storage of persistent date (on hard disks, solid state disks, RAM memory, etc.)</a:t>
            </a:r>
          </a:p>
          <a:p>
            <a:pPr eaLnBrk="1" hangingPunct="1"/>
            <a:r>
              <a:rPr lang="en-AU" dirty="0"/>
              <a:t>executes application or user requests to</a:t>
            </a:r>
          </a:p>
          <a:p>
            <a:pPr lvl="1" eaLnBrk="1" hangingPunct="1"/>
            <a:r>
              <a:rPr lang="en-AU" dirty="0">
                <a:solidFill>
                  <a:srgbClr val="0070C0"/>
                </a:solidFill>
              </a:rPr>
              <a:t>select and retrieve</a:t>
            </a:r>
            <a:r>
              <a:rPr lang="en-AU" dirty="0"/>
              <a:t> data</a:t>
            </a:r>
          </a:p>
          <a:p>
            <a:pPr lvl="1" eaLnBrk="1" hangingPunct="1"/>
            <a:r>
              <a:rPr lang="en-AU" dirty="0">
                <a:solidFill>
                  <a:srgbClr val="0070C0"/>
                </a:solidFill>
              </a:rPr>
              <a:t>update</a:t>
            </a:r>
            <a:r>
              <a:rPr lang="en-AU" dirty="0"/>
              <a:t> data</a:t>
            </a:r>
          </a:p>
          <a:p>
            <a:pPr eaLnBrk="1" hangingPunct="1"/>
            <a:r>
              <a:rPr lang="en-AU" dirty="0"/>
              <a:t>satisfies data management requirements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B23D3-9AA8-9A1A-3B75-E10275A8E91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D0A2C-5EDF-F946-A9C4-A1DB6291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SQL selections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30413-1B5C-284A-9A09-C227B066D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89"/>
            <a:ext cx="8229600" cy="3403465"/>
          </a:xfrm>
        </p:spPr>
        <p:txBody>
          <a:bodyPr/>
          <a:lstStyle/>
          <a:p>
            <a:r>
              <a:rPr lang="en-GB" dirty="0"/>
              <a:t>List the information corresponding to countries in the subregion Caribbean</a:t>
            </a:r>
          </a:p>
          <a:p>
            <a:endParaRPr lang="en-GB" dirty="0"/>
          </a:p>
          <a:p>
            <a:r>
              <a:rPr lang="en-GB" dirty="0"/>
              <a:t>List the countries that are not sovereign, i.e. those whose geographical name (</a:t>
            </a:r>
            <a:r>
              <a:rPr lang="en-GB" dirty="0" err="1"/>
              <a:t>geoName</a:t>
            </a:r>
            <a:r>
              <a:rPr lang="en-GB" dirty="0"/>
              <a:t>) is different from that of their sovereign (the "different from" operator is </a:t>
            </a:r>
            <a:r>
              <a:rPr lang="en-GB" dirty="0">
                <a:latin typeface="LM Mono 10" pitchFamily="49" charset="77"/>
              </a:rPr>
              <a:t>&lt;&gt;</a:t>
            </a:r>
            <a:r>
              <a:rPr lang="en-GB" dirty="0"/>
              <a:t> in SQL)</a:t>
            </a:r>
          </a:p>
          <a:p>
            <a:endParaRPr lang="en-GB" dirty="0"/>
          </a:p>
          <a:p>
            <a:r>
              <a:rPr lang="en-GB" dirty="0"/>
              <a:t>List the CO2 emission data for the year 2019 for countries with CO2 emissions above 100</a:t>
            </a:r>
          </a:p>
          <a:p>
            <a:endParaRPr lang="en-GB" dirty="0"/>
          </a:p>
          <a:p>
            <a:r>
              <a:rPr lang="en-GB" dirty="0"/>
              <a:t>List the information corresponding to 'Mangrove' type forests</a:t>
            </a:r>
          </a:p>
          <a:p>
            <a:endParaRPr lang="en-GB" dirty="0"/>
          </a:p>
          <a:p>
            <a:r>
              <a:rPr lang="en-GB" dirty="0"/>
              <a:t>List the countries whose </a:t>
            </a:r>
            <a:r>
              <a:rPr lang="en-GB" dirty="0" err="1"/>
              <a:t>geoName</a:t>
            </a:r>
            <a:r>
              <a:rPr lang="en-GB" dirty="0"/>
              <a:t> contains the word Republic. </a:t>
            </a:r>
            <a:br>
              <a:rPr lang="en-GB" dirty="0"/>
            </a:br>
            <a:r>
              <a:rPr lang="en-GB" dirty="0"/>
              <a:t>	use </a:t>
            </a:r>
            <a:r>
              <a:rPr lang="en-GB" dirty="0" err="1">
                <a:latin typeface="LM Mono 10" pitchFamily="49" charset="77"/>
              </a:rPr>
              <a:t>geoName</a:t>
            </a:r>
            <a:r>
              <a:rPr lang="en-GB" dirty="0">
                <a:latin typeface="LM Mono 10" pitchFamily="49" charset="77"/>
              </a:rPr>
              <a:t> like '%Republic%'</a:t>
            </a:r>
            <a:r>
              <a:rPr lang="en-GB" dirty="0"/>
              <a:t> (% represents any string of characters)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CC67E-C531-704C-A862-6ECB14F2D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9FF09-EFFD-CDCC-E50D-B2674E204A6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94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048C-7261-A44E-A3CD-343978E6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Projections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59C9E-6BF9-1D49-A65F-B0EADD78B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 all regions</a:t>
            </a:r>
          </a:p>
          <a:p>
            <a:endParaRPr lang="en-GB" dirty="0"/>
          </a:p>
          <a:p>
            <a:r>
              <a:rPr lang="en-GB" dirty="0"/>
              <a:t>What are the iso3 codes of countries with forests?</a:t>
            </a:r>
          </a:p>
          <a:p>
            <a:endParaRPr lang="en-GB" dirty="0"/>
          </a:p>
          <a:p>
            <a:r>
              <a:rPr lang="en-GB" dirty="0"/>
              <a:t>Display the names of the countries and their population density </a:t>
            </a:r>
          </a:p>
          <a:p>
            <a:pPr marL="457200" lvl="1" indent="0">
              <a:buNone/>
            </a:pPr>
            <a:r>
              <a:rPr lang="en-GB" dirty="0"/>
              <a:t>	a column of the result can be obtained by calculation, e.g. select pop/area as density 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022A0-1CC2-1E42-B258-F97F204DB3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CC90F-988C-6534-C81A-FF4E1867763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254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4CB2-C75E-E34E-B783-48A97E43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Selection +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5144-C83B-E646-BDB1-BE5D7C359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What are the sub-regions that make up the Asia + Pacific region?</a:t>
            </a:r>
          </a:p>
          <a:p>
            <a:endParaRPr lang="en-GB" dirty="0"/>
          </a:p>
          <a:p>
            <a:r>
              <a:rPr lang="en-GB" dirty="0"/>
              <a:t>To which region does the Arctic sub-region belong? 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2F9F5-586A-D648-9501-D9D551D2F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3E6F9-5897-D58A-39CD-6D43FCBAD4D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354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2F55-5A7C-3443-A0A4-6FB8F232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Selection, projection,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D371B-021A-6748-8C35-70D33384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name and </a:t>
            </a:r>
            <a:r>
              <a:rPr lang="en-GB" dirty="0" err="1"/>
              <a:t>geoName</a:t>
            </a:r>
            <a:r>
              <a:rPr lang="en-GB" dirty="0"/>
              <a:t> of the countries in the West Asia region?</a:t>
            </a:r>
          </a:p>
          <a:p>
            <a:endParaRPr lang="en-GB" dirty="0"/>
          </a:p>
          <a:p>
            <a:r>
              <a:rPr lang="en-GB" dirty="0"/>
              <a:t>Find the names of countries with Mangrove forests </a:t>
            </a:r>
          </a:p>
          <a:p>
            <a:endParaRPr lang="en-GB" dirty="0"/>
          </a:p>
          <a:p>
            <a:r>
              <a:rPr lang="en-GB" dirty="0"/>
              <a:t>Find all the forest types of the country whose </a:t>
            </a:r>
            <a:r>
              <a:rPr lang="en-GB" dirty="0" err="1"/>
              <a:t>geoName</a:t>
            </a:r>
            <a:r>
              <a:rPr lang="en-GB" dirty="0"/>
              <a:t> is Australia</a:t>
            </a:r>
          </a:p>
          <a:p>
            <a:endParaRPr lang="en-GB" dirty="0"/>
          </a:p>
          <a:p>
            <a:r>
              <a:rPr lang="en-GB" dirty="0"/>
              <a:t>Display for each country the number of tonnes of CO2 emitted per capita for the year 2007 </a:t>
            </a:r>
          </a:p>
          <a:p>
            <a:pPr marL="857250" lvl="2" indent="0">
              <a:buNone/>
            </a:pPr>
            <a:r>
              <a:rPr lang="en-GB" dirty="0"/>
              <a:t>The co2ems.co2 column is in thousands of tonnes; use an arithmetic expression in the select 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DF8AE-BAE3-C543-920F-547A0B4F7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EFE43-9486-8F60-73FD-A70C0E8ABF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14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F127-57BD-6D40-A569-2E4E5056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Using the enviro database on the kr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2B5BE-2537-CF43-92A3-ED021A462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Navigate to </a:t>
            </a:r>
            <a:r>
              <a:rPr lang="en-GB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http://kr.unige.ch/phpmyadmin</a:t>
            </a:r>
            <a:r>
              <a:rPr lang="en-GB" dirty="0"/>
              <a:t> </a:t>
            </a:r>
          </a:p>
          <a:p>
            <a:r>
              <a:rPr lang="en-GB" dirty="0"/>
              <a:t>Connect with user = </a:t>
            </a:r>
            <a:r>
              <a:rPr lang="en-GB" dirty="0" err="1"/>
              <a:t>etu</a:t>
            </a:r>
            <a:r>
              <a:rPr lang="en-GB" dirty="0"/>
              <a:t>, password = </a:t>
            </a:r>
          </a:p>
          <a:p>
            <a:endParaRPr lang="en-GB" dirty="0"/>
          </a:p>
          <a:p>
            <a:r>
              <a:rPr lang="en-GB" dirty="0"/>
              <a:t>Once connected, select the </a:t>
            </a:r>
            <a:r>
              <a:rPr lang="en-GB" b="1" dirty="0"/>
              <a:t>enviro</a:t>
            </a:r>
            <a:r>
              <a:rPr lang="en-GB" dirty="0"/>
              <a:t> database from the list on the left.</a:t>
            </a:r>
          </a:p>
          <a:p>
            <a:endParaRPr lang="en-GB" dirty="0"/>
          </a:p>
          <a:p>
            <a:r>
              <a:rPr lang="en-GB" dirty="0"/>
              <a:t>Click the SQL tab to enter a SQL query </a:t>
            </a:r>
          </a:p>
          <a:p>
            <a:r>
              <a:rPr lang="en-GB" dirty="0"/>
              <a:t>To execute your query click (Go) (bottom right)</a:t>
            </a:r>
          </a:p>
          <a:p>
            <a:r>
              <a:rPr lang="en-GB" dirty="0"/>
              <a:t>You can modify an already executed query by clicking [Edit] or [Edit inline] </a:t>
            </a: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B5299-E72C-954A-8B53-560624E85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8F1A1-8FAA-5691-B385-66FF3EF89CA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317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774-6ADC-3540-9918-164CD88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Exercises on the Enviro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4559-C3C8-764F-8AB5-92658D782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DB550F1-1763-1540-9EBC-D8285A761B91}"/>
              </a:ext>
            </a:extLst>
          </p:cNvPr>
          <p:cNvGrpSpPr/>
          <p:nvPr/>
        </p:nvGrpSpPr>
        <p:grpSpPr>
          <a:xfrm>
            <a:off x="3241964" y="992996"/>
            <a:ext cx="5532581" cy="2175077"/>
            <a:chOff x="1131455" y="1011462"/>
            <a:chExt cx="7938654" cy="36902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2C03E2-780E-8446-8A05-CD3DDC55C9E2}"/>
                </a:ext>
              </a:extLst>
            </p:cNvPr>
            <p:cNvSpPr/>
            <p:nvPr/>
          </p:nvSpPr>
          <p:spPr bwMode="auto">
            <a:xfrm>
              <a:off x="7555346" y="1573780"/>
              <a:ext cx="1514763" cy="1166603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forest</a:t>
              </a:r>
            </a:p>
            <a:p>
              <a:pPr algn="l"/>
              <a:r>
                <a:rPr lang="en-CH" sz="1000" dirty="0">
                  <a:latin typeface="+mn-lt"/>
                </a:rPr>
                <a:t>id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type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21CA0A-7E7B-E94E-B9A8-592E4EAAF04C}"/>
                </a:ext>
              </a:extLst>
            </p:cNvPr>
            <p:cNvSpPr/>
            <p:nvPr/>
          </p:nvSpPr>
          <p:spPr bwMode="auto">
            <a:xfrm>
              <a:off x="3480261" y="1761510"/>
              <a:ext cx="1505527" cy="2940220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country</a:t>
              </a:r>
            </a:p>
            <a:p>
              <a:pPr algn="l"/>
              <a:r>
                <a:rPr lang="en-CH" sz="1000" dirty="0">
                  <a:latin typeface="+mn-lt"/>
                </a:rPr>
                <a:t>id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sovereign</a:t>
              </a:r>
            </a:p>
            <a:p>
              <a:pPr algn="l"/>
              <a:r>
                <a:rPr lang="en-CH" sz="1000" dirty="0">
                  <a:latin typeface="+mn-lt"/>
                </a:rPr>
                <a:t>subregion</a:t>
              </a:r>
            </a:p>
            <a:p>
              <a:pPr algn="l"/>
              <a:r>
                <a:rPr lang="en-CH" sz="1000" dirty="0">
                  <a:latin typeface="+mn-lt"/>
                </a:rPr>
                <a:t>iso2</a:t>
              </a:r>
            </a:p>
            <a:p>
              <a:pPr algn="l"/>
              <a:r>
                <a:rPr lang="en-CH" sz="1000" dirty="0">
                  <a:latin typeface="+mn-lt"/>
                </a:rPr>
                <a:t>iso3</a:t>
              </a:r>
            </a:p>
            <a:p>
              <a:pPr algn="l"/>
              <a:r>
                <a:rPr lang="en-CH" sz="1000" dirty="0">
                  <a:latin typeface="+mn-lt"/>
                </a:rPr>
                <a:t>uncode</a:t>
              </a:r>
            </a:p>
            <a:p>
              <a:pPr algn="l"/>
              <a:r>
                <a:rPr lang="en-CH" sz="1000" dirty="0">
                  <a:latin typeface="+mn-lt"/>
                </a:rPr>
                <a:t>geoname</a:t>
              </a:r>
            </a:p>
            <a:p>
              <a:pPr algn="l"/>
              <a:r>
                <a:rPr lang="en-CH" sz="1000" dirty="0">
                  <a:latin typeface="+mn-lt"/>
                </a:rPr>
                <a:t>area</a:t>
              </a:r>
            </a:p>
            <a:p>
              <a:pPr algn="l"/>
              <a:r>
                <a:rPr lang="en-CH" sz="1000" dirty="0">
                  <a:latin typeface="+mn-lt"/>
                </a:rPr>
                <a:t>pop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E0AEFD-2DB4-8F49-B7E4-D84DADD39AA8}"/>
                </a:ext>
              </a:extLst>
            </p:cNvPr>
            <p:cNvSpPr/>
            <p:nvPr/>
          </p:nvSpPr>
          <p:spPr bwMode="auto">
            <a:xfrm>
              <a:off x="5821681" y="1011462"/>
              <a:ext cx="1514763" cy="934165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location</a:t>
              </a:r>
            </a:p>
            <a:p>
              <a:pPr algn="l"/>
              <a:r>
                <a:rPr lang="en-CH" sz="1000" dirty="0">
                  <a:latin typeface="+mn-lt"/>
                </a:rPr>
                <a:t>forestid</a:t>
              </a:r>
            </a:p>
            <a:p>
              <a:pPr algn="l"/>
              <a:r>
                <a:rPr lang="en-CH" sz="1000" dirty="0">
                  <a:latin typeface="+mn-lt"/>
                </a:rPr>
                <a:t>iso3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C86AB2-AA44-A047-BCC6-5E44804CAFD1}"/>
                </a:ext>
              </a:extLst>
            </p:cNvPr>
            <p:cNvSpPr/>
            <p:nvPr/>
          </p:nvSpPr>
          <p:spPr bwMode="auto">
            <a:xfrm>
              <a:off x="6247476" y="3535212"/>
              <a:ext cx="1514763" cy="934165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subRegion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region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2119FFA-C01B-9B43-B906-653103278A76}"/>
                </a:ext>
              </a:extLst>
            </p:cNvPr>
            <p:cNvSpPr/>
            <p:nvPr/>
          </p:nvSpPr>
          <p:spPr bwMode="auto">
            <a:xfrm>
              <a:off x="1131455" y="1761510"/>
              <a:ext cx="1303250" cy="1425314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co2ems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ccode</a:t>
              </a:r>
            </a:p>
            <a:p>
              <a:pPr algn="l"/>
              <a:r>
                <a:rPr lang="en-CH" sz="1000" dirty="0">
                  <a:latin typeface="+mn-lt"/>
                </a:rPr>
                <a:t>year</a:t>
              </a:r>
            </a:p>
            <a:p>
              <a:pPr algn="l"/>
              <a:r>
                <a:rPr lang="en-CH" sz="1000" dirty="0">
                  <a:latin typeface="+mn-lt"/>
                </a:rPr>
                <a:t>eco2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C67D8AC-FF71-2A43-92A2-D61ACC4E1144}"/>
                </a:ext>
              </a:extLst>
            </p:cNvPr>
            <p:cNvSpPr/>
            <p:nvPr/>
          </p:nvSpPr>
          <p:spPr bwMode="auto">
            <a:xfrm>
              <a:off x="1833873" y="2398158"/>
              <a:ext cx="1770150" cy="1066577"/>
            </a:xfrm>
            <a:custGeom>
              <a:avLst/>
              <a:gdLst>
                <a:gd name="connsiteX0" fmla="*/ 0 w 1666240"/>
                <a:gd name="connsiteY0" fmla="*/ 55725 h 705708"/>
                <a:gd name="connsiteX1" fmla="*/ 731520 w 1666240"/>
                <a:gd name="connsiteY1" fmla="*/ 55725 h 705708"/>
                <a:gd name="connsiteX2" fmla="*/ 975360 w 1666240"/>
                <a:gd name="connsiteY2" fmla="*/ 634845 h 705708"/>
                <a:gd name="connsiteX3" fmla="*/ 1666240 w 1666240"/>
                <a:gd name="connsiteY3" fmla="*/ 675485 h 705708"/>
                <a:gd name="connsiteX0" fmla="*/ 0 w 1666240"/>
                <a:gd name="connsiteY0" fmla="*/ 16510 h 666493"/>
                <a:gd name="connsiteX1" fmla="*/ 740702 w 1666240"/>
                <a:gd name="connsiteY1" fmla="*/ 128413 h 666493"/>
                <a:gd name="connsiteX2" fmla="*/ 975360 w 1666240"/>
                <a:gd name="connsiteY2" fmla="*/ 595630 h 666493"/>
                <a:gd name="connsiteX3" fmla="*/ 1666240 w 1666240"/>
                <a:gd name="connsiteY3" fmla="*/ 636270 h 666493"/>
                <a:gd name="connsiteX0" fmla="*/ 0 w 1666240"/>
                <a:gd name="connsiteY0" fmla="*/ 14835 h 643386"/>
                <a:gd name="connsiteX1" fmla="*/ 740702 w 1666240"/>
                <a:gd name="connsiteY1" fmla="*/ 126738 h 643386"/>
                <a:gd name="connsiteX2" fmla="*/ 984540 w 1666240"/>
                <a:gd name="connsiteY2" fmla="*/ 507876 h 643386"/>
                <a:gd name="connsiteX3" fmla="*/ 1666240 w 1666240"/>
                <a:gd name="connsiteY3" fmla="*/ 634595 h 64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6240" h="643386">
                  <a:moveTo>
                    <a:pt x="0" y="14835"/>
                  </a:moveTo>
                  <a:cubicBezTo>
                    <a:pt x="284480" y="-33425"/>
                    <a:pt x="576612" y="44565"/>
                    <a:pt x="740702" y="126738"/>
                  </a:cubicBezTo>
                  <a:cubicBezTo>
                    <a:pt x="904792" y="208911"/>
                    <a:pt x="828753" y="404583"/>
                    <a:pt x="984540" y="507876"/>
                  </a:cubicBezTo>
                  <a:cubicBezTo>
                    <a:pt x="1140327" y="611169"/>
                    <a:pt x="1398693" y="665921"/>
                    <a:pt x="1666240" y="634595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76AE0E1-77B2-3343-8872-0918A09F3203}"/>
                </a:ext>
              </a:extLst>
            </p:cNvPr>
            <p:cNvSpPr/>
            <p:nvPr/>
          </p:nvSpPr>
          <p:spPr bwMode="auto">
            <a:xfrm flipH="1">
              <a:off x="4065846" y="1823531"/>
              <a:ext cx="1788162" cy="1616365"/>
            </a:xfrm>
            <a:custGeom>
              <a:avLst/>
              <a:gdLst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538480 w 965200"/>
                <a:gd name="connsiteY2" fmla="*/ 680720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409377 w 965200"/>
                <a:gd name="connsiteY2" fmla="*/ 675304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99752 w 965200"/>
                <a:gd name="connsiteY1" fmla="*/ 223520 h 894080"/>
                <a:gd name="connsiteX2" fmla="*/ 409377 w 965200"/>
                <a:gd name="connsiteY2" fmla="*/ 675304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99752 w 965200"/>
                <a:gd name="connsiteY1" fmla="*/ 223520 h 894080"/>
                <a:gd name="connsiteX2" fmla="*/ 390933 w 965200"/>
                <a:gd name="connsiteY2" fmla="*/ 805291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99752 w 965200"/>
                <a:gd name="connsiteY1" fmla="*/ 223520 h 894080"/>
                <a:gd name="connsiteX2" fmla="*/ 390933 w 965200"/>
                <a:gd name="connsiteY2" fmla="*/ 805291 h 894080"/>
                <a:gd name="connsiteX3" fmla="*/ 965200 w 965200"/>
                <a:gd name="connsiteY3" fmla="*/ 8940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894080">
                  <a:moveTo>
                    <a:pt x="0" y="0"/>
                  </a:moveTo>
                  <a:cubicBezTo>
                    <a:pt x="163406" y="55033"/>
                    <a:pt x="234596" y="89305"/>
                    <a:pt x="299752" y="223520"/>
                  </a:cubicBezTo>
                  <a:cubicBezTo>
                    <a:pt x="364908" y="357735"/>
                    <a:pt x="299493" y="693531"/>
                    <a:pt x="390933" y="805291"/>
                  </a:cubicBezTo>
                  <a:cubicBezTo>
                    <a:pt x="617624" y="895387"/>
                    <a:pt x="797560" y="843280"/>
                    <a:pt x="965200" y="89408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FDB6201-89A8-5142-9ACC-736D0CC7ADA5}"/>
                </a:ext>
              </a:extLst>
            </p:cNvPr>
            <p:cNvSpPr/>
            <p:nvPr/>
          </p:nvSpPr>
          <p:spPr bwMode="auto">
            <a:xfrm>
              <a:off x="6687126" y="1478543"/>
              <a:ext cx="868220" cy="574862"/>
            </a:xfrm>
            <a:custGeom>
              <a:avLst/>
              <a:gdLst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538480 w 965200"/>
                <a:gd name="connsiteY2" fmla="*/ 680720 h 894080"/>
                <a:gd name="connsiteX3" fmla="*/ 965200 w 965200"/>
                <a:gd name="connsiteY3" fmla="*/ 8940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894080">
                  <a:moveTo>
                    <a:pt x="0" y="0"/>
                  </a:moveTo>
                  <a:cubicBezTo>
                    <a:pt x="163406" y="55033"/>
                    <a:pt x="326813" y="110067"/>
                    <a:pt x="416560" y="223520"/>
                  </a:cubicBezTo>
                  <a:cubicBezTo>
                    <a:pt x="506307" y="336973"/>
                    <a:pt x="447040" y="568960"/>
                    <a:pt x="538480" y="680720"/>
                  </a:cubicBezTo>
                  <a:cubicBezTo>
                    <a:pt x="629920" y="792480"/>
                    <a:pt x="797560" y="843280"/>
                    <a:pt x="965200" y="89408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619D32F-3B39-D047-99AA-8C4550B7B6D9}"/>
                </a:ext>
              </a:extLst>
            </p:cNvPr>
            <p:cNvSpPr/>
            <p:nvPr/>
          </p:nvSpPr>
          <p:spPr bwMode="auto">
            <a:xfrm rot="10800000">
              <a:off x="4472243" y="2972815"/>
              <a:ext cx="1821413" cy="934165"/>
            </a:xfrm>
            <a:custGeom>
              <a:avLst/>
              <a:gdLst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538480 w 965200"/>
                <a:gd name="connsiteY2" fmla="*/ 680720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409754 w 965200"/>
                <a:gd name="connsiteY2" fmla="*/ 740029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61017 w 965200"/>
                <a:gd name="connsiteY1" fmla="*/ 193866 h 894080"/>
                <a:gd name="connsiteX2" fmla="*/ 409754 w 965200"/>
                <a:gd name="connsiteY2" fmla="*/ 740029 h 894080"/>
                <a:gd name="connsiteX3" fmla="*/ 965200 w 965200"/>
                <a:gd name="connsiteY3" fmla="*/ 8940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894080">
                  <a:moveTo>
                    <a:pt x="0" y="0"/>
                  </a:moveTo>
                  <a:cubicBezTo>
                    <a:pt x="163406" y="55033"/>
                    <a:pt x="192725" y="70528"/>
                    <a:pt x="261017" y="193866"/>
                  </a:cubicBezTo>
                  <a:cubicBezTo>
                    <a:pt x="329309" y="317204"/>
                    <a:pt x="318314" y="628269"/>
                    <a:pt x="409754" y="740029"/>
                  </a:cubicBezTo>
                  <a:cubicBezTo>
                    <a:pt x="501194" y="851789"/>
                    <a:pt x="797560" y="843280"/>
                    <a:pt x="965200" y="89408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FE933E5-0ACC-A142-B9C9-99EBCAEE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8990"/>
            <a:ext cx="4281055" cy="91601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Display the names of the countries and their population density 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0CB672-3AE0-3940-B0AF-25666E49A921}"/>
              </a:ext>
            </a:extLst>
          </p:cNvPr>
          <p:cNvSpPr txBox="1"/>
          <p:nvPr/>
        </p:nvSpPr>
        <p:spPr bwMode="auto">
          <a:xfrm>
            <a:off x="457200" y="3522304"/>
            <a:ext cx="5666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CH" sz="1800" dirty="0">
                <a:solidFill>
                  <a:srgbClr val="0070C0"/>
                </a:solidFill>
                <a:latin typeface="LM Mono 10" pitchFamily="49" charset="77"/>
              </a:rPr>
              <a:t>select</a:t>
            </a:r>
            <a:r>
              <a:rPr lang="en-CH" sz="1800" dirty="0">
                <a:latin typeface="LM Mono 10" pitchFamily="49" charset="77"/>
              </a:rPr>
              <a:t> name, pop/area </a:t>
            </a:r>
            <a:r>
              <a:rPr lang="en-CH" sz="1800" dirty="0">
                <a:solidFill>
                  <a:srgbClr val="0070C0"/>
                </a:solidFill>
                <a:latin typeface="LM Mono 10" pitchFamily="49" charset="77"/>
              </a:rPr>
              <a:t>as</a:t>
            </a:r>
            <a:r>
              <a:rPr lang="en-CH" sz="1800" dirty="0">
                <a:latin typeface="LM Mono 10" pitchFamily="49" charset="77"/>
              </a:rPr>
              <a:t> density </a:t>
            </a:r>
            <a:r>
              <a:rPr lang="en-CH" sz="1800" dirty="0">
                <a:solidFill>
                  <a:srgbClr val="0070C0"/>
                </a:solidFill>
                <a:latin typeface="LM Mono 10" pitchFamily="49" charset="77"/>
              </a:rPr>
              <a:t>from</a:t>
            </a:r>
            <a:r>
              <a:rPr lang="en-CH" sz="1800" dirty="0">
                <a:latin typeface="LM Mono 10" pitchFamily="49" charset="77"/>
              </a:rPr>
              <a:t> country</a:t>
            </a:r>
            <a:endParaRPr lang="en-GB" sz="1800" dirty="0">
              <a:latin typeface="LM Mono 10" pitchFamily="49" charset="77"/>
            </a:endParaRPr>
          </a:p>
          <a:p>
            <a:pPr algn="l"/>
            <a:endParaRPr lang="en-CH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52A87-991B-B9F2-A170-6620F7DC383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763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774-6ADC-3540-9918-164CD88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Exercises on the Enviro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4559-C3C8-764F-8AB5-92658D782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DB550F1-1763-1540-9EBC-D8285A761B91}"/>
              </a:ext>
            </a:extLst>
          </p:cNvPr>
          <p:cNvGrpSpPr/>
          <p:nvPr/>
        </p:nvGrpSpPr>
        <p:grpSpPr>
          <a:xfrm>
            <a:off x="3241964" y="992996"/>
            <a:ext cx="5532581" cy="2175077"/>
            <a:chOff x="1131455" y="1011462"/>
            <a:chExt cx="7938654" cy="36902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2C03E2-780E-8446-8A05-CD3DDC55C9E2}"/>
                </a:ext>
              </a:extLst>
            </p:cNvPr>
            <p:cNvSpPr/>
            <p:nvPr/>
          </p:nvSpPr>
          <p:spPr bwMode="auto">
            <a:xfrm>
              <a:off x="7555346" y="1573780"/>
              <a:ext cx="1514763" cy="1166603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forest</a:t>
              </a:r>
            </a:p>
            <a:p>
              <a:pPr algn="l"/>
              <a:r>
                <a:rPr lang="en-CH" sz="1000" dirty="0">
                  <a:latin typeface="+mn-lt"/>
                </a:rPr>
                <a:t>id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type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21CA0A-7E7B-E94E-B9A8-592E4EAAF04C}"/>
                </a:ext>
              </a:extLst>
            </p:cNvPr>
            <p:cNvSpPr/>
            <p:nvPr/>
          </p:nvSpPr>
          <p:spPr bwMode="auto">
            <a:xfrm>
              <a:off x="3480261" y="1761510"/>
              <a:ext cx="1505527" cy="2940220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country</a:t>
              </a:r>
            </a:p>
            <a:p>
              <a:pPr algn="l"/>
              <a:r>
                <a:rPr lang="en-CH" sz="1000" dirty="0">
                  <a:latin typeface="+mn-lt"/>
                </a:rPr>
                <a:t>id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sovereign</a:t>
              </a:r>
            </a:p>
            <a:p>
              <a:pPr algn="l"/>
              <a:r>
                <a:rPr lang="en-CH" sz="1000" dirty="0">
                  <a:latin typeface="+mn-lt"/>
                </a:rPr>
                <a:t>subregion</a:t>
              </a:r>
            </a:p>
            <a:p>
              <a:pPr algn="l"/>
              <a:r>
                <a:rPr lang="en-CH" sz="1000" dirty="0">
                  <a:latin typeface="+mn-lt"/>
                </a:rPr>
                <a:t>iso2</a:t>
              </a:r>
            </a:p>
            <a:p>
              <a:pPr algn="l"/>
              <a:r>
                <a:rPr lang="en-CH" sz="1000" dirty="0">
                  <a:latin typeface="+mn-lt"/>
                </a:rPr>
                <a:t>iso3</a:t>
              </a:r>
            </a:p>
            <a:p>
              <a:pPr algn="l"/>
              <a:r>
                <a:rPr lang="en-CH" sz="1000" dirty="0">
                  <a:latin typeface="+mn-lt"/>
                </a:rPr>
                <a:t>uncode</a:t>
              </a:r>
            </a:p>
            <a:p>
              <a:pPr algn="l"/>
              <a:r>
                <a:rPr lang="en-CH" sz="1000" dirty="0">
                  <a:latin typeface="+mn-lt"/>
                </a:rPr>
                <a:t>geoname</a:t>
              </a:r>
            </a:p>
            <a:p>
              <a:pPr algn="l"/>
              <a:r>
                <a:rPr lang="en-CH" sz="1000" dirty="0">
                  <a:latin typeface="+mn-lt"/>
                </a:rPr>
                <a:t>area</a:t>
              </a:r>
            </a:p>
            <a:p>
              <a:pPr algn="l"/>
              <a:r>
                <a:rPr lang="en-CH" sz="1000" dirty="0">
                  <a:latin typeface="+mn-lt"/>
                </a:rPr>
                <a:t>pop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E0AEFD-2DB4-8F49-B7E4-D84DADD39AA8}"/>
                </a:ext>
              </a:extLst>
            </p:cNvPr>
            <p:cNvSpPr/>
            <p:nvPr/>
          </p:nvSpPr>
          <p:spPr bwMode="auto">
            <a:xfrm>
              <a:off x="5821681" y="1011462"/>
              <a:ext cx="1514763" cy="934165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location</a:t>
              </a:r>
            </a:p>
            <a:p>
              <a:pPr algn="l"/>
              <a:r>
                <a:rPr lang="en-CH" sz="1000" dirty="0">
                  <a:latin typeface="+mn-lt"/>
                </a:rPr>
                <a:t>forestid</a:t>
              </a:r>
            </a:p>
            <a:p>
              <a:pPr algn="l"/>
              <a:r>
                <a:rPr lang="en-CH" sz="1000" dirty="0">
                  <a:latin typeface="+mn-lt"/>
                </a:rPr>
                <a:t>iso3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C86AB2-AA44-A047-BCC6-5E44804CAFD1}"/>
                </a:ext>
              </a:extLst>
            </p:cNvPr>
            <p:cNvSpPr/>
            <p:nvPr/>
          </p:nvSpPr>
          <p:spPr bwMode="auto">
            <a:xfrm>
              <a:off x="6247476" y="3535212"/>
              <a:ext cx="1514763" cy="934165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subRegion</a:t>
              </a: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region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2119FFA-C01B-9B43-B906-653103278A76}"/>
                </a:ext>
              </a:extLst>
            </p:cNvPr>
            <p:cNvSpPr/>
            <p:nvPr/>
          </p:nvSpPr>
          <p:spPr bwMode="auto">
            <a:xfrm>
              <a:off x="1131455" y="1761510"/>
              <a:ext cx="1303250" cy="1425314"/>
            </a:xfrm>
            <a:prstGeom prst="rect">
              <a:avLst/>
            </a:prstGeom>
            <a:solidFill>
              <a:schemeClr val="bg2">
                <a:lumMod val="40000"/>
                <a:lumOff val="60000"/>
                <a:alpha val="78038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rtlCol="0" anchor="ctr">
              <a:prstTxWarp prst="textNoShape">
                <a:avLst/>
              </a:prstTxWarp>
            </a:bodyPr>
            <a:lstStyle/>
            <a:p>
              <a:pPr algn="ctr"/>
              <a:r>
                <a:rPr lang="en-CH" sz="1000" b="1" dirty="0">
                  <a:latin typeface="+mn-lt"/>
                </a:rPr>
                <a:t>co2ems</a:t>
              </a:r>
              <a:endParaRPr lang="en-CH" sz="1000" dirty="0">
                <a:latin typeface="+mn-lt"/>
              </a:endParaRPr>
            </a:p>
            <a:p>
              <a:pPr algn="l"/>
              <a:r>
                <a:rPr lang="en-CH" sz="1000" dirty="0">
                  <a:latin typeface="+mn-lt"/>
                </a:rPr>
                <a:t>name</a:t>
              </a:r>
            </a:p>
            <a:p>
              <a:pPr algn="l"/>
              <a:r>
                <a:rPr lang="en-CH" sz="1000" dirty="0">
                  <a:latin typeface="+mn-lt"/>
                </a:rPr>
                <a:t>ccode</a:t>
              </a:r>
            </a:p>
            <a:p>
              <a:pPr algn="l"/>
              <a:r>
                <a:rPr lang="en-CH" sz="1000" dirty="0">
                  <a:latin typeface="+mn-lt"/>
                </a:rPr>
                <a:t>year</a:t>
              </a:r>
            </a:p>
            <a:p>
              <a:pPr algn="l"/>
              <a:r>
                <a:rPr lang="en-CH" sz="1000" dirty="0">
                  <a:latin typeface="+mn-lt"/>
                </a:rPr>
                <a:t>eco2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C67D8AC-FF71-2A43-92A2-D61ACC4E1144}"/>
                </a:ext>
              </a:extLst>
            </p:cNvPr>
            <p:cNvSpPr/>
            <p:nvPr/>
          </p:nvSpPr>
          <p:spPr bwMode="auto">
            <a:xfrm>
              <a:off x="1833873" y="2398158"/>
              <a:ext cx="1770150" cy="1066577"/>
            </a:xfrm>
            <a:custGeom>
              <a:avLst/>
              <a:gdLst>
                <a:gd name="connsiteX0" fmla="*/ 0 w 1666240"/>
                <a:gd name="connsiteY0" fmla="*/ 55725 h 705708"/>
                <a:gd name="connsiteX1" fmla="*/ 731520 w 1666240"/>
                <a:gd name="connsiteY1" fmla="*/ 55725 h 705708"/>
                <a:gd name="connsiteX2" fmla="*/ 975360 w 1666240"/>
                <a:gd name="connsiteY2" fmla="*/ 634845 h 705708"/>
                <a:gd name="connsiteX3" fmla="*/ 1666240 w 1666240"/>
                <a:gd name="connsiteY3" fmla="*/ 675485 h 705708"/>
                <a:gd name="connsiteX0" fmla="*/ 0 w 1666240"/>
                <a:gd name="connsiteY0" fmla="*/ 16510 h 666493"/>
                <a:gd name="connsiteX1" fmla="*/ 740702 w 1666240"/>
                <a:gd name="connsiteY1" fmla="*/ 128413 h 666493"/>
                <a:gd name="connsiteX2" fmla="*/ 975360 w 1666240"/>
                <a:gd name="connsiteY2" fmla="*/ 595630 h 666493"/>
                <a:gd name="connsiteX3" fmla="*/ 1666240 w 1666240"/>
                <a:gd name="connsiteY3" fmla="*/ 636270 h 666493"/>
                <a:gd name="connsiteX0" fmla="*/ 0 w 1666240"/>
                <a:gd name="connsiteY0" fmla="*/ 14835 h 643386"/>
                <a:gd name="connsiteX1" fmla="*/ 740702 w 1666240"/>
                <a:gd name="connsiteY1" fmla="*/ 126738 h 643386"/>
                <a:gd name="connsiteX2" fmla="*/ 984540 w 1666240"/>
                <a:gd name="connsiteY2" fmla="*/ 507876 h 643386"/>
                <a:gd name="connsiteX3" fmla="*/ 1666240 w 1666240"/>
                <a:gd name="connsiteY3" fmla="*/ 634595 h 64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6240" h="643386">
                  <a:moveTo>
                    <a:pt x="0" y="14835"/>
                  </a:moveTo>
                  <a:cubicBezTo>
                    <a:pt x="284480" y="-33425"/>
                    <a:pt x="576612" y="44565"/>
                    <a:pt x="740702" y="126738"/>
                  </a:cubicBezTo>
                  <a:cubicBezTo>
                    <a:pt x="904792" y="208911"/>
                    <a:pt x="828753" y="404583"/>
                    <a:pt x="984540" y="507876"/>
                  </a:cubicBezTo>
                  <a:cubicBezTo>
                    <a:pt x="1140327" y="611169"/>
                    <a:pt x="1398693" y="665921"/>
                    <a:pt x="1666240" y="634595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76AE0E1-77B2-3343-8872-0918A09F3203}"/>
                </a:ext>
              </a:extLst>
            </p:cNvPr>
            <p:cNvSpPr/>
            <p:nvPr/>
          </p:nvSpPr>
          <p:spPr bwMode="auto">
            <a:xfrm flipH="1">
              <a:off x="4065846" y="1823531"/>
              <a:ext cx="1788162" cy="1616365"/>
            </a:xfrm>
            <a:custGeom>
              <a:avLst/>
              <a:gdLst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538480 w 965200"/>
                <a:gd name="connsiteY2" fmla="*/ 680720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409377 w 965200"/>
                <a:gd name="connsiteY2" fmla="*/ 675304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99752 w 965200"/>
                <a:gd name="connsiteY1" fmla="*/ 223520 h 894080"/>
                <a:gd name="connsiteX2" fmla="*/ 409377 w 965200"/>
                <a:gd name="connsiteY2" fmla="*/ 675304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99752 w 965200"/>
                <a:gd name="connsiteY1" fmla="*/ 223520 h 894080"/>
                <a:gd name="connsiteX2" fmla="*/ 390933 w 965200"/>
                <a:gd name="connsiteY2" fmla="*/ 805291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99752 w 965200"/>
                <a:gd name="connsiteY1" fmla="*/ 223520 h 894080"/>
                <a:gd name="connsiteX2" fmla="*/ 390933 w 965200"/>
                <a:gd name="connsiteY2" fmla="*/ 805291 h 894080"/>
                <a:gd name="connsiteX3" fmla="*/ 965200 w 965200"/>
                <a:gd name="connsiteY3" fmla="*/ 8940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894080">
                  <a:moveTo>
                    <a:pt x="0" y="0"/>
                  </a:moveTo>
                  <a:cubicBezTo>
                    <a:pt x="163406" y="55033"/>
                    <a:pt x="234596" y="89305"/>
                    <a:pt x="299752" y="223520"/>
                  </a:cubicBezTo>
                  <a:cubicBezTo>
                    <a:pt x="364908" y="357735"/>
                    <a:pt x="299493" y="693531"/>
                    <a:pt x="390933" y="805291"/>
                  </a:cubicBezTo>
                  <a:cubicBezTo>
                    <a:pt x="617624" y="895387"/>
                    <a:pt x="797560" y="843280"/>
                    <a:pt x="965200" y="89408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FDB6201-89A8-5142-9ACC-736D0CC7ADA5}"/>
                </a:ext>
              </a:extLst>
            </p:cNvPr>
            <p:cNvSpPr/>
            <p:nvPr/>
          </p:nvSpPr>
          <p:spPr bwMode="auto">
            <a:xfrm>
              <a:off x="6687126" y="1478543"/>
              <a:ext cx="868220" cy="574862"/>
            </a:xfrm>
            <a:custGeom>
              <a:avLst/>
              <a:gdLst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538480 w 965200"/>
                <a:gd name="connsiteY2" fmla="*/ 680720 h 894080"/>
                <a:gd name="connsiteX3" fmla="*/ 965200 w 965200"/>
                <a:gd name="connsiteY3" fmla="*/ 8940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894080">
                  <a:moveTo>
                    <a:pt x="0" y="0"/>
                  </a:moveTo>
                  <a:cubicBezTo>
                    <a:pt x="163406" y="55033"/>
                    <a:pt x="326813" y="110067"/>
                    <a:pt x="416560" y="223520"/>
                  </a:cubicBezTo>
                  <a:cubicBezTo>
                    <a:pt x="506307" y="336973"/>
                    <a:pt x="447040" y="568960"/>
                    <a:pt x="538480" y="680720"/>
                  </a:cubicBezTo>
                  <a:cubicBezTo>
                    <a:pt x="629920" y="792480"/>
                    <a:pt x="797560" y="843280"/>
                    <a:pt x="965200" y="89408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619D32F-3B39-D047-99AA-8C4550B7B6D9}"/>
                </a:ext>
              </a:extLst>
            </p:cNvPr>
            <p:cNvSpPr/>
            <p:nvPr/>
          </p:nvSpPr>
          <p:spPr bwMode="auto">
            <a:xfrm rot="10800000">
              <a:off x="4472243" y="2972815"/>
              <a:ext cx="1821413" cy="934165"/>
            </a:xfrm>
            <a:custGeom>
              <a:avLst/>
              <a:gdLst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538480 w 965200"/>
                <a:gd name="connsiteY2" fmla="*/ 680720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416560 w 965200"/>
                <a:gd name="connsiteY1" fmla="*/ 223520 h 894080"/>
                <a:gd name="connsiteX2" fmla="*/ 409754 w 965200"/>
                <a:gd name="connsiteY2" fmla="*/ 740029 h 894080"/>
                <a:gd name="connsiteX3" fmla="*/ 965200 w 965200"/>
                <a:gd name="connsiteY3" fmla="*/ 894080 h 894080"/>
                <a:gd name="connsiteX0" fmla="*/ 0 w 965200"/>
                <a:gd name="connsiteY0" fmla="*/ 0 h 894080"/>
                <a:gd name="connsiteX1" fmla="*/ 261017 w 965200"/>
                <a:gd name="connsiteY1" fmla="*/ 193866 h 894080"/>
                <a:gd name="connsiteX2" fmla="*/ 409754 w 965200"/>
                <a:gd name="connsiteY2" fmla="*/ 740029 h 894080"/>
                <a:gd name="connsiteX3" fmla="*/ 965200 w 965200"/>
                <a:gd name="connsiteY3" fmla="*/ 8940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894080">
                  <a:moveTo>
                    <a:pt x="0" y="0"/>
                  </a:moveTo>
                  <a:cubicBezTo>
                    <a:pt x="163406" y="55033"/>
                    <a:pt x="192725" y="70528"/>
                    <a:pt x="261017" y="193866"/>
                  </a:cubicBezTo>
                  <a:cubicBezTo>
                    <a:pt x="329309" y="317204"/>
                    <a:pt x="318314" y="628269"/>
                    <a:pt x="409754" y="740029"/>
                  </a:cubicBezTo>
                  <a:cubicBezTo>
                    <a:pt x="501194" y="851789"/>
                    <a:pt x="797560" y="843280"/>
                    <a:pt x="965200" y="89408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none" w="med" len="med"/>
              <a:tailEnd type="arrow" w="med" len="med"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FE933E5-0ACC-A142-B9C9-99EBCAEE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8990"/>
            <a:ext cx="4281055" cy="91601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are the sub-regions that make up the Asia + Pacific region?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0CB672-3AE0-3940-B0AF-25666E49A921}"/>
              </a:ext>
            </a:extLst>
          </p:cNvPr>
          <p:cNvSpPr txBox="1"/>
          <p:nvPr/>
        </p:nvSpPr>
        <p:spPr bwMode="auto">
          <a:xfrm>
            <a:off x="457200" y="3522304"/>
            <a:ext cx="39613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CH" sz="1800" dirty="0">
                <a:solidFill>
                  <a:srgbClr val="0070C0"/>
                </a:solidFill>
                <a:latin typeface="LM Mono 10" pitchFamily="49" charset="77"/>
              </a:rPr>
              <a:t>select</a:t>
            </a:r>
            <a:r>
              <a:rPr lang="en-CH" sz="1800" dirty="0">
                <a:latin typeface="LM Mono 10" pitchFamily="49" charset="77"/>
              </a:rPr>
              <a:t> name</a:t>
            </a:r>
          </a:p>
          <a:p>
            <a:pPr algn="l"/>
            <a:r>
              <a:rPr lang="en-CH" sz="1800" dirty="0">
                <a:solidFill>
                  <a:srgbClr val="0070C0"/>
                </a:solidFill>
                <a:latin typeface="LM Mono 10" pitchFamily="49" charset="77"/>
              </a:rPr>
              <a:t>from</a:t>
            </a:r>
            <a:r>
              <a:rPr lang="en-CH" sz="1800" dirty="0">
                <a:latin typeface="LM Mono 10" pitchFamily="49" charset="77"/>
              </a:rPr>
              <a:t> subRegion</a:t>
            </a:r>
          </a:p>
          <a:p>
            <a:pPr algn="l"/>
            <a:r>
              <a:rPr lang="en-CH" sz="1800" dirty="0">
                <a:solidFill>
                  <a:srgbClr val="0070C0"/>
                </a:solidFill>
                <a:latin typeface="LM Mono 10" pitchFamily="49" charset="77"/>
              </a:rPr>
              <a:t>where</a:t>
            </a:r>
            <a:r>
              <a:rPr lang="en-CH" sz="1800" dirty="0">
                <a:latin typeface="LM Mono 10" pitchFamily="49" charset="77"/>
              </a:rPr>
              <a:t> region = 'Asia + Pacific'</a:t>
            </a:r>
            <a:endParaRPr lang="en-GB" sz="1800" dirty="0">
              <a:latin typeface="LM Mono 10" pitchFamily="49" charset="77"/>
            </a:endParaRPr>
          </a:p>
          <a:p>
            <a:pPr algn="l"/>
            <a:endParaRPr lang="en-CH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3DC25-7F61-2519-4AF6-BE8271E0C34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128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774-6ADC-3540-9918-164CD88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Exercises on the Enviro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4559-C3C8-764F-8AB5-92658D782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2C03E2-780E-8446-8A05-CD3DDC55C9E2}"/>
              </a:ext>
            </a:extLst>
          </p:cNvPr>
          <p:cNvSpPr/>
          <p:nvPr/>
        </p:nvSpPr>
        <p:spPr bwMode="auto">
          <a:xfrm>
            <a:off x="7718881" y="1324431"/>
            <a:ext cx="1055664" cy="687606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forest</a:t>
            </a:r>
          </a:p>
          <a:p>
            <a:pPr algn="l"/>
            <a:r>
              <a:rPr lang="en-CH" sz="1000" dirty="0">
                <a:latin typeface="+mn-lt"/>
              </a:rPr>
              <a:t>id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1CA0A-7E7B-E94E-B9A8-592E4EAAF04C}"/>
              </a:ext>
            </a:extLst>
          </p:cNvPr>
          <p:cNvSpPr/>
          <p:nvPr/>
        </p:nvSpPr>
        <p:spPr bwMode="auto">
          <a:xfrm>
            <a:off x="4878886" y="1435081"/>
            <a:ext cx="1049227" cy="1732992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country</a:t>
            </a:r>
          </a:p>
          <a:p>
            <a:pPr algn="l"/>
            <a:r>
              <a:rPr lang="en-CH" sz="1000" dirty="0">
                <a:latin typeface="+mn-lt"/>
              </a:rPr>
              <a:t>id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sovereign</a:t>
            </a:r>
          </a:p>
          <a:p>
            <a:pPr algn="l"/>
            <a:r>
              <a:rPr lang="en-CH" sz="1000" dirty="0">
                <a:latin typeface="+mn-lt"/>
              </a:rPr>
              <a:t>subregion</a:t>
            </a:r>
          </a:p>
          <a:p>
            <a:pPr algn="l"/>
            <a:r>
              <a:rPr lang="en-CH" sz="1000" dirty="0">
                <a:latin typeface="+mn-lt"/>
              </a:rPr>
              <a:t>iso2</a:t>
            </a:r>
          </a:p>
          <a:p>
            <a:pPr algn="l"/>
            <a:r>
              <a:rPr lang="en-CH" sz="1000" dirty="0">
                <a:latin typeface="+mn-lt"/>
              </a:rPr>
              <a:t>iso3</a:t>
            </a:r>
          </a:p>
          <a:p>
            <a:pPr algn="l"/>
            <a:r>
              <a:rPr lang="en-CH" sz="1000" dirty="0">
                <a:latin typeface="+mn-lt"/>
              </a:rPr>
              <a:t>uncode</a:t>
            </a:r>
          </a:p>
          <a:p>
            <a:pPr algn="l"/>
            <a:r>
              <a:rPr lang="en-CH" sz="1000" dirty="0">
                <a:latin typeface="+mn-lt"/>
              </a:rPr>
              <a:t>geoname</a:t>
            </a:r>
          </a:p>
          <a:p>
            <a:pPr algn="l"/>
            <a:r>
              <a:rPr lang="en-CH" sz="1000" dirty="0">
                <a:latin typeface="+mn-lt"/>
              </a:rPr>
              <a:t>area</a:t>
            </a:r>
          </a:p>
          <a:p>
            <a:pPr algn="l"/>
            <a:r>
              <a:rPr lang="en-CH" sz="1000" dirty="0">
                <a:latin typeface="+mn-lt"/>
              </a:rPr>
              <a:t>pop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E0AEFD-2DB4-8F49-B7E4-D84DADD39AA8}"/>
              </a:ext>
            </a:extLst>
          </p:cNvPr>
          <p:cNvSpPr/>
          <p:nvPr/>
        </p:nvSpPr>
        <p:spPr bwMode="auto">
          <a:xfrm>
            <a:off x="6510661" y="992996"/>
            <a:ext cx="1055664" cy="55060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location</a:t>
            </a:r>
          </a:p>
          <a:p>
            <a:pPr algn="l"/>
            <a:r>
              <a:rPr lang="en-CH" sz="1000" dirty="0">
                <a:latin typeface="+mn-lt"/>
              </a:rPr>
              <a:t>forestid</a:t>
            </a:r>
          </a:p>
          <a:p>
            <a:pPr algn="l"/>
            <a:r>
              <a:rPr lang="en-CH" sz="1000" dirty="0">
                <a:latin typeface="+mn-lt"/>
              </a:rPr>
              <a:t>iso3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C86AB2-AA44-A047-BCC6-5E44804CAFD1}"/>
              </a:ext>
            </a:extLst>
          </p:cNvPr>
          <p:cNvSpPr/>
          <p:nvPr/>
        </p:nvSpPr>
        <p:spPr bwMode="auto">
          <a:xfrm>
            <a:off x="6807405" y="2480517"/>
            <a:ext cx="1055664" cy="55060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subRegion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region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119FFA-C01B-9B43-B906-653103278A76}"/>
              </a:ext>
            </a:extLst>
          </p:cNvPr>
          <p:cNvSpPr/>
          <p:nvPr/>
        </p:nvSpPr>
        <p:spPr bwMode="auto">
          <a:xfrm>
            <a:off x="3241964" y="1435081"/>
            <a:ext cx="908257" cy="840093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co2ems</a:t>
            </a:r>
            <a:endParaRPr lang="en-CH" sz="1000" dirty="0">
              <a:latin typeface="+mn-lt"/>
            </a:endParaRP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ccode</a:t>
            </a:r>
          </a:p>
          <a:p>
            <a:pPr algn="l"/>
            <a:r>
              <a:rPr lang="en-CH" sz="1000" dirty="0">
                <a:latin typeface="+mn-lt"/>
              </a:rPr>
              <a:t>year</a:t>
            </a:r>
          </a:p>
          <a:p>
            <a:pPr algn="l"/>
            <a:r>
              <a:rPr lang="en-CH" sz="1000" dirty="0">
                <a:latin typeface="+mn-lt"/>
              </a:rPr>
              <a:t>eco2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C67D8AC-FF71-2A43-92A2-D61ACC4E1144}"/>
              </a:ext>
            </a:extLst>
          </p:cNvPr>
          <p:cNvSpPr/>
          <p:nvPr/>
        </p:nvSpPr>
        <p:spPr bwMode="auto">
          <a:xfrm>
            <a:off x="3731491" y="1810327"/>
            <a:ext cx="1233647" cy="628650"/>
          </a:xfrm>
          <a:custGeom>
            <a:avLst/>
            <a:gdLst>
              <a:gd name="connsiteX0" fmla="*/ 0 w 1666240"/>
              <a:gd name="connsiteY0" fmla="*/ 55725 h 705708"/>
              <a:gd name="connsiteX1" fmla="*/ 731520 w 1666240"/>
              <a:gd name="connsiteY1" fmla="*/ 55725 h 705708"/>
              <a:gd name="connsiteX2" fmla="*/ 975360 w 1666240"/>
              <a:gd name="connsiteY2" fmla="*/ 634845 h 705708"/>
              <a:gd name="connsiteX3" fmla="*/ 1666240 w 1666240"/>
              <a:gd name="connsiteY3" fmla="*/ 675485 h 705708"/>
              <a:gd name="connsiteX0" fmla="*/ 0 w 1666240"/>
              <a:gd name="connsiteY0" fmla="*/ 16510 h 666493"/>
              <a:gd name="connsiteX1" fmla="*/ 740702 w 1666240"/>
              <a:gd name="connsiteY1" fmla="*/ 128413 h 666493"/>
              <a:gd name="connsiteX2" fmla="*/ 975360 w 1666240"/>
              <a:gd name="connsiteY2" fmla="*/ 595630 h 666493"/>
              <a:gd name="connsiteX3" fmla="*/ 1666240 w 1666240"/>
              <a:gd name="connsiteY3" fmla="*/ 636270 h 666493"/>
              <a:gd name="connsiteX0" fmla="*/ 0 w 1666240"/>
              <a:gd name="connsiteY0" fmla="*/ 14835 h 643386"/>
              <a:gd name="connsiteX1" fmla="*/ 740702 w 1666240"/>
              <a:gd name="connsiteY1" fmla="*/ 126738 h 643386"/>
              <a:gd name="connsiteX2" fmla="*/ 984540 w 1666240"/>
              <a:gd name="connsiteY2" fmla="*/ 507876 h 643386"/>
              <a:gd name="connsiteX3" fmla="*/ 1666240 w 1666240"/>
              <a:gd name="connsiteY3" fmla="*/ 634595 h 64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240" h="643386">
                <a:moveTo>
                  <a:pt x="0" y="14835"/>
                </a:moveTo>
                <a:cubicBezTo>
                  <a:pt x="284480" y="-33425"/>
                  <a:pt x="576612" y="44565"/>
                  <a:pt x="740702" y="126738"/>
                </a:cubicBezTo>
                <a:cubicBezTo>
                  <a:pt x="904792" y="208911"/>
                  <a:pt x="828753" y="404583"/>
                  <a:pt x="984540" y="507876"/>
                </a:cubicBezTo>
                <a:cubicBezTo>
                  <a:pt x="1140327" y="611169"/>
                  <a:pt x="1398693" y="665921"/>
                  <a:pt x="1666240" y="634595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76AE0E1-77B2-3343-8872-0918A09F3203}"/>
              </a:ext>
            </a:extLst>
          </p:cNvPr>
          <p:cNvSpPr/>
          <p:nvPr/>
        </p:nvSpPr>
        <p:spPr bwMode="auto">
          <a:xfrm flipH="1">
            <a:off x="5286990" y="1471637"/>
            <a:ext cx="1246200" cy="952700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234596" y="89305"/>
                  <a:pt x="299752" y="223520"/>
                </a:cubicBezTo>
                <a:cubicBezTo>
                  <a:pt x="364908" y="357735"/>
                  <a:pt x="299493" y="693531"/>
                  <a:pt x="390933" y="805291"/>
                </a:cubicBezTo>
                <a:cubicBezTo>
                  <a:pt x="617624" y="895387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DB6201-89A8-5142-9ACC-736D0CC7ADA5}"/>
              </a:ext>
            </a:extLst>
          </p:cNvPr>
          <p:cNvSpPr/>
          <p:nvPr/>
        </p:nvSpPr>
        <p:spPr bwMode="auto">
          <a:xfrm>
            <a:off x="7113804" y="1268298"/>
            <a:ext cx="605077" cy="338829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326813" y="110067"/>
                  <a:pt x="416560" y="223520"/>
                </a:cubicBezTo>
                <a:cubicBezTo>
                  <a:pt x="506307" y="336973"/>
                  <a:pt x="447040" y="568960"/>
                  <a:pt x="538480" y="680720"/>
                </a:cubicBezTo>
                <a:cubicBezTo>
                  <a:pt x="629920" y="792480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619D32F-3B39-D047-99AA-8C4550B7B6D9}"/>
              </a:ext>
            </a:extLst>
          </p:cNvPr>
          <p:cNvSpPr/>
          <p:nvPr/>
        </p:nvSpPr>
        <p:spPr bwMode="auto">
          <a:xfrm rot="10800000">
            <a:off x="5570215" y="2149035"/>
            <a:ext cx="1269373" cy="550605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61017 w 965200"/>
              <a:gd name="connsiteY1" fmla="*/ 193866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192725" y="70528"/>
                  <a:pt x="261017" y="193866"/>
                </a:cubicBezTo>
                <a:cubicBezTo>
                  <a:pt x="329309" y="317204"/>
                  <a:pt x="318314" y="628269"/>
                  <a:pt x="409754" y="740029"/>
                </a:cubicBezTo>
                <a:cubicBezTo>
                  <a:pt x="501194" y="851789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FE933E5-0ACC-A142-B9C9-99EBCAEE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8990"/>
            <a:ext cx="4281055" cy="91601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are the name and </a:t>
            </a:r>
            <a:r>
              <a:rPr lang="en-GB" dirty="0" err="1"/>
              <a:t>geoName</a:t>
            </a:r>
            <a:r>
              <a:rPr lang="en-GB" dirty="0"/>
              <a:t> of the countries in the West Asia region?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0CB672-3AE0-3940-B0AF-25666E49A921}"/>
              </a:ext>
            </a:extLst>
          </p:cNvPr>
          <p:cNvSpPr txBox="1"/>
          <p:nvPr/>
        </p:nvSpPr>
        <p:spPr bwMode="auto">
          <a:xfrm>
            <a:off x="457200" y="3522304"/>
            <a:ext cx="55451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select</a:t>
            </a:r>
            <a:r>
              <a:rPr lang="en-GB" sz="1800" dirty="0">
                <a:latin typeface="LM Mono 10" pitchFamily="49" charset="77"/>
              </a:rPr>
              <a:t> </a:t>
            </a:r>
            <a:r>
              <a:rPr lang="en-GB" sz="1800" dirty="0" err="1">
                <a:latin typeface="LM Mono 10" pitchFamily="49" charset="77"/>
              </a:rPr>
              <a:t>country.name</a:t>
            </a:r>
            <a:r>
              <a:rPr lang="en-GB" sz="1800" dirty="0">
                <a:latin typeface="LM Mono 10" pitchFamily="49" charset="77"/>
              </a:rPr>
              <a:t>, </a:t>
            </a:r>
            <a:r>
              <a:rPr lang="en-GB" sz="1800" dirty="0" err="1">
                <a:latin typeface="LM Mono 10" pitchFamily="49" charset="77"/>
              </a:rPr>
              <a:t>country.geoname</a:t>
            </a:r>
            <a:endParaRPr lang="en-GB" sz="1800" dirty="0">
              <a:latin typeface="LM Mono 10" pitchFamily="49" charset="77"/>
            </a:endParaRPr>
          </a:p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from</a:t>
            </a:r>
            <a:r>
              <a:rPr lang="en-GB" sz="1800" dirty="0">
                <a:latin typeface="LM Mono 10" pitchFamily="49" charset="77"/>
              </a:rPr>
              <a:t> country, </a:t>
            </a:r>
            <a:r>
              <a:rPr lang="en-GB" sz="1800" dirty="0" err="1">
                <a:latin typeface="LM Mono 10" pitchFamily="49" charset="77"/>
              </a:rPr>
              <a:t>subRegion</a:t>
            </a:r>
            <a:endParaRPr lang="en-GB" sz="1800" dirty="0">
              <a:latin typeface="LM Mono 10" pitchFamily="49" charset="77"/>
            </a:endParaRPr>
          </a:p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where</a:t>
            </a:r>
            <a:r>
              <a:rPr lang="en-GB" sz="1800" dirty="0">
                <a:latin typeface="LM Mono 10" pitchFamily="49" charset="77"/>
              </a:rPr>
              <a:t> </a:t>
            </a:r>
            <a:r>
              <a:rPr lang="en-GB" sz="1800" dirty="0" err="1">
                <a:latin typeface="LM Mono 10" pitchFamily="49" charset="77"/>
              </a:rPr>
              <a:t>subRegion.region</a:t>
            </a:r>
            <a:r>
              <a:rPr lang="en-GB" sz="1800" dirty="0">
                <a:latin typeface="LM Mono 10" pitchFamily="49" charset="77"/>
              </a:rPr>
              <a:t> = 'West Asia'</a:t>
            </a:r>
          </a:p>
          <a:p>
            <a:pPr algn="l"/>
            <a:r>
              <a:rPr lang="en-GB" sz="1800" dirty="0">
                <a:latin typeface="LM Mono 10" pitchFamily="49" charset="77"/>
              </a:rPr>
              <a:t>      and </a:t>
            </a:r>
            <a:r>
              <a:rPr lang="en-GB" sz="1800" dirty="0" err="1">
                <a:latin typeface="LM Mono 10" pitchFamily="49" charset="77"/>
              </a:rPr>
              <a:t>country.subregion</a:t>
            </a:r>
            <a:r>
              <a:rPr lang="en-GB" sz="1800" dirty="0">
                <a:latin typeface="LM Mono 10" pitchFamily="49" charset="77"/>
              </a:rPr>
              <a:t> = </a:t>
            </a:r>
            <a:r>
              <a:rPr lang="en-GB" sz="1800" dirty="0" err="1">
                <a:latin typeface="LM Mono 10" pitchFamily="49" charset="77"/>
              </a:rPr>
              <a:t>subRegion.name</a:t>
            </a:r>
            <a:endParaRPr lang="en-CH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DE7B0-9DFE-43F4-5B81-EC87ED44ED0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508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774-6ADC-3540-9918-164CD88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Exercises on the Enviro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4559-C3C8-764F-8AB5-92658D782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2C03E2-780E-8446-8A05-CD3DDC55C9E2}"/>
              </a:ext>
            </a:extLst>
          </p:cNvPr>
          <p:cNvSpPr/>
          <p:nvPr/>
        </p:nvSpPr>
        <p:spPr bwMode="auto">
          <a:xfrm>
            <a:off x="7718881" y="1324431"/>
            <a:ext cx="1055664" cy="687606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forest</a:t>
            </a:r>
          </a:p>
          <a:p>
            <a:pPr algn="l"/>
            <a:r>
              <a:rPr lang="en-CH" sz="1000" dirty="0">
                <a:latin typeface="+mn-lt"/>
              </a:rPr>
              <a:t>id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1CA0A-7E7B-E94E-B9A8-592E4EAAF04C}"/>
              </a:ext>
            </a:extLst>
          </p:cNvPr>
          <p:cNvSpPr/>
          <p:nvPr/>
        </p:nvSpPr>
        <p:spPr bwMode="auto">
          <a:xfrm>
            <a:off x="4878886" y="1435081"/>
            <a:ext cx="1049227" cy="1732992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country</a:t>
            </a:r>
          </a:p>
          <a:p>
            <a:pPr algn="l"/>
            <a:r>
              <a:rPr lang="en-CH" sz="1000" dirty="0">
                <a:latin typeface="+mn-lt"/>
              </a:rPr>
              <a:t>id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sovereign</a:t>
            </a:r>
          </a:p>
          <a:p>
            <a:pPr algn="l"/>
            <a:r>
              <a:rPr lang="en-CH" sz="1000" dirty="0">
                <a:latin typeface="+mn-lt"/>
              </a:rPr>
              <a:t>subregion</a:t>
            </a:r>
          </a:p>
          <a:p>
            <a:pPr algn="l"/>
            <a:r>
              <a:rPr lang="en-CH" sz="1000" dirty="0">
                <a:latin typeface="+mn-lt"/>
              </a:rPr>
              <a:t>iso2</a:t>
            </a:r>
          </a:p>
          <a:p>
            <a:pPr algn="l"/>
            <a:r>
              <a:rPr lang="en-CH" sz="1000" dirty="0">
                <a:latin typeface="+mn-lt"/>
              </a:rPr>
              <a:t>iso3</a:t>
            </a:r>
          </a:p>
          <a:p>
            <a:pPr algn="l"/>
            <a:r>
              <a:rPr lang="en-CH" sz="1000" dirty="0">
                <a:latin typeface="+mn-lt"/>
              </a:rPr>
              <a:t>uncode</a:t>
            </a:r>
          </a:p>
          <a:p>
            <a:pPr algn="l"/>
            <a:r>
              <a:rPr lang="en-CH" sz="1000" dirty="0">
                <a:latin typeface="+mn-lt"/>
              </a:rPr>
              <a:t>geoname</a:t>
            </a:r>
          </a:p>
          <a:p>
            <a:pPr algn="l"/>
            <a:r>
              <a:rPr lang="en-CH" sz="1000" dirty="0">
                <a:latin typeface="+mn-lt"/>
              </a:rPr>
              <a:t>area</a:t>
            </a:r>
          </a:p>
          <a:p>
            <a:pPr algn="l"/>
            <a:r>
              <a:rPr lang="en-CH" sz="1000" dirty="0">
                <a:latin typeface="+mn-lt"/>
              </a:rPr>
              <a:t>pop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E0AEFD-2DB4-8F49-B7E4-D84DADD39AA8}"/>
              </a:ext>
            </a:extLst>
          </p:cNvPr>
          <p:cNvSpPr/>
          <p:nvPr/>
        </p:nvSpPr>
        <p:spPr bwMode="auto">
          <a:xfrm>
            <a:off x="6510661" y="992996"/>
            <a:ext cx="1055664" cy="55060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location</a:t>
            </a:r>
          </a:p>
          <a:p>
            <a:pPr algn="l"/>
            <a:r>
              <a:rPr lang="en-CH" sz="1000" dirty="0">
                <a:latin typeface="+mn-lt"/>
              </a:rPr>
              <a:t>forestid</a:t>
            </a:r>
          </a:p>
          <a:p>
            <a:pPr algn="l"/>
            <a:r>
              <a:rPr lang="en-CH" sz="1000" dirty="0">
                <a:latin typeface="+mn-lt"/>
              </a:rPr>
              <a:t>iso3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C86AB2-AA44-A047-BCC6-5E44804CAFD1}"/>
              </a:ext>
            </a:extLst>
          </p:cNvPr>
          <p:cNvSpPr/>
          <p:nvPr/>
        </p:nvSpPr>
        <p:spPr bwMode="auto">
          <a:xfrm>
            <a:off x="6807405" y="2480517"/>
            <a:ext cx="1055664" cy="55060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subRegion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region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119FFA-C01B-9B43-B906-653103278A76}"/>
              </a:ext>
            </a:extLst>
          </p:cNvPr>
          <p:cNvSpPr/>
          <p:nvPr/>
        </p:nvSpPr>
        <p:spPr bwMode="auto">
          <a:xfrm>
            <a:off x="3241964" y="1435081"/>
            <a:ext cx="908257" cy="840093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co2ems</a:t>
            </a:r>
            <a:endParaRPr lang="en-CH" sz="1000" dirty="0">
              <a:latin typeface="+mn-lt"/>
            </a:endParaRP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ccode</a:t>
            </a:r>
          </a:p>
          <a:p>
            <a:pPr algn="l"/>
            <a:r>
              <a:rPr lang="en-CH" sz="1000" dirty="0">
                <a:latin typeface="+mn-lt"/>
              </a:rPr>
              <a:t>year</a:t>
            </a:r>
          </a:p>
          <a:p>
            <a:pPr algn="l"/>
            <a:r>
              <a:rPr lang="en-CH" sz="1000" dirty="0">
                <a:latin typeface="+mn-lt"/>
              </a:rPr>
              <a:t>eco2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C67D8AC-FF71-2A43-92A2-D61ACC4E1144}"/>
              </a:ext>
            </a:extLst>
          </p:cNvPr>
          <p:cNvSpPr/>
          <p:nvPr/>
        </p:nvSpPr>
        <p:spPr bwMode="auto">
          <a:xfrm>
            <a:off x="3731491" y="1810327"/>
            <a:ext cx="1233647" cy="628650"/>
          </a:xfrm>
          <a:custGeom>
            <a:avLst/>
            <a:gdLst>
              <a:gd name="connsiteX0" fmla="*/ 0 w 1666240"/>
              <a:gd name="connsiteY0" fmla="*/ 55725 h 705708"/>
              <a:gd name="connsiteX1" fmla="*/ 731520 w 1666240"/>
              <a:gd name="connsiteY1" fmla="*/ 55725 h 705708"/>
              <a:gd name="connsiteX2" fmla="*/ 975360 w 1666240"/>
              <a:gd name="connsiteY2" fmla="*/ 634845 h 705708"/>
              <a:gd name="connsiteX3" fmla="*/ 1666240 w 1666240"/>
              <a:gd name="connsiteY3" fmla="*/ 675485 h 705708"/>
              <a:gd name="connsiteX0" fmla="*/ 0 w 1666240"/>
              <a:gd name="connsiteY0" fmla="*/ 16510 h 666493"/>
              <a:gd name="connsiteX1" fmla="*/ 740702 w 1666240"/>
              <a:gd name="connsiteY1" fmla="*/ 128413 h 666493"/>
              <a:gd name="connsiteX2" fmla="*/ 975360 w 1666240"/>
              <a:gd name="connsiteY2" fmla="*/ 595630 h 666493"/>
              <a:gd name="connsiteX3" fmla="*/ 1666240 w 1666240"/>
              <a:gd name="connsiteY3" fmla="*/ 636270 h 666493"/>
              <a:gd name="connsiteX0" fmla="*/ 0 w 1666240"/>
              <a:gd name="connsiteY0" fmla="*/ 14835 h 643386"/>
              <a:gd name="connsiteX1" fmla="*/ 740702 w 1666240"/>
              <a:gd name="connsiteY1" fmla="*/ 126738 h 643386"/>
              <a:gd name="connsiteX2" fmla="*/ 984540 w 1666240"/>
              <a:gd name="connsiteY2" fmla="*/ 507876 h 643386"/>
              <a:gd name="connsiteX3" fmla="*/ 1666240 w 1666240"/>
              <a:gd name="connsiteY3" fmla="*/ 634595 h 64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240" h="643386">
                <a:moveTo>
                  <a:pt x="0" y="14835"/>
                </a:moveTo>
                <a:cubicBezTo>
                  <a:pt x="284480" y="-33425"/>
                  <a:pt x="576612" y="44565"/>
                  <a:pt x="740702" y="126738"/>
                </a:cubicBezTo>
                <a:cubicBezTo>
                  <a:pt x="904792" y="208911"/>
                  <a:pt x="828753" y="404583"/>
                  <a:pt x="984540" y="507876"/>
                </a:cubicBezTo>
                <a:cubicBezTo>
                  <a:pt x="1140327" y="611169"/>
                  <a:pt x="1398693" y="665921"/>
                  <a:pt x="1666240" y="634595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76AE0E1-77B2-3343-8872-0918A09F3203}"/>
              </a:ext>
            </a:extLst>
          </p:cNvPr>
          <p:cNvSpPr/>
          <p:nvPr/>
        </p:nvSpPr>
        <p:spPr bwMode="auto">
          <a:xfrm flipH="1">
            <a:off x="5286990" y="1471637"/>
            <a:ext cx="1246200" cy="952700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234596" y="89305"/>
                  <a:pt x="299752" y="223520"/>
                </a:cubicBezTo>
                <a:cubicBezTo>
                  <a:pt x="364908" y="357735"/>
                  <a:pt x="299493" y="693531"/>
                  <a:pt x="390933" y="805291"/>
                </a:cubicBezTo>
                <a:cubicBezTo>
                  <a:pt x="617624" y="895387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DB6201-89A8-5142-9ACC-736D0CC7ADA5}"/>
              </a:ext>
            </a:extLst>
          </p:cNvPr>
          <p:cNvSpPr/>
          <p:nvPr/>
        </p:nvSpPr>
        <p:spPr bwMode="auto">
          <a:xfrm>
            <a:off x="7113804" y="1268298"/>
            <a:ext cx="605077" cy="338829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326813" y="110067"/>
                  <a:pt x="416560" y="223520"/>
                </a:cubicBezTo>
                <a:cubicBezTo>
                  <a:pt x="506307" y="336973"/>
                  <a:pt x="447040" y="568960"/>
                  <a:pt x="538480" y="680720"/>
                </a:cubicBezTo>
                <a:cubicBezTo>
                  <a:pt x="629920" y="792480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619D32F-3B39-D047-99AA-8C4550B7B6D9}"/>
              </a:ext>
            </a:extLst>
          </p:cNvPr>
          <p:cNvSpPr/>
          <p:nvPr/>
        </p:nvSpPr>
        <p:spPr bwMode="auto">
          <a:xfrm rot="10800000">
            <a:off x="5570215" y="2149035"/>
            <a:ext cx="1269373" cy="550605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61017 w 965200"/>
              <a:gd name="connsiteY1" fmla="*/ 193866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192725" y="70528"/>
                  <a:pt x="261017" y="193866"/>
                </a:cubicBezTo>
                <a:cubicBezTo>
                  <a:pt x="329309" y="317204"/>
                  <a:pt x="318314" y="628269"/>
                  <a:pt x="409754" y="740029"/>
                </a:cubicBezTo>
                <a:cubicBezTo>
                  <a:pt x="501194" y="851789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FE933E5-0ACC-A142-B9C9-99EBCAEE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8990"/>
            <a:ext cx="4281055" cy="91601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Find all the forest types of the country whose </a:t>
            </a:r>
            <a:r>
              <a:rPr lang="en-GB" dirty="0" err="1"/>
              <a:t>geoName</a:t>
            </a:r>
            <a:r>
              <a:rPr lang="en-GB" dirty="0"/>
              <a:t> is Australia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0CB672-3AE0-3940-B0AF-25666E49A921}"/>
              </a:ext>
            </a:extLst>
          </p:cNvPr>
          <p:cNvSpPr txBox="1"/>
          <p:nvPr/>
        </p:nvSpPr>
        <p:spPr bwMode="auto">
          <a:xfrm>
            <a:off x="457200" y="3522304"/>
            <a:ext cx="493596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select distinct</a:t>
            </a:r>
            <a:r>
              <a:rPr lang="en-GB" sz="1800" dirty="0">
                <a:latin typeface="LM Mono 10" pitchFamily="49" charset="77"/>
              </a:rPr>
              <a:t> </a:t>
            </a:r>
            <a:r>
              <a:rPr lang="en-GB" sz="1800" dirty="0" err="1">
                <a:latin typeface="LM Mono 10" pitchFamily="49" charset="77"/>
              </a:rPr>
              <a:t>forest.type</a:t>
            </a:r>
            <a:endParaRPr lang="en-GB" sz="1800" dirty="0">
              <a:latin typeface="LM Mono 10" pitchFamily="49" charset="77"/>
            </a:endParaRPr>
          </a:p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from</a:t>
            </a:r>
            <a:r>
              <a:rPr lang="en-GB" sz="1800" dirty="0">
                <a:latin typeface="LM Mono 10" pitchFamily="49" charset="77"/>
              </a:rPr>
              <a:t> country, location, forest</a:t>
            </a:r>
          </a:p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where</a:t>
            </a:r>
            <a:r>
              <a:rPr lang="en-GB" sz="1800" dirty="0">
                <a:latin typeface="LM Mono 10" pitchFamily="49" charset="77"/>
              </a:rPr>
              <a:t> </a:t>
            </a:r>
            <a:r>
              <a:rPr lang="en-GB" sz="1800" dirty="0" err="1">
                <a:latin typeface="LM Mono 10" pitchFamily="49" charset="77"/>
              </a:rPr>
              <a:t>country.name</a:t>
            </a:r>
            <a:r>
              <a:rPr lang="en-GB" sz="1800" dirty="0">
                <a:latin typeface="LM Mono 10" pitchFamily="49" charset="77"/>
              </a:rPr>
              <a:t> = 'Australia' </a:t>
            </a:r>
          </a:p>
          <a:p>
            <a:pPr algn="l"/>
            <a:r>
              <a:rPr lang="en-GB" sz="1800" dirty="0">
                <a:latin typeface="LM Mono 10" pitchFamily="49" charset="77"/>
              </a:rPr>
              <a:t>      and country.iso3 = location.iso3 </a:t>
            </a:r>
          </a:p>
          <a:p>
            <a:pPr algn="l"/>
            <a:r>
              <a:rPr lang="en-GB" sz="1800" dirty="0">
                <a:latin typeface="LM Mono 10" pitchFamily="49" charset="77"/>
              </a:rPr>
              <a:t>      and </a:t>
            </a:r>
            <a:r>
              <a:rPr lang="en-GB" sz="1800" dirty="0" err="1">
                <a:latin typeface="LM Mono 10" pitchFamily="49" charset="77"/>
              </a:rPr>
              <a:t>location.forestid</a:t>
            </a:r>
            <a:r>
              <a:rPr lang="en-GB" sz="1800" dirty="0">
                <a:latin typeface="LM Mono 10" pitchFamily="49" charset="77"/>
              </a:rPr>
              <a:t> = </a:t>
            </a:r>
            <a:r>
              <a:rPr lang="en-GB" sz="1800" dirty="0" err="1">
                <a:latin typeface="LM Mono 10" pitchFamily="49" charset="77"/>
              </a:rPr>
              <a:t>forest.id</a:t>
            </a:r>
            <a:endParaRPr lang="en-CH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0A611-C671-B1FD-D8A4-7EFB3730137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843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8774-6ADC-3540-9918-164CD88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Exercises on the Enviro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4559-C3C8-764F-8AB5-92658D782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2C03E2-780E-8446-8A05-CD3DDC55C9E2}"/>
              </a:ext>
            </a:extLst>
          </p:cNvPr>
          <p:cNvSpPr/>
          <p:nvPr/>
        </p:nvSpPr>
        <p:spPr bwMode="auto">
          <a:xfrm>
            <a:off x="7718881" y="1324431"/>
            <a:ext cx="1055664" cy="687606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forest</a:t>
            </a:r>
          </a:p>
          <a:p>
            <a:pPr algn="l"/>
            <a:r>
              <a:rPr lang="en-CH" sz="1000" dirty="0">
                <a:latin typeface="+mn-lt"/>
              </a:rPr>
              <a:t>id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1CA0A-7E7B-E94E-B9A8-592E4EAAF04C}"/>
              </a:ext>
            </a:extLst>
          </p:cNvPr>
          <p:cNvSpPr/>
          <p:nvPr/>
        </p:nvSpPr>
        <p:spPr bwMode="auto">
          <a:xfrm>
            <a:off x="4878886" y="1435081"/>
            <a:ext cx="1049227" cy="1732992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country</a:t>
            </a:r>
          </a:p>
          <a:p>
            <a:pPr algn="l"/>
            <a:r>
              <a:rPr lang="en-CH" sz="1000" dirty="0">
                <a:latin typeface="+mn-lt"/>
              </a:rPr>
              <a:t>id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sovereign</a:t>
            </a:r>
          </a:p>
          <a:p>
            <a:pPr algn="l"/>
            <a:r>
              <a:rPr lang="en-CH" sz="1000" dirty="0">
                <a:latin typeface="+mn-lt"/>
              </a:rPr>
              <a:t>subregion</a:t>
            </a:r>
          </a:p>
          <a:p>
            <a:pPr algn="l"/>
            <a:r>
              <a:rPr lang="en-CH" sz="1000" dirty="0">
                <a:latin typeface="+mn-lt"/>
              </a:rPr>
              <a:t>iso2</a:t>
            </a:r>
          </a:p>
          <a:p>
            <a:pPr algn="l"/>
            <a:r>
              <a:rPr lang="en-CH" sz="1000" dirty="0">
                <a:latin typeface="+mn-lt"/>
              </a:rPr>
              <a:t>iso3</a:t>
            </a:r>
          </a:p>
          <a:p>
            <a:pPr algn="l"/>
            <a:r>
              <a:rPr lang="en-CH" sz="1000" dirty="0">
                <a:latin typeface="+mn-lt"/>
              </a:rPr>
              <a:t>uncode</a:t>
            </a:r>
          </a:p>
          <a:p>
            <a:pPr algn="l"/>
            <a:r>
              <a:rPr lang="en-CH" sz="1000" dirty="0">
                <a:latin typeface="+mn-lt"/>
              </a:rPr>
              <a:t>geoname</a:t>
            </a:r>
          </a:p>
          <a:p>
            <a:pPr algn="l"/>
            <a:r>
              <a:rPr lang="en-CH" sz="1000" dirty="0">
                <a:latin typeface="+mn-lt"/>
              </a:rPr>
              <a:t>area</a:t>
            </a:r>
          </a:p>
          <a:p>
            <a:pPr algn="l"/>
            <a:r>
              <a:rPr lang="en-CH" sz="1000" dirty="0">
                <a:latin typeface="+mn-lt"/>
              </a:rPr>
              <a:t>pop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E0AEFD-2DB4-8F49-B7E4-D84DADD39AA8}"/>
              </a:ext>
            </a:extLst>
          </p:cNvPr>
          <p:cNvSpPr/>
          <p:nvPr/>
        </p:nvSpPr>
        <p:spPr bwMode="auto">
          <a:xfrm>
            <a:off x="6510661" y="992996"/>
            <a:ext cx="1055664" cy="55060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location</a:t>
            </a:r>
          </a:p>
          <a:p>
            <a:pPr algn="l"/>
            <a:r>
              <a:rPr lang="en-CH" sz="1000" dirty="0">
                <a:latin typeface="+mn-lt"/>
              </a:rPr>
              <a:t>forestid</a:t>
            </a:r>
          </a:p>
          <a:p>
            <a:pPr algn="l"/>
            <a:r>
              <a:rPr lang="en-CH" sz="1000" dirty="0">
                <a:latin typeface="+mn-lt"/>
              </a:rPr>
              <a:t>iso3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C86AB2-AA44-A047-BCC6-5E44804CAFD1}"/>
              </a:ext>
            </a:extLst>
          </p:cNvPr>
          <p:cNvSpPr/>
          <p:nvPr/>
        </p:nvSpPr>
        <p:spPr bwMode="auto">
          <a:xfrm>
            <a:off x="6807405" y="2480517"/>
            <a:ext cx="1055664" cy="550605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subRegion</a:t>
            </a: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region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119FFA-C01B-9B43-B906-653103278A76}"/>
              </a:ext>
            </a:extLst>
          </p:cNvPr>
          <p:cNvSpPr/>
          <p:nvPr/>
        </p:nvSpPr>
        <p:spPr bwMode="auto">
          <a:xfrm>
            <a:off x="3241964" y="1435081"/>
            <a:ext cx="908257" cy="840093"/>
          </a:xfrm>
          <a:prstGeom prst="rect">
            <a:avLst/>
          </a:prstGeom>
          <a:solidFill>
            <a:schemeClr val="bg2">
              <a:lumMod val="40000"/>
              <a:lumOff val="60000"/>
              <a:alpha val="78038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tIns="0" rtlCol="0" anchor="ctr">
            <a:prstTxWarp prst="textNoShape">
              <a:avLst/>
            </a:prstTxWarp>
          </a:bodyPr>
          <a:lstStyle/>
          <a:p>
            <a:pPr algn="ctr"/>
            <a:r>
              <a:rPr lang="en-CH" sz="1000" b="1" dirty="0">
                <a:latin typeface="+mn-lt"/>
              </a:rPr>
              <a:t>co2ems</a:t>
            </a:r>
            <a:endParaRPr lang="en-CH" sz="1000" dirty="0">
              <a:latin typeface="+mn-lt"/>
            </a:endParaRPr>
          </a:p>
          <a:p>
            <a:pPr algn="l"/>
            <a:r>
              <a:rPr lang="en-CH" sz="1000" dirty="0">
                <a:latin typeface="+mn-lt"/>
              </a:rPr>
              <a:t>name</a:t>
            </a:r>
          </a:p>
          <a:p>
            <a:pPr algn="l"/>
            <a:r>
              <a:rPr lang="en-CH" sz="1000" dirty="0">
                <a:latin typeface="+mn-lt"/>
              </a:rPr>
              <a:t>cccode</a:t>
            </a:r>
          </a:p>
          <a:p>
            <a:pPr algn="l"/>
            <a:r>
              <a:rPr lang="en-CH" sz="1000" dirty="0">
                <a:latin typeface="+mn-lt"/>
              </a:rPr>
              <a:t>year</a:t>
            </a:r>
          </a:p>
          <a:p>
            <a:pPr algn="l"/>
            <a:r>
              <a:rPr lang="en-CH" sz="1000" dirty="0">
                <a:latin typeface="+mn-lt"/>
              </a:rPr>
              <a:t>co2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C67D8AC-FF71-2A43-92A2-D61ACC4E1144}"/>
              </a:ext>
            </a:extLst>
          </p:cNvPr>
          <p:cNvSpPr/>
          <p:nvPr/>
        </p:nvSpPr>
        <p:spPr bwMode="auto">
          <a:xfrm>
            <a:off x="3731491" y="1810327"/>
            <a:ext cx="1233647" cy="628650"/>
          </a:xfrm>
          <a:custGeom>
            <a:avLst/>
            <a:gdLst>
              <a:gd name="connsiteX0" fmla="*/ 0 w 1666240"/>
              <a:gd name="connsiteY0" fmla="*/ 55725 h 705708"/>
              <a:gd name="connsiteX1" fmla="*/ 731520 w 1666240"/>
              <a:gd name="connsiteY1" fmla="*/ 55725 h 705708"/>
              <a:gd name="connsiteX2" fmla="*/ 975360 w 1666240"/>
              <a:gd name="connsiteY2" fmla="*/ 634845 h 705708"/>
              <a:gd name="connsiteX3" fmla="*/ 1666240 w 1666240"/>
              <a:gd name="connsiteY3" fmla="*/ 675485 h 705708"/>
              <a:gd name="connsiteX0" fmla="*/ 0 w 1666240"/>
              <a:gd name="connsiteY0" fmla="*/ 16510 h 666493"/>
              <a:gd name="connsiteX1" fmla="*/ 740702 w 1666240"/>
              <a:gd name="connsiteY1" fmla="*/ 128413 h 666493"/>
              <a:gd name="connsiteX2" fmla="*/ 975360 w 1666240"/>
              <a:gd name="connsiteY2" fmla="*/ 595630 h 666493"/>
              <a:gd name="connsiteX3" fmla="*/ 1666240 w 1666240"/>
              <a:gd name="connsiteY3" fmla="*/ 636270 h 666493"/>
              <a:gd name="connsiteX0" fmla="*/ 0 w 1666240"/>
              <a:gd name="connsiteY0" fmla="*/ 14835 h 643386"/>
              <a:gd name="connsiteX1" fmla="*/ 740702 w 1666240"/>
              <a:gd name="connsiteY1" fmla="*/ 126738 h 643386"/>
              <a:gd name="connsiteX2" fmla="*/ 984540 w 1666240"/>
              <a:gd name="connsiteY2" fmla="*/ 507876 h 643386"/>
              <a:gd name="connsiteX3" fmla="*/ 1666240 w 1666240"/>
              <a:gd name="connsiteY3" fmla="*/ 634595 h 64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6240" h="643386">
                <a:moveTo>
                  <a:pt x="0" y="14835"/>
                </a:moveTo>
                <a:cubicBezTo>
                  <a:pt x="284480" y="-33425"/>
                  <a:pt x="576612" y="44565"/>
                  <a:pt x="740702" y="126738"/>
                </a:cubicBezTo>
                <a:cubicBezTo>
                  <a:pt x="904792" y="208911"/>
                  <a:pt x="828753" y="404583"/>
                  <a:pt x="984540" y="507876"/>
                </a:cubicBezTo>
                <a:cubicBezTo>
                  <a:pt x="1140327" y="611169"/>
                  <a:pt x="1398693" y="665921"/>
                  <a:pt x="1666240" y="634595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76AE0E1-77B2-3343-8872-0918A09F3203}"/>
              </a:ext>
            </a:extLst>
          </p:cNvPr>
          <p:cNvSpPr/>
          <p:nvPr/>
        </p:nvSpPr>
        <p:spPr bwMode="auto">
          <a:xfrm flipH="1">
            <a:off x="5286990" y="1471637"/>
            <a:ext cx="1246200" cy="952700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409377 w 965200"/>
              <a:gd name="connsiteY2" fmla="*/ 675304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99752 w 965200"/>
              <a:gd name="connsiteY1" fmla="*/ 223520 h 894080"/>
              <a:gd name="connsiteX2" fmla="*/ 390933 w 965200"/>
              <a:gd name="connsiteY2" fmla="*/ 805291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234596" y="89305"/>
                  <a:pt x="299752" y="223520"/>
                </a:cubicBezTo>
                <a:cubicBezTo>
                  <a:pt x="364908" y="357735"/>
                  <a:pt x="299493" y="693531"/>
                  <a:pt x="390933" y="805291"/>
                </a:cubicBezTo>
                <a:cubicBezTo>
                  <a:pt x="617624" y="895387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FDB6201-89A8-5142-9ACC-736D0CC7ADA5}"/>
              </a:ext>
            </a:extLst>
          </p:cNvPr>
          <p:cNvSpPr/>
          <p:nvPr/>
        </p:nvSpPr>
        <p:spPr bwMode="auto">
          <a:xfrm>
            <a:off x="7113804" y="1268298"/>
            <a:ext cx="605077" cy="338829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326813" y="110067"/>
                  <a:pt x="416560" y="223520"/>
                </a:cubicBezTo>
                <a:cubicBezTo>
                  <a:pt x="506307" y="336973"/>
                  <a:pt x="447040" y="568960"/>
                  <a:pt x="538480" y="680720"/>
                </a:cubicBezTo>
                <a:cubicBezTo>
                  <a:pt x="629920" y="792480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619D32F-3B39-D047-99AA-8C4550B7B6D9}"/>
              </a:ext>
            </a:extLst>
          </p:cNvPr>
          <p:cNvSpPr/>
          <p:nvPr/>
        </p:nvSpPr>
        <p:spPr bwMode="auto">
          <a:xfrm rot="10800000">
            <a:off x="5570215" y="2149035"/>
            <a:ext cx="1269373" cy="550605"/>
          </a:xfrm>
          <a:custGeom>
            <a:avLst/>
            <a:gdLst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538480 w 965200"/>
              <a:gd name="connsiteY2" fmla="*/ 680720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416560 w 965200"/>
              <a:gd name="connsiteY1" fmla="*/ 223520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  <a:gd name="connsiteX0" fmla="*/ 0 w 965200"/>
              <a:gd name="connsiteY0" fmla="*/ 0 h 894080"/>
              <a:gd name="connsiteX1" fmla="*/ 261017 w 965200"/>
              <a:gd name="connsiteY1" fmla="*/ 193866 h 894080"/>
              <a:gd name="connsiteX2" fmla="*/ 409754 w 965200"/>
              <a:gd name="connsiteY2" fmla="*/ 740029 h 894080"/>
              <a:gd name="connsiteX3" fmla="*/ 965200 w 965200"/>
              <a:gd name="connsiteY3" fmla="*/ 89408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894080">
                <a:moveTo>
                  <a:pt x="0" y="0"/>
                </a:moveTo>
                <a:cubicBezTo>
                  <a:pt x="163406" y="55033"/>
                  <a:pt x="192725" y="70528"/>
                  <a:pt x="261017" y="193866"/>
                </a:cubicBezTo>
                <a:cubicBezTo>
                  <a:pt x="329309" y="317204"/>
                  <a:pt x="318314" y="628269"/>
                  <a:pt x="409754" y="740029"/>
                </a:cubicBezTo>
                <a:cubicBezTo>
                  <a:pt x="501194" y="851789"/>
                  <a:pt x="797560" y="843280"/>
                  <a:pt x="965200" y="894080"/>
                </a:cubicBezTo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H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FE933E5-0ACC-A142-B9C9-99EBCAEE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8990"/>
            <a:ext cx="4281055" cy="91601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Display for each country the number of tons of CO2 emitted per capita for the year 2007 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0CB672-3AE0-3940-B0AF-25666E49A921}"/>
              </a:ext>
            </a:extLst>
          </p:cNvPr>
          <p:cNvSpPr txBox="1"/>
          <p:nvPr/>
        </p:nvSpPr>
        <p:spPr bwMode="auto">
          <a:xfrm>
            <a:off x="457200" y="3522304"/>
            <a:ext cx="8590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select distinct</a:t>
            </a:r>
            <a:r>
              <a:rPr lang="en-GB" sz="1800" dirty="0">
                <a:latin typeface="LM Mono 10" pitchFamily="49" charset="77"/>
              </a:rPr>
              <a:t> </a:t>
            </a:r>
            <a:r>
              <a:rPr lang="en-GB" sz="1800" dirty="0" err="1">
                <a:latin typeface="LM Mono 10" pitchFamily="49" charset="77"/>
              </a:rPr>
              <a:t>country.name</a:t>
            </a:r>
            <a:r>
              <a:rPr lang="en-GB" sz="1800" dirty="0">
                <a:latin typeface="LM Mono 10" pitchFamily="49" charset="77"/>
              </a:rPr>
              <a:t>, (co2ems.eco2/</a:t>
            </a:r>
            <a:r>
              <a:rPr lang="en-GB" sz="1800" dirty="0" err="1">
                <a:latin typeface="LM Mono 10" pitchFamily="49" charset="77"/>
              </a:rPr>
              <a:t>country.pop</a:t>
            </a:r>
            <a:r>
              <a:rPr lang="en-GB" sz="1800" dirty="0">
                <a:latin typeface="LM Mono 10" pitchFamily="49" charset="77"/>
              </a:rPr>
              <a:t>)*1000 as co2pc</a:t>
            </a:r>
          </a:p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from</a:t>
            </a:r>
            <a:r>
              <a:rPr lang="en-GB" sz="1800" dirty="0">
                <a:latin typeface="LM Mono 10" pitchFamily="49" charset="77"/>
              </a:rPr>
              <a:t> country, co2ems</a:t>
            </a:r>
          </a:p>
          <a:p>
            <a:pPr algn="l"/>
            <a:r>
              <a:rPr lang="en-GB" sz="1800" dirty="0">
                <a:solidFill>
                  <a:srgbClr val="0070C0"/>
                </a:solidFill>
                <a:latin typeface="LM Mono 10" pitchFamily="49" charset="77"/>
              </a:rPr>
              <a:t>where</a:t>
            </a:r>
            <a:r>
              <a:rPr lang="en-GB" sz="1800" dirty="0">
                <a:latin typeface="LM Mono 10" pitchFamily="49" charset="77"/>
              </a:rPr>
              <a:t> country.iso3 = co2ems.code and co2ems.year = 2007</a:t>
            </a:r>
            <a:endParaRPr lang="en-CH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A9712-6B26-BA8A-B3DB-7AD40E1D0D4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5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C992-19E7-B74A-BAFF-D15D84F0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 (single machine)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43A593-1B19-6F48-8440-29DE4B69AD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45ED-AECF-344E-A11D-5D70D4F6D7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A0A91FB9-706C-EB46-A039-B430F9D8D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072634"/>
            <a:ext cx="1676400" cy="850379"/>
          </a:xfrm>
          <a:prstGeom prst="can">
            <a:avLst>
              <a:gd name="adj" fmla="val 13889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600" dirty="0" err="1">
                <a:latin typeface="Lucida Grande"/>
                <a:cs typeface="Lucida Grande"/>
              </a:rPr>
              <a:t>stored</a:t>
            </a:r>
            <a:endParaRPr lang="fr-FR" sz="1600" dirty="0">
              <a:latin typeface="Lucida Grande"/>
              <a:cs typeface="Lucida Grande"/>
            </a:endParaRPr>
          </a:p>
          <a:p>
            <a:r>
              <a:rPr lang="fr-FR" sz="1600" dirty="0">
                <a:latin typeface="Lucida Grande"/>
                <a:cs typeface="Lucida Grande"/>
              </a:rPr>
              <a:t>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D8C81-D466-994D-8375-751F02743341}"/>
              </a:ext>
            </a:extLst>
          </p:cNvPr>
          <p:cNvSpPr/>
          <p:nvPr/>
        </p:nvSpPr>
        <p:spPr bwMode="auto">
          <a:xfrm>
            <a:off x="2667000" y="1074136"/>
            <a:ext cx="1828800" cy="80010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user application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6A9E6E-3C4E-7843-BEE1-109DF7B00816}"/>
              </a:ext>
            </a:extLst>
          </p:cNvPr>
          <p:cNvSpPr/>
          <p:nvPr/>
        </p:nvSpPr>
        <p:spPr bwMode="auto">
          <a:xfrm>
            <a:off x="2666999" y="2592753"/>
            <a:ext cx="1828801" cy="74029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DBMS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6971AF-A468-D041-B496-72C7573976AD}"/>
              </a:ext>
            </a:extLst>
          </p:cNvPr>
          <p:cNvCxnSpPr>
            <a:cxnSpLocks/>
          </p:cNvCxnSpPr>
          <p:nvPr/>
        </p:nvCxnSpPr>
        <p:spPr bwMode="auto">
          <a:xfrm>
            <a:off x="3267075" y="1874236"/>
            <a:ext cx="0" cy="718517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F6258F2-99B0-5C42-90CF-7F3D3B141FC3}"/>
              </a:ext>
            </a:extLst>
          </p:cNvPr>
          <p:cNvSpPr txBox="1"/>
          <p:nvPr/>
        </p:nvSpPr>
        <p:spPr bwMode="auto">
          <a:xfrm>
            <a:off x="2370340" y="2055707"/>
            <a:ext cx="7457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0070C0"/>
                </a:solidFill>
                <a:latin typeface="Lucida Grande"/>
                <a:cs typeface="Lucida Grande"/>
              </a:rPr>
              <a:t>query</a:t>
            </a:r>
            <a:endParaRPr lang="en-US" sz="1800" dirty="0">
              <a:solidFill>
                <a:srgbClr val="0070C0"/>
              </a:solidFill>
              <a:latin typeface="Lucida Grande"/>
              <a:cs typeface="Lucida Grande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43A12D-8FE3-7F40-BAF2-71D002C738B5}"/>
              </a:ext>
            </a:extLst>
          </p:cNvPr>
          <p:cNvCxnSpPr>
            <a:cxnSpLocks/>
          </p:cNvCxnSpPr>
          <p:nvPr/>
        </p:nvCxnSpPr>
        <p:spPr bwMode="auto">
          <a:xfrm flipV="1">
            <a:off x="4076701" y="1874237"/>
            <a:ext cx="1" cy="718516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0D13A4E-CF1A-1341-B491-09E0DBA7594B}"/>
              </a:ext>
            </a:extLst>
          </p:cNvPr>
          <p:cNvSpPr txBox="1"/>
          <p:nvPr/>
        </p:nvSpPr>
        <p:spPr bwMode="auto">
          <a:xfrm>
            <a:off x="4285038" y="2055707"/>
            <a:ext cx="10871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0070C0"/>
                </a:solidFill>
                <a:latin typeface="Lucida Grande"/>
                <a:cs typeface="Lucida Grande"/>
              </a:rPr>
              <a:t>response</a:t>
            </a:r>
            <a:endParaRPr lang="en-US" sz="1800" dirty="0">
              <a:solidFill>
                <a:srgbClr val="0070C0"/>
              </a:solidFill>
              <a:latin typeface="Lucida Grande"/>
              <a:cs typeface="Lucida Grande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44B3A5-81D0-4F47-9931-6EB8AA3D8732}"/>
              </a:ext>
            </a:extLst>
          </p:cNvPr>
          <p:cNvCxnSpPr>
            <a:cxnSpLocks/>
            <a:stCxn id="5" idx="1"/>
            <a:endCxn id="7" idx="2"/>
          </p:cNvCxnSpPr>
          <p:nvPr/>
        </p:nvCxnSpPr>
        <p:spPr bwMode="auto">
          <a:xfrm flipV="1">
            <a:off x="3581400" y="3333049"/>
            <a:ext cx="0" cy="739585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CD3D3E6-B130-C64E-B4F6-96379C8AD114}"/>
              </a:ext>
            </a:extLst>
          </p:cNvPr>
          <p:cNvSpPr txBox="1"/>
          <p:nvPr/>
        </p:nvSpPr>
        <p:spPr bwMode="auto">
          <a:xfrm>
            <a:off x="2904532" y="3593010"/>
            <a:ext cx="13805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0070C0"/>
                </a:solidFill>
                <a:latin typeface="Lucida Grande"/>
                <a:cs typeface="Lucida Grande"/>
              </a:rPr>
              <a:t>read    write</a:t>
            </a:r>
            <a:endParaRPr lang="en-US" sz="1800" dirty="0">
              <a:solidFill>
                <a:srgbClr val="0070C0"/>
              </a:solidFill>
              <a:latin typeface="Lucida Grande"/>
              <a:cs typeface="Lucida Grande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DC0689-58EA-8C49-97B8-9E2E0FB8F203}"/>
              </a:ext>
            </a:extLst>
          </p:cNvPr>
          <p:cNvSpPr/>
          <p:nvPr/>
        </p:nvSpPr>
        <p:spPr bwMode="auto">
          <a:xfrm>
            <a:off x="1802167" y="915566"/>
            <a:ext cx="3710866" cy="41136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B910A-0C75-E472-F4BC-4938CC368E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4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C992-19E7-B74A-BAFF-D15D84F0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 (database server)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43A593-1B19-6F48-8440-29DE4B69AD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45ED-AECF-344E-A11D-5D70D4F6D76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A0A91FB9-706C-EB46-A039-B430F9D8D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833" y="2921230"/>
            <a:ext cx="1676400" cy="850379"/>
          </a:xfrm>
          <a:prstGeom prst="can">
            <a:avLst>
              <a:gd name="adj" fmla="val 13889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600" dirty="0" err="1">
                <a:latin typeface="Lucida Grande"/>
                <a:cs typeface="Lucida Grande"/>
              </a:rPr>
              <a:t>stored</a:t>
            </a:r>
            <a:endParaRPr lang="fr-FR" sz="1600" dirty="0">
              <a:latin typeface="Lucida Grande"/>
              <a:cs typeface="Lucida Grande"/>
            </a:endParaRPr>
          </a:p>
          <a:p>
            <a:r>
              <a:rPr lang="fr-FR" sz="1600" dirty="0">
                <a:latin typeface="Lucida Grande"/>
                <a:cs typeface="Lucida Grande"/>
              </a:rPr>
              <a:t>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D8C81-D466-994D-8375-751F02743341}"/>
              </a:ext>
            </a:extLst>
          </p:cNvPr>
          <p:cNvSpPr/>
          <p:nvPr/>
        </p:nvSpPr>
        <p:spPr bwMode="auto">
          <a:xfrm>
            <a:off x="1005859" y="1085586"/>
            <a:ext cx="1828800" cy="80010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user application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6A9E6E-3C4E-7843-BEE1-109DF7B00816}"/>
              </a:ext>
            </a:extLst>
          </p:cNvPr>
          <p:cNvSpPr/>
          <p:nvPr/>
        </p:nvSpPr>
        <p:spPr bwMode="auto">
          <a:xfrm>
            <a:off x="5360632" y="1441349"/>
            <a:ext cx="1828801" cy="74029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DBMS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6971AF-A468-D041-B496-72C7573976AD}"/>
              </a:ext>
            </a:extLst>
          </p:cNvPr>
          <p:cNvCxnSpPr>
            <a:cxnSpLocks/>
          </p:cNvCxnSpPr>
          <p:nvPr/>
        </p:nvCxnSpPr>
        <p:spPr bwMode="auto">
          <a:xfrm>
            <a:off x="2834659" y="1307710"/>
            <a:ext cx="2484085" cy="370170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F6258F2-99B0-5C42-90CF-7F3D3B141FC3}"/>
              </a:ext>
            </a:extLst>
          </p:cNvPr>
          <p:cNvSpPr txBox="1"/>
          <p:nvPr/>
        </p:nvSpPr>
        <p:spPr bwMode="auto">
          <a:xfrm>
            <a:off x="3400150" y="1027371"/>
            <a:ext cx="7457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0070C0"/>
                </a:solidFill>
                <a:latin typeface="Lucida Grande"/>
                <a:cs typeface="Lucida Grande"/>
              </a:rPr>
              <a:t>query</a:t>
            </a:r>
            <a:endParaRPr lang="en-US" sz="1800" dirty="0">
              <a:solidFill>
                <a:srgbClr val="0070C0"/>
              </a:solidFill>
              <a:latin typeface="Lucida Grande"/>
              <a:cs typeface="Lucida Grande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43A12D-8FE3-7F40-BAF2-71D002C738B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861211" y="1404544"/>
            <a:ext cx="2477062" cy="400050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0D13A4E-CF1A-1341-B491-09E0DBA7594B}"/>
              </a:ext>
            </a:extLst>
          </p:cNvPr>
          <p:cNvSpPr txBox="1"/>
          <p:nvPr/>
        </p:nvSpPr>
        <p:spPr bwMode="auto">
          <a:xfrm>
            <a:off x="3332442" y="1633000"/>
            <a:ext cx="10871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0070C0"/>
                </a:solidFill>
                <a:latin typeface="Lucida Grande"/>
                <a:cs typeface="Lucida Grande"/>
              </a:rPr>
              <a:t>response</a:t>
            </a:r>
            <a:endParaRPr lang="en-US" sz="1800" dirty="0">
              <a:solidFill>
                <a:srgbClr val="0070C0"/>
              </a:solidFill>
              <a:latin typeface="Lucida Grande"/>
              <a:cs typeface="Lucida Grande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44B3A5-81D0-4F47-9931-6EB8AA3D8732}"/>
              </a:ext>
            </a:extLst>
          </p:cNvPr>
          <p:cNvCxnSpPr>
            <a:cxnSpLocks/>
            <a:stCxn id="5" idx="1"/>
            <a:endCxn id="7" idx="2"/>
          </p:cNvCxnSpPr>
          <p:nvPr/>
        </p:nvCxnSpPr>
        <p:spPr bwMode="auto">
          <a:xfrm flipV="1">
            <a:off x="6275033" y="2181645"/>
            <a:ext cx="0" cy="739585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CD3D3E6-B130-C64E-B4F6-96379C8AD114}"/>
              </a:ext>
            </a:extLst>
          </p:cNvPr>
          <p:cNvSpPr txBox="1"/>
          <p:nvPr/>
        </p:nvSpPr>
        <p:spPr bwMode="auto">
          <a:xfrm>
            <a:off x="5598165" y="2441606"/>
            <a:ext cx="13805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0070C0"/>
                </a:solidFill>
                <a:latin typeface="Lucida Grande"/>
                <a:cs typeface="Lucida Grande"/>
              </a:rPr>
              <a:t>read    write</a:t>
            </a:r>
            <a:endParaRPr lang="en-US" sz="1800" dirty="0">
              <a:solidFill>
                <a:srgbClr val="0070C0"/>
              </a:solidFill>
              <a:latin typeface="Lucida Grande"/>
              <a:cs typeface="Lucida Grande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DC0689-58EA-8C49-97B8-9E2E0FB8F203}"/>
              </a:ext>
            </a:extLst>
          </p:cNvPr>
          <p:cNvSpPr/>
          <p:nvPr/>
        </p:nvSpPr>
        <p:spPr bwMode="auto">
          <a:xfrm>
            <a:off x="4879017" y="1307710"/>
            <a:ext cx="2606134" cy="25700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B60859-5D72-8A41-9FB6-97FEA25D5900}"/>
              </a:ext>
            </a:extLst>
          </p:cNvPr>
          <p:cNvSpPr/>
          <p:nvPr/>
        </p:nvSpPr>
        <p:spPr bwMode="auto">
          <a:xfrm>
            <a:off x="661230" y="915567"/>
            <a:ext cx="2388987" cy="1526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ECF003-28F1-B84B-8BAC-5D8E1989D105}"/>
              </a:ext>
            </a:extLst>
          </p:cNvPr>
          <p:cNvSpPr txBox="1"/>
          <p:nvPr/>
        </p:nvSpPr>
        <p:spPr bwMode="auto">
          <a:xfrm>
            <a:off x="5578413" y="3971757"/>
            <a:ext cx="19495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database server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AE949E-5A17-7C43-A32C-3065A36A2E92}"/>
              </a:ext>
            </a:extLst>
          </p:cNvPr>
          <p:cNvSpPr txBox="1"/>
          <p:nvPr/>
        </p:nvSpPr>
        <p:spPr bwMode="auto">
          <a:xfrm>
            <a:off x="955892" y="2736564"/>
            <a:ext cx="1928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client machines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522C3B-CD10-FE46-92D7-BF68DCD3E9EE}"/>
              </a:ext>
            </a:extLst>
          </p:cNvPr>
          <p:cNvSpPr/>
          <p:nvPr/>
        </p:nvSpPr>
        <p:spPr bwMode="auto">
          <a:xfrm>
            <a:off x="1269944" y="3555058"/>
            <a:ext cx="1828800" cy="80010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user application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DE76C7-3F79-314F-88F8-D51625E643A5}"/>
              </a:ext>
            </a:extLst>
          </p:cNvPr>
          <p:cNvSpPr/>
          <p:nvPr/>
        </p:nvSpPr>
        <p:spPr bwMode="auto">
          <a:xfrm>
            <a:off x="925315" y="3385039"/>
            <a:ext cx="2388987" cy="1526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800" dirty="0" err="1">
              <a:latin typeface="+mn-l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D8AC543-0CF3-F145-A5C2-D28FCE09C607}"/>
              </a:ext>
            </a:extLst>
          </p:cNvPr>
          <p:cNvCxnSpPr>
            <a:cxnSpLocks/>
          </p:cNvCxnSpPr>
          <p:nvPr/>
        </p:nvCxnSpPr>
        <p:spPr bwMode="auto">
          <a:xfrm flipV="1">
            <a:off x="3098744" y="1731422"/>
            <a:ext cx="2212977" cy="2058140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BF70DC2-D829-D44A-BE89-EBBEE94503F8}"/>
              </a:ext>
            </a:extLst>
          </p:cNvPr>
          <p:cNvCxnSpPr>
            <a:cxnSpLocks/>
            <a:stCxn id="7" idx="1"/>
            <a:endCxn id="22" idx="3"/>
          </p:cNvCxnSpPr>
          <p:nvPr/>
        </p:nvCxnSpPr>
        <p:spPr bwMode="auto">
          <a:xfrm flipH="1">
            <a:off x="3098744" y="1811497"/>
            <a:ext cx="2261888" cy="2143611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2535D-B84F-008D-74C0-204B8022180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8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682E14-A769-3847-9D7D-19C557BEDA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DBMS </a:t>
            </a:r>
            <a:r>
              <a:rPr lang="fr-FR" dirty="0" err="1">
                <a:ea typeface="ＭＳ Ｐゴシック" pitchFamily="-112" charset="-128"/>
                <a:cs typeface="ＭＳ Ｐゴシック" pitchFamily="-112" charset="-128"/>
              </a:rPr>
              <a:t>Requirements</a:t>
            </a:r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persistent storage of data</a:t>
            </a:r>
          </a:p>
          <a:p>
            <a:r>
              <a:rPr lang="en-US" dirty="0"/>
              <a:t>provide a description of the stored data (schema)</a:t>
            </a:r>
          </a:p>
          <a:p>
            <a:r>
              <a:rPr lang="en-US" dirty="0"/>
              <a:t>data access and update functions</a:t>
            </a:r>
          </a:p>
          <a:p>
            <a:r>
              <a:rPr lang="en-US" dirty="0"/>
              <a:t>content-based data retrieval (selection criteria)</a:t>
            </a:r>
          </a:p>
          <a:p>
            <a:r>
              <a:rPr lang="en-US" dirty="0"/>
              <a:t>multiple simultaneous access (concurrency)</a:t>
            </a:r>
          </a:p>
          <a:p>
            <a:r>
              <a:rPr lang="en-US" dirty="0"/>
              <a:t>maintain data integrity</a:t>
            </a:r>
          </a:p>
          <a:p>
            <a:r>
              <a:rPr lang="en-US" dirty="0"/>
              <a:t>reliability (crash recovery mechanisms)</a:t>
            </a:r>
          </a:p>
          <a:p>
            <a:r>
              <a:rPr lang="en-US" dirty="0"/>
              <a:t>prevent unauthorized access to confidential data</a:t>
            </a:r>
          </a:p>
          <a:p>
            <a:pPr eaLnBrk="1" hangingPunct="1"/>
            <a:endParaRPr lang="fr-FR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97A4B-4ACA-8501-232C-781C49E6E90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Can't we Use a File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storage of data 				✅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/>
              <a:t>provide a description of the stored data (schema) 		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r>
              <a:rPr lang="en-US" dirty="0"/>
              <a:t>data access and update functions </a:t>
            </a:r>
            <a:r>
              <a:rPr lang="en-US" b="1" dirty="0">
                <a:solidFill>
                  <a:srgbClr val="FF8000"/>
                </a:solidFill>
              </a:rPr>
              <a:t>~</a:t>
            </a:r>
            <a:r>
              <a:rPr lang="en-US" dirty="0">
                <a:solidFill>
                  <a:srgbClr val="FF8000"/>
                </a:solidFill>
              </a:rPr>
              <a:t> the </a:t>
            </a:r>
            <a:r>
              <a:rPr lang="en-US" dirty="0" err="1">
                <a:solidFill>
                  <a:srgbClr val="FF8000"/>
                </a:solidFill>
              </a:rPr>
              <a:t>fs</a:t>
            </a:r>
            <a:r>
              <a:rPr lang="en-US" dirty="0">
                <a:solidFill>
                  <a:srgbClr val="FF8000"/>
                </a:solidFill>
              </a:rPr>
              <a:t> doesn't know the internal structure of a file</a:t>
            </a:r>
          </a:p>
          <a:p>
            <a:r>
              <a:rPr lang="en-US" dirty="0"/>
              <a:t>content-based data retrieval (selection criteria) 		</a:t>
            </a:r>
            <a:r>
              <a:rPr lang="en-US" dirty="0">
                <a:solidFill>
                  <a:srgbClr val="FF0000"/>
                </a:solidFill>
              </a:rPr>
              <a:t>✘</a:t>
            </a:r>
            <a:endParaRPr lang="en-US" dirty="0"/>
          </a:p>
          <a:p>
            <a:r>
              <a:rPr lang="en-US" dirty="0"/>
              <a:t>multiple simultaneous access (concurrency) 	</a:t>
            </a:r>
            <a:r>
              <a:rPr lang="en-US" dirty="0">
                <a:solidFill>
                  <a:srgbClr val="FF0000"/>
                </a:solidFill>
              </a:rPr>
              <a:t>✘ (not within one file)</a:t>
            </a:r>
            <a:endParaRPr lang="en-US" dirty="0"/>
          </a:p>
          <a:p>
            <a:r>
              <a:rPr lang="en-US" dirty="0"/>
              <a:t>maintain data integrity 			</a:t>
            </a:r>
            <a:r>
              <a:rPr lang="en-US" dirty="0">
                <a:solidFill>
                  <a:srgbClr val="FF0000"/>
                </a:solidFill>
              </a:rPr>
              <a:t>✘(anything can be written into a file)</a:t>
            </a:r>
            <a:endParaRPr lang="en-US" dirty="0"/>
          </a:p>
          <a:p>
            <a:r>
              <a:rPr lang="en-US" dirty="0"/>
              <a:t>reliability (crash recovery mechanisms) 			✅</a:t>
            </a:r>
          </a:p>
          <a:p>
            <a:r>
              <a:rPr lang="en-US" dirty="0"/>
              <a:t>prevent unauthorized access to confidential data 		✅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0EE6F-55F0-1F11-6E9D-8D047326256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8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9656DA-F46D-B945-A1B7-CECD9892979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12" charset="-128"/>
                <a:cs typeface="ＭＳ Ｐゴシック" pitchFamily="-112" charset="-128"/>
              </a:rPr>
              <a:t>Data Description and Files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323528" y="1347614"/>
            <a:ext cx="252028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 err="1">
                <a:latin typeface="Helvetica" pitchFamily="-112" charset="0"/>
              </a:rPr>
              <a:t>What</a:t>
            </a:r>
            <a:r>
              <a:rPr lang="fr-FR" sz="1600" dirty="0">
                <a:latin typeface="Helvetica" pitchFamily="-112" charset="0"/>
              </a:rPr>
              <a:t> </a:t>
            </a:r>
            <a:r>
              <a:rPr lang="fr-FR" sz="1600" dirty="0" err="1">
                <a:latin typeface="Helvetica" pitchFamily="-112" charset="0"/>
              </a:rPr>
              <a:t>is</a:t>
            </a:r>
            <a:r>
              <a:rPr lang="fr-FR" sz="1600" dirty="0">
                <a:latin typeface="Helvetica" pitchFamily="-112" charset="0"/>
              </a:rPr>
              <a:t> the </a:t>
            </a:r>
            <a:r>
              <a:rPr lang="fr-FR" sz="1600" dirty="0" err="1">
                <a:latin typeface="Helvetica" pitchFamily="-112" charset="0"/>
              </a:rPr>
              <a:t>meaning</a:t>
            </a:r>
            <a:r>
              <a:rPr lang="fr-FR" sz="1600" dirty="0">
                <a:latin typeface="Helvetica" pitchFamily="-112" charset="0"/>
              </a:rPr>
              <a:t> of </a:t>
            </a:r>
            <a:r>
              <a:rPr lang="fr-FR" sz="1600" dirty="0" err="1">
                <a:latin typeface="Helvetica" pitchFamily="-112" charset="0"/>
              </a:rPr>
              <a:t>these</a:t>
            </a:r>
            <a:r>
              <a:rPr lang="fr-FR" sz="1600" dirty="0">
                <a:latin typeface="Helvetica" pitchFamily="-112" charset="0"/>
              </a:rPr>
              <a:t> </a:t>
            </a:r>
            <a:r>
              <a:rPr lang="fr-FR" sz="1600" dirty="0" err="1">
                <a:latin typeface="Helvetica" pitchFamily="-112" charset="0"/>
              </a:rPr>
              <a:t>symbols</a:t>
            </a:r>
            <a:r>
              <a:rPr lang="fr-FR" sz="1600" dirty="0">
                <a:latin typeface="Helvetica" pitchFamily="-112" charset="0"/>
              </a:rPr>
              <a:t>?</a:t>
            </a:r>
          </a:p>
        </p:txBody>
      </p:sp>
      <p:sp>
        <p:nvSpPr>
          <p:cNvPr id="21512" name="Text Box 3"/>
          <p:cNvSpPr txBox="1">
            <a:spLocks noChangeArrowheads="1"/>
          </p:cNvSpPr>
          <p:nvPr/>
        </p:nvSpPr>
        <p:spPr bwMode="auto">
          <a:xfrm>
            <a:off x="3203848" y="1059582"/>
            <a:ext cx="5562600" cy="237244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A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4 </a:t>
            </a:r>
            <a:r>
              <a:rPr lang="fr-FR" sz="1400" dirty="0" err="1">
                <a:latin typeface="Courier" pitchFamily="-112" charset="0"/>
              </a:rPr>
              <a:t>SoCal:hangarWall</a:t>
            </a:r>
            <a:r>
              <a:rPr lang="fr-FR" sz="1400" dirty="0">
                <a:latin typeface="Courier" pitchFamily="-112" charset="0"/>
              </a:rPr>
              <a:t> // </a:t>
            </a:r>
            <a:r>
              <a:rPr lang="fr-FR" sz="1400" dirty="0" err="1">
                <a:latin typeface="Courier" pitchFamily="-112" charset="0"/>
              </a:rPr>
              <a:t>polygon</a:t>
            </a:r>
            <a:r>
              <a:rPr lang="fr-FR" sz="1400" dirty="0">
                <a:latin typeface="Courier" pitchFamily="-112" charset="0"/>
              </a:rPr>
              <a:t> # 5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28.7   9.8  -43.7 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28.7   0  -43.7 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28.7   0   4 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28.7   9.8   4 4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 err="1">
                <a:latin typeface="Courier" pitchFamily="-112" charset="0"/>
              </a:rPr>
              <a:t>SoCal:hangarIn</a:t>
            </a:r>
            <a:r>
              <a:rPr lang="fr-FR" sz="1400" dirty="0">
                <a:latin typeface="Courier" pitchFamily="-112" charset="0"/>
              </a:rPr>
              <a:t> // </a:t>
            </a:r>
            <a:r>
              <a:rPr lang="fr-FR" sz="1400" dirty="0" err="1">
                <a:latin typeface="Courier" pitchFamily="-112" charset="0"/>
              </a:rPr>
              <a:t>polygon</a:t>
            </a:r>
            <a:r>
              <a:rPr lang="fr-FR" sz="1400" dirty="0">
                <a:latin typeface="Courier" pitchFamily="-112" charset="0"/>
              </a:rPr>
              <a:t> # 6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-28.6   9.8  -43.7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-28.6   0  -43.7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-28.6   0   4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-28.6   9.8   4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323528" y="2548494"/>
            <a:ext cx="8168208" cy="151067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algn="l">
              <a:lnSpc>
                <a:spcPct val="50000"/>
              </a:lnSpc>
              <a:spcBef>
                <a:spcPct val="50000"/>
              </a:spcBef>
            </a:pPr>
            <a:r>
              <a:rPr lang="fr-FR" sz="1400" dirty="0">
                <a:latin typeface="Courier" pitchFamily="-112" charset="0"/>
              </a:rPr>
              <a:t>A</a:t>
            </a: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Times" pitchFamily="-112" charset="0"/>
              <a:buNone/>
            </a:pPr>
            <a:r>
              <a:rPr lang="fr-FR" sz="1400" dirty="0">
                <a:latin typeface="Courier" pitchFamily="-112" charset="0"/>
              </a:rPr>
              <a:t>1 version</a:t>
            </a: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Times" pitchFamily="-112" charset="0"/>
              <a:buNone/>
            </a:pPr>
            <a:r>
              <a:rPr lang="fr-FR" sz="1400" dirty="0">
                <a:latin typeface="Courier" pitchFamily="-112" charset="0"/>
              </a:rPr>
              <a:t>2 20328  KSBD  L26    2   0.1   0.0   0.0   0.1  N199    Speed-</a:t>
            </a:r>
            <a:r>
              <a:rPr lang="fr-FR" sz="1400" dirty="0" err="1">
                <a:latin typeface="Courier" pitchFamily="-112" charset="0"/>
              </a:rPr>
              <a:t>Bird</a:t>
            </a:r>
            <a:endParaRPr lang="fr-FR" sz="1400" dirty="0">
              <a:latin typeface="Courier" pitchFamily="-112" charset="0"/>
            </a:endParaRP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Times" pitchFamily="-112" charset="0"/>
              <a:buNone/>
            </a:pPr>
            <a:r>
              <a:rPr lang="fr-FR" sz="1400" dirty="0">
                <a:latin typeface="Courier" pitchFamily="-112" charset="0"/>
              </a:rPr>
              <a:t>2 20328  KAVX  KAVX   0   0.1   0.0   0.0   0.0  N9492E  Speed-</a:t>
            </a:r>
            <a:r>
              <a:rPr lang="fr-FR" sz="1400" dirty="0" err="1">
                <a:latin typeface="Courier" pitchFamily="-112" charset="0"/>
              </a:rPr>
              <a:t>Bird</a:t>
            </a:r>
            <a:endParaRPr lang="fr-FR" sz="1400" dirty="0">
              <a:latin typeface="Courier" pitchFamily="-112" charset="0"/>
            </a:endParaRP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Times" pitchFamily="-112" charset="0"/>
              <a:buNone/>
            </a:pPr>
            <a:r>
              <a:rPr lang="fr-FR" sz="1400" dirty="0">
                <a:latin typeface="Courier" pitchFamily="-112" charset="0"/>
              </a:rPr>
              <a:t>2 20328  KSBD  KSBD   0   0.1   0.0   0.0   0.0  N9492E  </a:t>
            </a:r>
            <a:r>
              <a:rPr lang="fr-FR" sz="1400" dirty="0" err="1">
                <a:latin typeface="Courier" pitchFamily="-112" charset="0"/>
              </a:rPr>
              <a:t>Glasair</a:t>
            </a:r>
            <a:r>
              <a:rPr lang="fr-FR" sz="1400" dirty="0">
                <a:latin typeface="Courier" pitchFamily="-112" charset="0"/>
              </a:rPr>
              <a:t> II-S</a:t>
            </a: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Times" pitchFamily="-112" charset="0"/>
              <a:buNone/>
            </a:pPr>
            <a:r>
              <a:rPr lang="fr-FR" sz="1400" dirty="0">
                <a:latin typeface="Courier" pitchFamily="-112" charset="0"/>
              </a:rPr>
              <a:t>2 20329  KSBD  KSBD   1   0.1   0.0   0.0   0.0  N9492E  </a:t>
            </a:r>
            <a:r>
              <a:rPr lang="fr-FR" sz="1400" dirty="0" err="1">
                <a:latin typeface="Courier" pitchFamily="-112" charset="0"/>
              </a:rPr>
              <a:t>Glasair</a:t>
            </a:r>
            <a:r>
              <a:rPr lang="fr-FR" sz="1400" dirty="0">
                <a:latin typeface="Courier" pitchFamily="-112" charset="0"/>
              </a:rPr>
              <a:t> II-S</a:t>
            </a: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Times" pitchFamily="-112" charset="0"/>
              <a:buNone/>
            </a:pPr>
            <a:r>
              <a:rPr lang="fr-FR" sz="1400" dirty="0">
                <a:latin typeface="Courier" pitchFamily="-112" charset="0"/>
              </a:rPr>
              <a:t>. . 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7A98D-1C32-524B-8A4F-F57489F16EB6}"/>
              </a:ext>
            </a:extLst>
          </p:cNvPr>
          <p:cNvSpPr txBox="1"/>
          <p:nvPr/>
        </p:nvSpPr>
        <p:spPr bwMode="auto">
          <a:xfrm>
            <a:off x="1583668" y="4488418"/>
            <a:ext cx="4565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Lucida Grande"/>
                <a:cs typeface="Lucida Grande"/>
              </a:rPr>
              <a:t>→ We need an explicit data description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EB4F2-9439-8F1E-2673-954B342792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Pixel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40000"/>
            <a:lumOff val="60000"/>
            <a:alpha val="78038"/>
          </a:schemeClr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>
        <a:prstTxWarp prst="textNoShape">
          <a:avLst/>
        </a:prstTxWarp>
      </a:bodyPr>
      <a:lstStyle>
        <a:defPPr>
          <a:defRPr sz="1800" dirty="0" err="1" smtClean="0"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prstTxWarp prst="textNoShape">
          <a:avLst/>
        </a:prstTxWarp>
        <a:spAutoFit/>
      </a:bodyPr>
      <a:lstStyle>
        <a:defPPr algn="l">
          <a:defRPr sz="1800" dirty="0" smtClean="0"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tx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X:Modèles:Présentations:Modèles:Pixel</Template>
  <TotalTime>26877</TotalTime>
  <Words>2899</Words>
  <Application>Microsoft Macintosh PowerPoint</Application>
  <PresentationFormat>On-screen Show (16:9)</PresentationFormat>
  <Paragraphs>943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6" baseType="lpstr">
      <vt:lpstr>Arial</vt:lpstr>
      <vt:lpstr>Cambria Math</vt:lpstr>
      <vt:lpstr>CMU Concrete Roman</vt:lpstr>
      <vt:lpstr>CMU Sans Serif</vt:lpstr>
      <vt:lpstr>CMU Typewriter Text</vt:lpstr>
      <vt:lpstr>Courier</vt:lpstr>
      <vt:lpstr>Helvetica</vt:lpstr>
      <vt:lpstr>LM Mono 10</vt:lpstr>
      <vt:lpstr>LM Sans 10</vt:lpstr>
      <vt:lpstr>Lucida Grande</vt:lpstr>
      <vt:lpstr>Lucida Grande CE</vt:lpstr>
      <vt:lpstr>Lucida Grande CY</vt:lpstr>
      <vt:lpstr>Symbol</vt:lpstr>
      <vt:lpstr>Times</vt:lpstr>
      <vt:lpstr>Times New Roman</vt:lpstr>
      <vt:lpstr>Wingdings</vt:lpstr>
      <vt:lpstr>Pixel</vt:lpstr>
      <vt:lpstr>Databases and the Relational Data Model</vt:lpstr>
      <vt:lpstr>Content</vt:lpstr>
      <vt:lpstr>Database</vt:lpstr>
      <vt:lpstr>Database management system</vt:lpstr>
      <vt:lpstr>Database Management System (single machine)</vt:lpstr>
      <vt:lpstr>Database Management System (database server)</vt:lpstr>
      <vt:lpstr>DBMS Requirements</vt:lpstr>
      <vt:lpstr>Can't we Use a File System?</vt:lpstr>
      <vt:lpstr>Data Description and Files</vt:lpstr>
      <vt:lpstr>Data</vt:lpstr>
      <vt:lpstr>Data + Schema</vt:lpstr>
      <vt:lpstr>Single schema principle</vt:lpstr>
      <vt:lpstr>Data Model</vt:lpstr>
      <vt:lpstr>Relational Model of Data</vt:lpstr>
      <vt:lpstr>Relational Database = Set of Tables</vt:lpstr>
      <vt:lpstr>Formal Model</vt:lpstr>
      <vt:lpstr>Formal Model: Relation (relation state)</vt:lpstr>
      <vt:lpstr>A Relation in Tabular Form</vt:lpstr>
      <vt:lpstr>SQL (Structured Query Language)</vt:lpstr>
      <vt:lpstr>In SQL</vt:lpstr>
      <vt:lpstr>Logical Interpretation of a Relation</vt:lpstr>
      <vt:lpstr>III. Querying a Relational Database</vt:lpstr>
      <vt:lpstr>Relational Algebra: Selection</vt:lpstr>
      <vt:lpstr>Exemple</vt:lpstr>
      <vt:lpstr>SQL Selection</vt:lpstr>
      <vt:lpstr>Exemple</vt:lpstr>
      <vt:lpstr>Projection</vt:lpstr>
      <vt:lpstr>Exemple</vt:lpstr>
      <vt:lpstr>In SQL</vt:lpstr>
      <vt:lpstr>In SQL (2)</vt:lpstr>
      <vt:lpstr>Selection + Projection in SQL</vt:lpstr>
      <vt:lpstr>Selection + Projection in SQL</vt:lpstr>
      <vt:lpstr>Equi Join ⋈</vt:lpstr>
      <vt:lpstr>PowerPoint Presentation</vt:lpstr>
      <vt:lpstr>PowerPoint Presentation</vt:lpstr>
      <vt:lpstr>Theta Join ⋈</vt:lpstr>
      <vt:lpstr>Join +Selection + Projection in SQL</vt:lpstr>
      <vt:lpstr>Join +Selection + Projection in SQL</vt:lpstr>
      <vt:lpstr>Exercises on the Enviro database</vt:lpstr>
      <vt:lpstr>SQL selections</vt:lpstr>
      <vt:lpstr>Projections</vt:lpstr>
      <vt:lpstr>Selection + Projection</vt:lpstr>
      <vt:lpstr>Selection, projection, join</vt:lpstr>
      <vt:lpstr>Using the enviro database on the kr server</vt:lpstr>
      <vt:lpstr>Exercises on the Enviro database</vt:lpstr>
      <vt:lpstr>Exercises on the Enviro database</vt:lpstr>
      <vt:lpstr>Exercises on the Enviro database</vt:lpstr>
      <vt:lpstr>Exercises on the Enviro database</vt:lpstr>
      <vt:lpstr>Exercises on the Enviro database</vt:lpstr>
    </vt:vector>
  </TitlesOfParts>
  <Company>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Bases de Données</dc:title>
  <dc:creator>G F</dc:creator>
  <cp:lastModifiedBy>Gilles Falquet</cp:lastModifiedBy>
  <cp:revision>219</cp:revision>
  <cp:lastPrinted>2010-01-19T09:05:44Z</cp:lastPrinted>
  <dcterms:created xsi:type="dcterms:W3CDTF">2010-01-19T08:45:47Z</dcterms:created>
  <dcterms:modified xsi:type="dcterms:W3CDTF">2023-06-20T14:14:05Z</dcterms:modified>
</cp:coreProperties>
</file>