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6" r:id="rId3"/>
    <p:sldId id="307" r:id="rId4"/>
    <p:sldId id="308" r:id="rId5"/>
    <p:sldId id="309" r:id="rId6"/>
    <p:sldId id="312" r:id="rId7"/>
    <p:sldId id="311" r:id="rId8"/>
    <p:sldId id="315" r:id="rId9"/>
    <p:sldId id="310" r:id="rId10"/>
    <p:sldId id="314" r:id="rId11"/>
    <p:sldId id="313" r:id="rId12"/>
    <p:sldId id="316" r:id="rId13"/>
    <p:sldId id="317" r:id="rId14"/>
    <p:sldId id="325" r:id="rId15"/>
    <p:sldId id="278" r:id="rId16"/>
    <p:sldId id="287" r:id="rId17"/>
    <p:sldId id="303" r:id="rId18"/>
    <p:sldId id="321" r:id="rId19"/>
    <p:sldId id="322" r:id="rId20"/>
    <p:sldId id="291" r:id="rId21"/>
    <p:sldId id="331" r:id="rId22"/>
    <p:sldId id="332" r:id="rId23"/>
    <p:sldId id="333" r:id="rId24"/>
  </p:sldIdLst>
  <p:sldSz cx="9144000" cy="5143500" type="screen16x9"/>
  <p:notesSz cx="6858000" cy="9199563"/>
  <p:defaultTextStyle>
    <a:defPPr>
      <a:defRPr lang="fr-FR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4A97FC-DCD3-F741-80DC-2051B3137066}">
          <p14:sldIdLst>
            <p14:sldId id="256"/>
            <p14:sldId id="306"/>
            <p14:sldId id="307"/>
            <p14:sldId id="308"/>
            <p14:sldId id="309"/>
            <p14:sldId id="312"/>
            <p14:sldId id="311"/>
            <p14:sldId id="315"/>
            <p14:sldId id="310"/>
            <p14:sldId id="314"/>
            <p14:sldId id="313"/>
            <p14:sldId id="316"/>
            <p14:sldId id="317"/>
          </p14:sldIdLst>
        </p14:section>
        <p14:section name="Definitions" id="{50252EA0-A6F0-AC46-94D9-4A3196065698}">
          <p14:sldIdLst>
            <p14:sldId id="325"/>
            <p14:sldId id="278"/>
            <p14:sldId id="287"/>
            <p14:sldId id="303"/>
            <p14:sldId id="321"/>
            <p14:sldId id="322"/>
            <p14:sldId id="291"/>
            <p14:sldId id="331"/>
            <p14:sldId id="332"/>
            <p14:sldId id="333"/>
          </p14:sldIdLst>
        </p14:section>
        <p14:section name="Histoire et Formalisation de la Notion d'Algorithme" id="{AEA48B5B-3309-0640-8FD5-6459D751EB5D}">
          <p14:sldIdLst/>
        </p14:section>
        <p14:section name="Langages de haut niveau" id="{7AD63849-AAA7-7445-B111-3C3F99FD6A9F}">
          <p14:sldIdLst/>
        </p14:section>
        <p14:section name="Algorithmique" id="{D911F26F-0E9D-0F4F-B7D0-059622E1487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CB91C5"/>
    <a:srgbClr val="F1B602"/>
    <a:srgbClr val="B95E02"/>
    <a:srgbClr val="A85501"/>
    <a:srgbClr val="C00000"/>
    <a:srgbClr val="C32630"/>
    <a:srgbClr val="397E28"/>
    <a:srgbClr val="74F775"/>
    <a:srgbClr val="C3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 autoAdjust="0"/>
    <p:restoredTop sz="93944" autoAdjust="0"/>
  </p:normalViewPr>
  <p:slideViewPr>
    <p:cSldViewPr snapToGrid="0" snapToObjects="1">
      <p:cViewPr varScale="1">
        <p:scale>
          <a:sx n="116" d="100"/>
          <a:sy n="116" d="100"/>
        </p:scale>
        <p:origin x="184" y="7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6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00"/>
    </p:cViewPr>
  </p:sorterViewPr>
  <p:notesViewPr>
    <p:cSldViewPr snapToGrid="0" snapToObjects="1">
      <p:cViewPr varScale="1">
        <p:scale>
          <a:sx n="55" d="100"/>
          <a:sy n="55" d="100"/>
        </p:scale>
        <p:origin x="-1734" y="-72"/>
      </p:cViewPr>
      <p:guideLst>
        <p:guide orient="horz" pos="289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E942C9DB-F69D-4445-8184-689C3AF6DB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20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5125" y="690563"/>
            <a:ext cx="6132513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B978A324-D87C-AD45-9582-E70C82C7207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58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896553"/>
            <a:ext cx="7772400" cy="943247"/>
          </a:xfrm>
        </p:spPr>
        <p:txBody>
          <a:bodyPr/>
          <a:lstStyle>
            <a:lvl1pPr>
              <a:defRPr sz="44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741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482454"/>
            <a:ext cx="6400800" cy="1314450"/>
          </a:xfrm>
        </p:spPr>
        <p:txBody>
          <a:bodyPr/>
          <a:lstStyle>
            <a:lvl1pPr marL="0" indent="0">
              <a:defRPr sz="27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</a:lstStyle>
          <a:p>
            <a:fld id="{F79DC556-E922-2F4D-B5A5-2F71A369DC3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F87A-54FD-D244-9367-BD6B3C0301DC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1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30913" y="38100"/>
            <a:ext cx="1928812" cy="445770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713" y="38100"/>
            <a:ext cx="5638800" cy="445770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5022-EC8D-DD44-8254-96B461DA246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4" y="1164657"/>
            <a:ext cx="8085589" cy="3331145"/>
          </a:xfrm>
        </p:spPr>
        <p:txBody>
          <a:bodyPr/>
          <a:lstStyle>
            <a:lvl1pPr>
              <a:buClr>
                <a:srgbClr val="F1B602"/>
              </a:buCl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CH"/>
              <a:t>© UNIGE - G. Falquet</a:t>
            </a:r>
            <a:endParaRPr lang="fr-FR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9C0365CE-E03E-D242-B5F2-831295D49D98}" type="slidenum">
              <a:rPr lang="fr-FR" smtClean="0"/>
              <a:pPr/>
              <a:t>‹#›</a:t>
            </a:fld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4661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H" dirty="0"/>
              <a:t>Click to edit Master title style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B373A-7DB5-2240-A9EC-3CE30F91264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947738"/>
            <a:ext cx="3581400" cy="354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8325" y="947738"/>
            <a:ext cx="3581400" cy="354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9D970-6787-7348-9D88-6DB0E6976FE2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6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6A07-06D0-7141-B4E7-796088A3E3A8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4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BBAC-81C0-5F40-BCDA-1F4EA758B5F9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68B-E061-B84E-8153-0965F95A7594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B6740-BCBA-AB46-87C1-0370E0890DFD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Hashing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DBF62-01A3-AB4E-94CC-317A55B77411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2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" y="1093674"/>
            <a:ext cx="7315200" cy="340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2600" y="4857463"/>
            <a:ext cx="3149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rgbClr val="0070C0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Hashing</a:t>
            </a:r>
            <a:endParaRPr lang="fr-FR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44528" y="329157"/>
            <a:ext cx="748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et modifiez le titre</a:t>
            </a:r>
          </a:p>
        </p:txBody>
      </p:sp>
      <p:sp>
        <p:nvSpPr>
          <p:cNvPr id="473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4895563"/>
            <a:ext cx="2971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rgbClr val="0070C0"/>
                </a:solidFill>
                <a:latin typeface="Tahoma" charset="0"/>
              </a:defRPr>
            </a:lvl1pPr>
          </a:lstStyle>
          <a:p>
            <a:r>
              <a:rPr lang="de-CH"/>
              <a:t>© UNIGE - G. Falquet</a:t>
            </a:r>
            <a:endParaRPr lang="fr-FR" sz="1400" dirty="0"/>
          </a:p>
        </p:txBody>
      </p:sp>
      <p:sp>
        <p:nvSpPr>
          <p:cNvPr id="4730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100" y="4762279"/>
            <a:ext cx="2051400" cy="38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2000">
                <a:solidFill>
                  <a:srgbClr val="0070C0"/>
                </a:solidFill>
              </a:defRPr>
            </a:lvl1pPr>
          </a:lstStyle>
          <a:p>
            <a:fld id="{5178A1D9-FE01-9845-AD20-835F6F8A7B7B}" type="slidenum">
              <a:rPr lang="fr-FR" smtClean="0"/>
              <a:pPr/>
              <a:t>‹#›</a:t>
            </a:fld>
            <a:endParaRPr lang="fr-FR" sz="2800" dirty="0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5153025" y="192882"/>
            <a:ext cx="3036888" cy="23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fr-CA" sz="2800" b="1">
              <a:solidFill>
                <a:schemeClr val="bg1"/>
              </a:solidFill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7008813" y="-2160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1" name="Text Box 13"/>
          <p:cNvSpPr txBox="1">
            <a:spLocks noChangeArrowheads="1"/>
          </p:cNvSpPr>
          <p:nvPr userDrawn="1"/>
        </p:nvSpPr>
        <p:spPr bwMode="auto">
          <a:xfrm>
            <a:off x="7048500" y="-7173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4" name="Line 16"/>
          <p:cNvSpPr>
            <a:spLocks noChangeShapeType="1"/>
          </p:cNvSpPr>
          <p:nvPr userDrawn="1"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rgbClr val="B95E02"/>
          </a:solidFill>
          <a:latin typeface="Helvetica"/>
          <a:ea typeface="ＭＳ Ｐゴシック" pitchFamily="-111" charset="-128"/>
          <a:cs typeface="Helvetic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1pPr>
      <a:lvl2pPr marL="622300" indent="-2635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4000"/>
        <a:buFont typeface="Wingdings" charset="2"/>
        <a:buChar char="§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2pPr>
      <a:lvl3pPr marL="895350" indent="-228600" algn="l" rtl="0" eaLnBrk="0" fontAlgn="base" hangingPunct="0">
        <a:spcBef>
          <a:spcPct val="20000"/>
        </a:spcBef>
        <a:spcAft>
          <a:spcPct val="0"/>
        </a:spcAft>
        <a:buClr>
          <a:srgbClr val="74F775"/>
        </a:buClr>
        <a:buFont typeface="Times" charset="0"/>
        <a:buChar char="•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3pPr>
      <a:lvl4pPr marL="1314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4pPr>
      <a:lvl5pPr marL="17335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charset="0"/>
        <a:buChar char="•"/>
        <a:defRPr sz="1800">
          <a:solidFill>
            <a:srgbClr val="000000"/>
          </a:solidFill>
          <a:latin typeface="Lucida Grande"/>
          <a:ea typeface="ＭＳ Ｐゴシック" pitchFamily="-111" charset="-128"/>
          <a:cs typeface="Lucida Grande"/>
        </a:defRPr>
      </a:lvl5pPr>
      <a:lvl6pPr marL="21907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6pPr>
      <a:lvl7pPr marL="26479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7pPr>
      <a:lvl8pPr marL="31051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8pPr>
      <a:lvl9pPr marL="35623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896553"/>
            <a:ext cx="7772400" cy="1937590"/>
          </a:xfrm>
        </p:spPr>
        <p:txBody>
          <a:bodyPr/>
          <a:lstStyle/>
          <a:p>
            <a:pPr eaLnBrk="1" hangingPunct="1"/>
            <a:r>
              <a:rPr lang="fr-CA" b="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Modules and Classes</a:t>
            </a:r>
            <a:br>
              <a:rPr lang="fr-CA" b="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</a:br>
            <a:endParaRPr lang="fr-CA" sz="1800" b="0" noProof="0" dirty="0">
              <a:solidFill>
                <a:srgbClr val="0070C0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939982"/>
            <a:ext cx="6400800" cy="1881590"/>
          </a:xfrm>
        </p:spPr>
        <p:txBody>
          <a:bodyPr/>
          <a:lstStyle/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Gilles Falquet</a:t>
            </a:r>
          </a:p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Université de Genève/GSEM </a:t>
            </a:r>
            <a:r>
              <a:rPr lang="fr-CA" sz="1700" noProof="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MSc</a:t>
            </a:r>
            <a:r>
              <a:rPr lang="fr-CA" sz="170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. Business </a:t>
            </a:r>
            <a:r>
              <a:rPr lang="fr-CA" sz="1700" noProof="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Analytics</a:t>
            </a:r>
            <a:endParaRPr lang="fr-CA" sz="1700" noProof="0" dirty="0">
              <a:solidFill>
                <a:srgbClr val="0070C0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/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E25E1-77E6-D143-A65A-F45E6CE66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329156"/>
            <a:ext cx="7488237" cy="835501"/>
          </a:xfrm>
        </p:spPr>
        <p:txBody>
          <a:bodyPr/>
          <a:lstStyle/>
          <a:p>
            <a:r>
              <a:rPr lang="en-CH" dirty="0">
                <a:solidFill>
                  <a:srgbClr val="C00000"/>
                </a:solidFill>
              </a:rPr>
              <a:t>Methods</a:t>
            </a:r>
            <a:r>
              <a:rPr lang="en-CH" dirty="0"/>
              <a:t> are object-centred functions defined in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C9F72-793E-9C47-99F1-02B390CED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479176"/>
            <a:ext cx="8085589" cy="3016626"/>
          </a:xfrm>
        </p:spPr>
        <p:txBody>
          <a:bodyPr/>
          <a:lstStyle/>
          <a:p>
            <a:r>
              <a:rPr lang="en-CH" dirty="0"/>
              <a:t>The first parameter of a method is always an object of that class:</a:t>
            </a:r>
            <a:br>
              <a:rPr lang="en-CH" dirty="0"/>
            </a:br>
            <a:r>
              <a:rPr lang="en-CH" dirty="0"/>
              <a:t>the </a:t>
            </a:r>
            <a:r>
              <a:rPr lang="en-CH" b="1" dirty="0">
                <a:solidFill>
                  <a:srgbClr val="C00000"/>
                </a:solidFill>
              </a:rPr>
              <a:t>target object</a:t>
            </a:r>
          </a:p>
          <a:p>
            <a:endParaRPr lang="en-CH" dirty="0"/>
          </a:p>
          <a:p>
            <a:r>
              <a:rPr lang="en-CH" dirty="0"/>
              <a:t>Methods are invoked with the “dot” notation</a:t>
            </a:r>
          </a:p>
          <a:p>
            <a:endParaRPr lang="en-CH" dirty="0"/>
          </a:p>
          <a:p>
            <a:pPr marL="79375" indent="0" algn="ctr">
              <a:buNone/>
            </a:pPr>
            <a:r>
              <a:rPr lang="en-CH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target_object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. </a:t>
            </a:r>
            <a:r>
              <a:rPr lang="en-CH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method_name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 </a:t>
            </a:r>
            <a:r>
              <a:rPr lang="en-CH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parameters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)</a:t>
            </a:r>
          </a:p>
          <a:p>
            <a:pPr marL="358775" lvl="1" indent="0">
              <a:buNone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D28E5-B318-0149-9342-21D54288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10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D5BF9-209D-4259-8C15-0DDEB811002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5647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03CD8-CD30-9A48-A945-C23601DC1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Example: invoking methods on </a:t>
            </a:r>
            <a:r>
              <a:rPr lang="en-CH" dirty="0">
                <a:solidFill>
                  <a:srgbClr val="000000"/>
                </a:solidFill>
              </a:rPr>
              <a:t>date</a:t>
            </a:r>
            <a:r>
              <a:rPr lang="en-CH" dirty="0"/>
              <a:t>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A34C-AAB5-4F45-B4FA-2766B80F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datetime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date</a:t>
            </a:r>
          </a:p>
          <a:p>
            <a:pPr marL="0" indent="0">
              <a:buNone/>
            </a:pP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dd = date(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1879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dd .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isoformat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⇒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'1879-03-14'</a:t>
            </a: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dd .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isoweekday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⇒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(Friday)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E9542-F864-1C4A-806A-D22B4DA2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11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07C3B-541F-8BDC-1F91-3591374169D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19042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9380-43EF-F544-9763-CE2BD3BC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methods on numpy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8919-849C-5B46-82DA-821A9517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9400" lvl="1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import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numpy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as np</a:t>
            </a:r>
          </a:p>
          <a:p>
            <a:pPr marL="279400" lvl="1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np.</a:t>
            </a:r>
            <a:r>
              <a:rPr lang="en-GB" dirty="0" err="1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array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([[1,0],[0,-1]])</a:t>
            </a:r>
          </a:p>
          <a:p>
            <a:pPr marL="279400" lvl="1" indent="0">
              <a:buNone/>
            </a:pPr>
            <a:endParaRPr lang="en-GB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a.max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()</a:t>
            </a:r>
          </a:p>
          <a:p>
            <a:pPr marL="279400" lvl="1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m = 1</a:t>
            </a:r>
          </a:p>
          <a:p>
            <a:pPr marL="279400" lvl="1" indent="0">
              <a:buNone/>
            </a:pPr>
            <a:endParaRPr lang="en-GB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a.flatten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()</a:t>
            </a:r>
          </a:p>
          <a:p>
            <a:pPr marL="279400" lvl="1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f = array([ 1,  0,  0, -1])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5ECCC-38F6-5D49-A902-B9F41D04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12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0A38A-55CC-212E-F1A0-0B3E3FE864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62144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51DD-FCE9-1D42-A4E1-89388C15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2" y="329156"/>
            <a:ext cx="8417858" cy="737643"/>
          </a:xfrm>
        </p:spPr>
        <p:txBody>
          <a:bodyPr/>
          <a:lstStyle/>
          <a:p>
            <a:r>
              <a:rPr lang="en-CH" dirty="0"/>
              <a:t>The standard operators execute "magic"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EA25-2039-E043-A754-439603208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371600"/>
            <a:ext cx="8085589" cy="312420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np.array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([[1,2],[0,1]])	</a:t>
            </a:r>
            <a:endParaRPr lang="en-GB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b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np.array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([[4,5],[6,9]])	</a:t>
            </a:r>
            <a:endParaRPr lang="en-GB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 = b-a			</a:t>
            </a:r>
            <a:r>
              <a:rPr lang="en-CH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# executes  b.</a:t>
            </a:r>
            <a:r>
              <a:rPr lang="en-CH" b="1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__sub__</a:t>
            </a:r>
            <a:r>
              <a:rPr lang="en-CH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array([[ 3,  5],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[ 6, 10]])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abc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'+'def'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# executes '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abc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'.</a:t>
            </a:r>
            <a:r>
              <a:rPr lang="en-GB" b="1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__add__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('def')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	# the concatenation method for str</a:t>
            </a:r>
            <a:endParaRPr lang="en-CH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95194B-CD02-3841-B8B5-73B0A04F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13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B6E42-F8AC-5591-9A0E-D374DE15F5A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9463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50A96-67D6-0A43-A5B9-5A7FA2355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Defining your own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785B-78CF-7843-B1A9-86EF69F89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H" dirty="0"/>
              <a:t>Define the object </a:t>
            </a:r>
            <a:r>
              <a:rPr lang="en-CH" b="1" dirty="0"/>
              <a:t>structure</a:t>
            </a:r>
            <a:r>
              <a:rPr lang="en-CH" dirty="0"/>
              <a:t>:</a:t>
            </a:r>
          </a:p>
          <a:p>
            <a:pPr marL="358775" lvl="1" indent="0">
              <a:buNone/>
            </a:pPr>
            <a:r>
              <a:rPr lang="en-US" dirty="0"/>
              <a:t>An object value is made of </a:t>
            </a:r>
            <a:r>
              <a:rPr lang="en-US" b="1" dirty="0">
                <a:solidFill>
                  <a:srgbClr val="C00000"/>
                </a:solidFill>
              </a:rPr>
              <a:t>data attributes</a:t>
            </a:r>
            <a:r>
              <a:rPr lang="en-US" dirty="0"/>
              <a:t> that represent the object's value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fraction</a:t>
            </a:r>
            <a:r>
              <a:rPr lang="en-US" dirty="0"/>
              <a:t> object has two attributes: </a:t>
            </a:r>
            <a:r>
              <a:rPr lang="en-US" dirty="0">
                <a:solidFill>
                  <a:srgbClr val="C00000"/>
                </a:solidFill>
              </a:rPr>
              <a:t>numerator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denominator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GPS point</a:t>
            </a:r>
            <a:r>
              <a:rPr lang="en-US" dirty="0"/>
              <a:t> object has </a:t>
            </a:r>
            <a:r>
              <a:rPr lang="en-US" dirty="0">
                <a:solidFill>
                  <a:srgbClr val="C00000"/>
                </a:solidFill>
              </a:rPr>
              <a:t>longitude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latitude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altitude</a:t>
            </a:r>
          </a:p>
          <a:p>
            <a:pPr marL="457200">
              <a:buFont typeface="+mj-lt"/>
              <a:buAutoNum type="arabicPeriod"/>
            </a:pPr>
            <a:endParaRPr lang="en-US" dirty="0"/>
          </a:p>
          <a:p>
            <a:pPr marL="457200">
              <a:buFont typeface="+mj-lt"/>
              <a:buAutoNum type="arabicPeriod"/>
            </a:pPr>
            <a:r>
              <a:rPr lang="en-US" dirty="0"/>
              <a:t>Define the </a:t>
            </a:r>
            <a:r>
              <a:rPr lang="en-US" b="1" dirty="0"/>
              <a:t>operations</a:t>
            </a:r>
            <a:r>
              <a:rPr lang="en-US" dirty="0"/>
              <a:t> on these objects</a:t>
            </a:r>
          </a:p>
          <a:p>
            <a:pPr marL="1066800" lvl="2" indent="-285750"/>
            <a:r>
              <a:rPr lang="en-US" dirty="0"/>
              <a:t>fraction: </a:t>
            </a:r>
            <a:r>
              <a:rPr lang="en-US" dirty="0">
                <a:solidFill>
                  <a:srgbClr val="C00000"/>
                </a:solidFill>
              </a:rPr>
              <a:t>addition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multiplication</a:t>
            </a:r>
            <a:r>
              <a:rPr lang="en-US" dirty="0"/>
              <a:t>, …</a:t>
            </a:r>
          </a:p>
          <a:p>
            <a:pPr marL="1066800" lvl="2" indent="-285750"/>
            <a:r>
              <a:rPr lang="en-US" dirty="0"/>
              <a:t>GPS point: </a:t>
            </a:r>
            <a:r>
              <a:rPr lang="en-US" dirty="0">
                <a:solidFill>
                  <a:srgbClr val="C00000"/>
                </a:solidFill>
              </a:rPr>
              <a:t>distance on Earth</a:t>
            </a:r>
            <a:r>
              <a:rPr lang="en-US" dirty="0"/>
              <a:t>,  </a:t>
            </a:r>
            <a:r>
              <a:rPr lang="en-US" dirty="0">
                <a:solidFill>
                  <a:srgbClr val="C00000"/>
                </a:solidFill>
              </a:rPr>
              <a:t>Euclidean distance</a:t>
            </a:r>
            <a:r>
              <a:rPr lang="en-US" dirty="0"/>
              <a:t>, …</a:t>
            </a:r>
          </a:p>
          <a:p>
            <a:pPr marL="0" indent="0">
              <a:buNone/>
            </a:pPr>
            <a:endParaRPr lang="en-US" dirty="0"/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48A5D-9C31-FF4E-B71F-FB7BBB4B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14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2923B-FC4B-BFE6-7E54-DC8D0996462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9597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7084-9702-CB47-B24A-48D98ED3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Class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622CD-6B9D-BF43-BCF6-56946A9E7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class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ClassName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:</a:t>
            </a: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__</a:t>
            </a:r>
            <a:r>
              <a:rPr lang="en-US" dirty="0" err="1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init</a:t>
            </a:r>
            <a:r>
              <a:rPr lang="en-US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__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self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other parameters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 :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dirty="0">
                <a:solidFill>
                  <a:srgbClr val="A8550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""" initialization method """"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dirty="0" err="1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self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.</a:t>
            </a:r>
            <a:r>
              <a:rPr lang="en-US" i="1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attribute_name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. . .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. . . 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other method definitions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B55CD-FA71-694E-8416-A9747252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D8DEF-B37E-82C9-DD84-D3F1F41A344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59904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1348-1DA8-F040-8FCE-4AD1BAEA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Point on Earth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D74F-07F9-C04A-8B76-32CD91DA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40" y="1051560"/>
            <a:ext cx="6719089" cy="3710719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class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Point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"""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A31515"/>
                </a:solidFill>
                <a:latin typeface="Menlo" panose="020B0609030804020204" pitchFamily="49" charset="0"/>
              </a:rPr>
              <a:t>  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and long represent the latitude and longitude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of the point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"""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__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init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__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lat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.long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4D0A7-05DC-5840-85ED-BDF5C4C0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16</a:t>
            </a:fld>
            <a:endParaRPr lang="fr-FR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2A50E-34A1-8140-AE22-EC6C4F036FDA}"/>
              </a:ext>
            </a:extLst>
          </p:cNvPr>
          <p:cNvSpPr txBox="1"/>
          <p:nvPr/>
        </p:nvSpPr>
        <p:spPr>
          <a:xfrm>
            <a:off x="3481755" y="3292933"/>
            <a:ext cx="4832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CH" sz="1600" dirty="0">
                <a:solidFill>
                  <a:srgbClr val="FF0000"/>
                </a:solidFill>
                <a:latin typeface="Lucida Sans" panose="020B0602030504020204" pitchFamily="34" charset="77"/>
                <a:cs typeface="Lucida Grande"/>
              </a:rPr>
              <a:t> represents the object being initialized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FCBCA-1170-0449-8B93-9B0BFEACEFBD}"/>
              </a:ext>
            </a:extLst>
          </p:cNvPr>
          <p:cNvSpPr txBox="1"/>
          <p:nvPr/>
        </p:nvSpPr>
        <p:spPr>
          <a:xfrm>
            <a:off x="1766994" y="4362181"/>
            <a:ext cx="6181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CH" sz="1600" dirty="0">
                <a:solidFill>
                  <a:srgbClr val="FF0000"/>
                </a:solidFill>
                <a:latin typeface="Lucida Sans" panose="020B0602030504020204" pitchFamily="34" charset="77"/>
                <a:cs typeface="Lucida Grande"/>
              </a:rPr>
              <a:t> and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r>
              <a:rPr lang="en-CH" sz="1600" dirty="0">
                <a:solidFill>
                  <a:srgbClr val="FF0000"/>
                </a:solidFill>
                <a:latin typeface="Lucida Sans" panose="020B0602030504020204" pitchFamily="34" charset="77"/>
                <a:cs typeface="Lucida Grande"/>
              </a:rPr>
              <a:t> are initialization parameters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355D7-786D-FEA8-E85C-17CA79AA3163}"/>
              </a:ext>
            </a:extLst>
          </p:cNvPr>
          <p:cNvSpPr txBox="1"/>
          <p:nvPr/>
        </p:nvSpPr>
        <p:spPr>
          <a:xfrm>
            <a:off x="2317790" y="3799552"/>
            <a:ext cx="6245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.lat</a:t>
            </a:r>
            <a:r>
              <a:rPr lang="en-CH" sz="1600" dirty="0">
                <a:solidFill>
                  <a:srgbClr val="FF0000"/>
                </a:solidFill>
                <a:latin typeface="Lucida Sans" panose="020B0602030504020204" pitchFamily="34" charset="77"/>
                <a:cs typeface="Lucida Grande"/>
              </a:rPr>
              <a:t>, </a:t>
            </a:r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.long</a:t>
            </a:r>
            <a:r>
              <a:rPr lang="en-CH" sz="1600" dirty="0">
                <a:solidFill>
                  <a:srgbClr val="FF0000"/>
                </a:solidFill>
                <a:latin typeface="Lucida Sans" panose="020B0602030504020204" pitchFamily="34" charset="77"/>
                <a:cs typeface="Lucida Grande"/>
              </a:rPr>
              <a:t> are attributes of the new Point object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1C578-4A13-AE3E-B7CD-DA9BA8B2145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84341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543F-B4E9-5D4C-8BBF-8A977243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Object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42E2-16A1-1649-92A0-67995182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8" y="1264023"/>
            <a:ext cx="4580109" cy="2788023"/>
          </a:xfrm>
        </p:spPr>
        <p:txBody>
          <a:bodyPr/>
          <a:lstStyle/>
          <a:p>
            <a:pPr marL="0" indent="0">
              <a:buNone/>
            </a:pPr>
            <a:r>
              <a:rPr lang="en-US" sz="1600" b="1" i="1" dirty="0" err="1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class_name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1,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2, ...) </a:t>
            </a:r>
          </a:p>
          <a:p>
            <a:pPr marL="0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>
              <a:buAutoNum type="arabicPeriod"/>
            </a:pPr>
            <a:r>
              <a:rPr lang="en-US" sz="1600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creates a new (empty) object of type </a:t>
            </a:r>
            <a:r>
              <a:rPr lang="en-US" sz="1600" i="1" dirty="0" err="1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class_name</a:t>
            </a:r>
            <a:endParaRPr lang="en-US" sz="1600" i="1" dirty="0">
              <a:latin typeface="Lucida Sans" panose="020B0602030504020204" pitchFamily="34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>
              <a:buAutoNum type="arabicPeriod"/>
            </a:pPr>
            <a:r>
              <a:rPr lang="en-US" sz="1600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invokes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__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init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__ </a:t>
            </a:r>
            <a:r>
              <a:rPr lang="en-US" sz="1600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to initialize this object</a:t>
            </a:r>
          </a:p>
          <a:p>
            <a:pPr marL="0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p1 = Point(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48.861111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2.3363891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p2 = Point(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27.175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78.041944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000E4-92CB-904C-8367-34E9E5C1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17</a:t>
            </a:fld>
            <a:endParaRPr lang="fr-FR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7B951-35A8-D74A-A269-4CA78F71D26F}"/>
              </a:ext>
            </a:extLst>
          </p:cNvPr>
          <p:cNvSpPr txBox="1"/>
          <p:nvPr/>
        </p:nvSpPr>
        <p:spPr>
          <a:xfrm>
            <a:off x="5075746" y="3335711"/>
            <a:ext cx="39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EDFCD-19E7-4C41-BEFF-72CB59041038}"/>
              </a:ext>
            </a:extLst>
          </p:cNvPr>
          <p:cNvSpPr txBox="1"/>
          <p:nvPr/>
        </p:nvSpPr>
        <p:spPr>
          <a:xfrm>
            <a:off x="6336037" y="2254740"/>
            <a:ext cx="1903085" cy="6340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lat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48.861111</a:t>
            </a:r>
          </a:p>
          <a:p>
            <a:pPr marL="0" indent="0" algn="l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long = 2.3363891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C3772F-C69A-C54A-85ED-A16FB16D977A}"/>
              </a:ext>
            </a:extLst>
          </p:cNvPr>
          <p:cNvSpPr txBox="1"/>
          <p:nvPr/>
        </p:nvSpPr>
        <p:spPr>
          <a:xfrm>
            <a:off x="6062968" y="788276"/>
            <a:ext cx="2069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Lucida Sans" panose="020B0602030504020204" pitchFamily="34" charset="77"/>
                <a:cs typeface="Lucida Grande"/>
              </a:rPr>
              <a:t>Objects in memory</a:t>
            </a:r>
          </a:p>
        </p:txBody>
      </p: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1D11F4BD-5418-1B43-B530-CEF55F07FF82}"/>
              </a:ext>
            </a:extLst>
          </p:cNvPr>
          <p:cNvCxnSpPr>
            <a:cxnSpLocks/>
            <a:endCxn id="6" idx="1"/>
          </p:cNvCxnSpPr>
          <p:nvPr/>
        </p:nvCxnSpPr>
        <p:spPr bwMode="auto">
          <a:xfrm flipV="1">
            <a:off x="5458605" y="2571750"/>
            <a:ext cx="877432" cy="933238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3EEFBD2-205C-C445-BCB2-E5C894EE81A6}"/>
              </a:ext>
            </a:extLst>
          </p:cNvPr>
          <p:cNvSpPr txBox="1"/>
          <p:nvPr/>
        </p:nvSpPr>
        <p:spPr>
          <a:xfrm>
            <a:off x="5075746" y="3758903"/>
            <a:ext cx="39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3D8AD3-8376-164E-BD93-3F79D60F01FA}"/>
              </a:ext>
            </a:extLst>
          </p:cNvPr>
          <p:cNvSpPr txBox="1"/>
          <p:nvPr/>
        </p:nvSpPr>
        <p:spPr>
          <a:xfrm>
            <a:off x="6336037" y="3758903"/>
            <a:ext cx="1795684" cy="6340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lat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27.175</a:t>
            </a:r>
          </a:p>
          <a:p>
            <a:pPr marL="0" indent="0" algn="l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long: 78.041944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1E9E7593-DA40-B942-A4B5-3D15835A9128}"/>
              </a:ext>
            </a:extLst>
          </p:cNvPr>
          <p:cNvCxnSpPr>
            <a:cxnSpLocks/>
            <a:endCxn id="11" idx="1"/>
          </p:cNvCxnSpPr>
          <p:nvPr/>
        </p:nvCxnSpPr>
        <p:spPr bwMode="auto">
          <a:xfrm>
            <a:off x="5458605" y="3928180"/>
            <a:ext cx="877432" cy="147733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4BCE744-0DB4-B549-A78E-EE90C66098E4}"/>
              </a:ext>
            </a:extLst>
          </p:cNvPr>
          <p:cNvSpPr txBox="1"/>
          <p:nvPr/>
        </p:nvSpPr>
        <p:spPr>
          <a:xfrm>
            <a:off x="6212541" y="1925857"/>
            <a:ext cx="688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i="1" dirty="0">
                <a:latin typeface="Lucida Sans" panose="020B0602030504020204" pitchFamily="34" charset="77"/>
                <a:cs typeface="Lucida Grande"/>
              </a:rPr>
              <a:t>Point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9120E0-1EB0-CA40-A542-340F3E791E38}"/>
              </a:ext>
            </a:extLst>
          </p:cNvPr>
          <p:cNvSpPr txBox="1"/>
          <p:nvPr/>
        </p:nvSpPr>
        <p:spPr>
          <a:xfrm>
            <a:off x="6239435" y="3431928"/>
            <a:ext cx="688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i="1" dirty="0">
                <a:latin typeface="Lucida Sans" panose="020B0602030504020204" pitchFamily="34" charset="77"/>
                <a:cs typeface="Lucida Grande"/>
              </a:rPr>
              <a:t>Point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9FABDE9-C973-5EE2-B855-FFBFC804F28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0445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543F-B4E9-5D4C-8BBF-8A977243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Accessing the object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42E2-16A1-1649-92A0-67995182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404730"/>
            <a:ext cx="8085589" cy="309107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# create objects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p1 = Point(48.861111, 2.3363891)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p2 = Point(27.175, 78.041944)</a:t>
            </a: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# access the attributes with the dot notation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print(p2.long)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    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# &gt;&gt; 2.3363891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print(p2.lat – p1.lat) 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# &gt;&gt; -21.68611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000E4-92CB-904C-8367-34E9E5C1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18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A7195-AD72-320B-2667-88432D8C831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00260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F3A27-0C46-C149-814F-8A8D23AD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Defining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31DA5-58AD-5F48-B23E-26CB71FF3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CH" dirty="0"/>
              <a:t>A method is a function </a:t>
            </a:r>
          </a:p>
          <a:p>
            <a:pPr lvl="1"/>
            <a:r>
              <a:rPr lang="en-CH" dirty="0"/>
              <a:t>defined in a class</a:t>
            </a:r>
          </a:p>
          <a:p>
            <a:pPr lvl="1"/>
            <a:r>
              <a:rPr lang="en-CH" dirty="0"/>
              <a:t>with </a:t>
            </a:r>
            <a:r>
              <a:rPr lang="en-CH" b="1" dirty="0">
                <a:solidFill>
                  <a:srgbClr val="C00000"/>
                </a:solidFill>
              </a:rPr>
              <a:t>self</a:t>
            </a:r>
            <a:r>
              <a:rPr lang="en-CH" dirty="0"/>
              <a:t> as first parameter, representing the target object</a:t>
            </a:r>
          </a:p>
          <a:p>
            <a:pPr lvl="1"/>
            <a:r>
              <a:rPr lang="en-CH" dirty="0"/>
              <a:t>invoked with the syntax</a:t>
            </a:r>
          </a:p>
          <a:p>
            <a:pPr lvl="1"/>
            <a:endParaRPr lang="en-CH" dirty="0"/>
          </a:p>
          <a:p>
            <a:pPr marL="0" indent="0" algn="ctr">
              <a:buNone/>
            </a:pPr>
            <a:r>
              <a:rPr lang="en-CH" i="1" dirty="0"/>
              <a:t>target_object</a:t>
            </a:r>
            <a:r>
              <a:rPr lang="en-CH" dirty="0"/>
              <a:t> . </a:t>
            </a:r>
            <a:r>
              <a:rPr lang="en-CH" i="1" dirty="0"/>
              <a:t>method_name </a:t>
            </a:r>
            <a:r>
              <a:rPr lang="en-CH" dirty="0"/>
              <a:t>( </a:t>
            </a:r>
            <a:r>
              <a:rPr lang="en-CH" i="1" dirty="0"/>
              <a:t>parameters</a:t>
            </a:r>
            <a:r>
              <a:rPr lang="en-CH" dirty="0"/>
              <a:t>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42489-E921-EC4D-B056-6C3769C5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19</a:t>
            </a:fld>
            <a:endParaRPr lang="fr-FR" sz="1800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E23D0ED-1C9A-2940-9C61-0D234FC1A4EB}"/>
              </a:ext>
            </a:extLst>
          </p:cNvPr>
          <p:cNvSpPr/>
          <p:nvPr/>
        </p:nvSpPr>
        <p:spPr bwMode="auto">
          <a:xfrm rot="5400000">
            <a:off x="3034552" y="3070415"/>
            <a:ext cx="277907" cy="1272988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C9DC17-1914-FB48-BA4A-1490753C6F0A}"/>
              </a:ext>
            </a:extLst>
          </p:cNvPr>
          <p:cNvSpPr txBox="1"/>
          <p:nvPr/>
        </p:nvSpPr>
        <p:spPr>
          <a:xfrm>
            <a:off x="2373306" y="3937291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FF0000"/>
                </a:solidFill>
                <a:latin typeface="Bradley Hand" pitchFamily="2" charset="77"/>
                <a:cs typeface="Lucida Grande"/>
              </a:rPr>
              <a:t>assigned to </a:t>
            </a:r>
            <a:r>
              <a:rPr lang="en-CH" sz="1600" b="1" dirty="0">
                <a:solidFill>
                  <a:srgbClr val="FF0000"/>
                </a:solidFill>
                <a:latin typeface="Bradley Hand" pitchFamily="2" charset="77"/>
                <a:cs typeface="Lucida Grande"/>
              </a:rPr>
              <a:t>self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95B6C-8D77-6A4A-D75F-FE583066DA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31473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4F5F6-93DE-B344-81AF-A477D586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329157"/>
            <a:ext cx="7488237" cy="835500"/>
          </a:xfrm>
        </p:spPr>
        <p:txBody>
          <a:bodyPr/>
          <a:lstStyle/>
          <a:p>
            <a:r>
              <a:rPr lang="en-CH" dirty="0"/>
              <a:t>In python a module is a file that contains declarations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20D1-FBB5-B248-B9FE-5464B1289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524000"/>
            <a:ext cx="8085589" cy="2971802"/>
          </a:xfrm>
        </p:spPr>
        <p:txBody>
          <a:bodyPr/>
          <a:lstStyle/>
          <a:p>
            <a:r>
              <a:rPr lang="en-CH" dirty="0"/>
              <a:t>variables and constants</a:t>
            </a:r>
          </a:p>
          <a:p>
            <a:endParaRPr lang="en-CH" dirty="0"/>
          </a:p>
          <a:p>
            <a:r>
              <a:rPr lang="en-CH" dirty="0"/>
              <a:t>functions</a:t>
            </a:r>
          </a:p>
          <a:p>
            <a:endParaRPr lang="en-CH" dirty="0"/>
          </a:p>
          <a:p>
            <a:r>
              <a:rPr lang="en-CH" dirty="0"/>
              <a:t>classes (new data types)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A74DD-F9A3-724D-AB19-3EA04232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DBECE-B73A-39CC-EB3C-A966C65DF0C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77310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99DFB-8879-2D47-B112-3CB66D7EC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00" y="888655"/>
            <a:ext cx="8340900" cy="3720177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class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Point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  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__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init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__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) :</a:t>
            </a:r>
          </a:p>
          <a:p>
            <a:pPr marL="0" indent="0">
              <a:buNone/>
            </a:pPr>
            <a:r>
              <a:rPr lang="en-GB" sz="1400" dirty="0">
                <a:latin typeface="Menlo" panose="020B0609030804020204" pitchFamily="49" charset="0"/>
              </a:rPr>
              <a:t>      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assert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&lt;=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&lt;=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180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&lt;=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&lt;=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180</a:t>
            </a:r>
            <a:endParaRPr lang="en-GB" sz="1400" b="0" dirty="0">
              <a:solidFill>
                <a:srgbClr val="C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lat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.long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  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long_radian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.long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/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360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*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* pi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lat_radian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/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360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*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* pi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 = Point(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45.5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180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lor =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x.long_radian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        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lor = 3.141592653589793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269E8-C946-0944-8B07-F46DF46B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on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9DEF2-A494-6742-99A4-C2B18D21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20</a:t>
            </a:fld>
            <a:endParaRPr lang="fr-FR" sz="1800" dirty="0"/>
          </a:p>
        </p:txBody>
      </p:sp>
      <p:sp>
        <p:nvSpPr>
          <p:cNvPr id="5" name="AutoShape 2" descr="{\displaystyle \Delta \sigma =\arccos {\bigl (}\sin \phi _{1}\sin \phi _{2}+\cos \phi _{1}\cos \phi _{2}\cos(\Delta \lambda ){\bigr )}.}">
            <a:extLst>
              <a:ext uri="{FF2B5EF4-FFF2-40B4-BE49-F238E27FC236}">
                <a16:creationId xmlns:a16="http://schemas.microsoft.com/office/drawing/2014/main" id="{6FB0912E-1D8D-6A4E-A8EA-E5ED68EF50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3" y="200070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FC7451-9350-E244-F24D-022AC5EF0A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769199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99DFB-8879-2D47-B112-3CB66D7EC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00" y="888655"/>
            <a:ext cx="8340900" cy="3720177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math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sin, cos,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acos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pi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class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Point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...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distance_to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other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-&gt;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  """ see https://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en.wikipedia.org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/wiki/Great-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circle_distance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  """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phi1 =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.lat_radian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phi2 =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other.lat_radian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d_lambda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.long_radian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 -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other.long_radian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d_sigma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acos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(sin(phi1)*sin(phi2)+cos(phi1)*cos(phi2)*cos(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d_lambda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6371.0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*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d_sigma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4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269E8-C946-0944-8B07-F46DF46B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on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9DEF2-A494-6742-99A4-C2B18D21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21</a:t>
            </a:fld>
            <a:endParaRPr lang="fr-FR" sz="1800" dirty="0"/>
          </a:p>
        </p:txBody>
      </p:sp>
      <p:sp>
        <p:nvSpPr>
          <p:cNvPr id="5" name="AutoShape 2" descr="{\displaystyle \Delta \sigma =\arccos {\bigl (}\sin \phi _{1}\sin \phi _{2}+\cos \phi _{1}\cos \phi _{2}\cos(\Delta \lambda ){\bigr )}.}">
            <a:extLst>
              <a:ext uri="{FF2B5EF4-FFF2-40B4-BE49-F238E27FC236}">
                <a16:creationId xmlns:a16="http://schemas.microsoft.com/office/drawing/2014/main" id="{6FB0912E-1D8D-6A4E-A8EA-E5ED68EF50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3" y="200070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A7CB88-3A54-06FA-8936-EEB080042C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48934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3926C-8B9E-0DB1-803B-DA33E366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22</a:t>
            </a:fld>
            <a:endParaRPr lang="fr-FR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A7F79-5445-B7E1-9D4A-4AEEC56BBC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6671" y="536331"/>
            <a:ext cx="8414238" cy="3959469"/>
          </a:xfrm>
        </p:spPr>
        <p:txBody>
          <a:bodyPr/>
          <a:lstStyle/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class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Route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__</a:t>
            </a:r>
            <a:r>
              <a:rPr lang="en-GB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init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__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.waypoints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[]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addPoint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.waypoints.append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(Point(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long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))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length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r =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0.0</a:t>
            </a: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.waypoints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)-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r += </a:t>
            </a:r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.waypoints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].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distance_to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self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.waypoints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[i+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97F19-1159-58E7-CD1D-490A35B5FC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58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FD4631-C067-48B0-0BB8-9E5E6689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F78AD-35C0-84F3-2D73-9463B5102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 = Route()</a:t>
            </a:r>
          </a:p>
          <a:p>
            <a:pPr marL="0" indent="0">
              <a:buNone/>
            </a:pP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t.addPoint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t.addPoint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t.addPoint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t.addPoint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-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t.addPoint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t.length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())</a:t>
            </a:r>
          </a:p>
          <a:p>
            <a:pPr marL="0" indent="0">
              <a:buNone/>
            </a:pPr>
            <a:endParaRPr lang="en-GB" sz="1600" dirty="0"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B050"/>
                </a:solidFill>
                <a:effectLst/>
                <a:latin typeface="Menlo" panose="020B0609030804020204" pitchFamily="49" charset="0"/>
              </a:rPr>
              <a:t>⇒ 40030.173592041145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DA9BFB-98AF-CE8A-55E8-574FCEEEE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868B-E061-B84E-8153-0965F95A7594}" type="slidenum">
              <a:rPr lang="fr-FR" smtClean="0"/>
              <a:pPr/>
              <a:t>23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3A912-21BC-3774-5B83-3F00416FCB6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0318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AED8-1670-2F4B-BC61-760A7974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329156"/>
            <a:ext cx="7488237" cy="915443"/>
          </a:xfrm>
        </p:spPr>
        <p:txBody>
          <a:bodyPr/>
          <a:lstStyle/>
          <a:p>
            <a:r>
              <a:rPr lang="en-CH" dirty="0"/>
              <a:t>A module must be imported to make its definitions visible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D7E27-6EF3-F549-821D-365160F46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566333"/>
            <a:ext cx="5316009" cy="2929469"/>
          </a:xfrm>
        </p:spPr>
        <p:txBody>
          <a:bodyPr/>
          <a:lstStyle/>
          <a:p>
            <a:pPr marL="0" indent="0">
              <a:buNone/>
            </a:pPr>
            <a:r>
              <a:rPr lang="en-CH" dirty="0"/>
              <a:t>The math module of the standard python library defines well known mathematical functions</a:t>
            </a:r>
          </a:p>
          <a:p>
            <a:pPr marL="0" indent="0">
              <a:buNone/>
            </a:pPr>
            <a:endParaRPr lang="en-CH" dirty="0"/>
          </a:p>
          <a:p>
            <a:pPr marL="552450" lvl="2" indent="0">
              <a:buNone/>
            </a:pPr>
            <a:r>
              <a:rPr lang="en-CH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import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math</a:t>
            </a:r>
          </a:p>
          <a:p>
            <a:pPr marL="552450" lvl="2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 = </a:t>
            </a:r>
            <a:r>
              <a:rPr lang="en-CH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.cos(0)</a:t>
            </a:r>
          </a:p>
          <a:p>
            <a:pPr marL="552450" lvl="2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y = </a:t>
            </a:r>
            <a:r>
              <a:rPr lang="en-CH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.sqrt(x)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9EA63-078C-7844-94E9-4389D872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</a:t>
            </a:fld>
            <a:endParaRPr lang="fr-FR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B4C804-48B4-AD47-88E7-0F410FAA3BB2}"/>
              </a:ext>
            </a:extLst>
          </p:cNvPr>
          <p:cNvSpPr txBox="1"/>
          <p:nvPr/>
        </p:nvSpPr>
        <p:spPr>
          <a:xfrm>
            <a:off x="4969933" y="2836333"/>
            <a:ext cx="3121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H" sz="1600" dirty="0">
                <a:solidFill>
                  <a:srgbClr val="A8550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elements defined in a module must be prefixed with the </a:t>
            </a:r>
            <a:r>
              <a:rPr lang="en-CH" sz="16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module name.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15B5CF-50E0-FE32-4672-AFC59E4D463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71334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AED8-1670-2F4B-BC61-760A7974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329156"/>
            <a:ext cx="7488237" cy="915443"/>
          </a:xfrm>
        </p:spPr>
        <p:txBody>
          <a:bodyPr/>
          <a:lstStyle/>
          <a:p>
            <a:r>
              <a:rPr lang="en-CH" dirty="0"/>
              <a:t>It is also possible to explicitly import some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D7E27-6EF3-F549-821D-365160F46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566333"/>
            <a:ext cx="8085589" cy="2929469"/>
          </a:xfrm>
        </p:spPr>
        <p:txBody>
          <a:bodyPr/>
          <a:lstStyle/>
          <a:p>
            <a:pPr marL="0" indent="0">
              <a:buNone/>
            </a:pPr>
            <a:r>
              <a:rPr lang="en-CH" dirty="0">
                <a:latin typeface="CMU Bright Roman" panose="02000603000000000000" pitchFamily="2" charset="0"/>
                <a:ea typeface="CMU Bright Roman" panose="02000603000000000000" pitchFamily="2" charset="0"/>
                <a:cs typeface="CMU Bright Roman" panose="02000603000000000000" pitchFamily="2" charset="0"/>
              </a:rPr>
              <a:t>In this case we don't need prefixes </a:t>
            </a:r>
          </a:p>
          <a:p>
            <a:pPr marL="0" indent="0">
              <a:buNone/>
            </a:pPr>
            <a:endParaRPr lang="en-CH" dirty="0"/>
          </a:p>
          <a:p>
            <a:pPr marL="552450" lvl="2" indent="0">
              <a:buNone/>
            </a:pPr>
            <a:r>
              <a:rPr lang="en-CH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from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math </a:t>
            </a:r>
            <a:r>
              <a:rPr lang="en-CH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import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cos, sqrt</a:t>
            </a:r>
          </a:p>
          <a:p>
            <a:pPr marL="552450" lvl="2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 = cos(0)</a:t>
            </a:r>
          </a:p>
          <a:p>
            <a:pPr marL="552450" lvl="2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y = sqrt(x)</a:t>
            </a:r>
          </a:p>
          <a:p>
            <a:pPr marL="552450" lvl="2" indent="0">
              <a:buNone/>
            </a:pP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9EA63-078C-7844-94E9-4389D872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1BA9C-D671-82E1-D991-586D689B5F7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1330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CBF6-B4DD-5146-AC77-E88138C5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329157"/>
            <a:ext cx="7488237" cy="1237176"/>
          </a:xfrm>
        </p:spPr>
        <p:txBody>
          <a:bodyPr/>
          <a:lstStyle/>
          <a:p>
            <a:r>
              <a:rPr lang="en-CH" dirty="0"/>
              <a:t>A module may define classes to introduce new 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6B90D-01C1-C14D-8C7B-764762E2F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811867"/>
            <a:ext cx="8085589" cy="268393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If a module defines a </a:t>
            </a:r>
            <a:r>
              <a:rPr lang="en-GB" b="1" dirty="0">
                <a:solidFill>
                  <a:srgbClr val="C00000"/>
                </a:solidFill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class</a:t>
            </a: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C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the function call </a:t>
            </a:r>
          </a:p>
          <a:p>
            <a:pPr marL="0" indent="0" algn="ctr">
              <a:buNone/>
            </a:pP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C ( </a:t>
            </a:r>
            <a:r>
              <a:rPr lang="en-GB" i="1" dirty="0">
                <a:solidFill>
                  <a:srgbClr val="A85501"/>
                </a:solidFill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parameters</a:t>
            </a: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)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creates an </a:t>
            </a:r>
            <a:r>
              <a:rPr lang="en-GB" b="1" dirty="0">
                <a:solidFill>
                  <a:srgbClr val="C00000"/>
                </a:solidFill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instance</a:t>
            </a: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of C == a </a:t>
            </a:r>
            <a:r>
              <a:rPr lang="en-GB" dirty="0">
                <a:solidFill>
                  <a:srgbClr val="C00000"/>
                </a:solidFill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new object</a:t>
            </a:r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that has type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FC34F-460E-8747-A734-EC8A1AE0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5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0B136-398D-9C81-42B9-ECB3054F48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940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03CD8-CD30-9A48-A945-C23601DC1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Example: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A34C-AAB5-4F45-B4FA-2766B80F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H" dirty="0"/>
              <a:t>The </a:t>
            </a:r>
            <a:r>
              <a:rPr lang="en-CH" b="1" dirty="0">
                <a:solidFill>
                  <a:srgbClr val="C00000"/>
                </a:solidFill>
              </a:rPr>
              <a:t>datetime</a:t>
            </a:r>
            <a:r>
              <a:rPr lang="en-CH" dirty="0"/>
              <a:t> module defines the class </a:t>
            </a:r>
            <a:r>
              <a:rPr lang="en-CH" b="1" dirty="0">
                <a:solidFill>
                  <a:srgbClr val="C00000"/>
                </a:solidFill>
              </a:rPr>
              <a:t>date</a:t>
            </a:r>
          </a:p>
          <a:p>
            <a:endParaRPr lang="en-CH" dirty="0"/>
          </a:p>
          <a:p>
            <a:pPr marL="552450" lvl="2" indent="0">
              <a:buNone/>
            </a:pP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from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datetime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import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date</a:t>
            </a:r>
          </a:p>
          <a:p>
            <a:pPr marL="552450" lvl="2" indent="0">
              <a:buNone/>
            </a:pPr>
            <a:endParaRPr lang="en-GB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552450" lvl="2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# let's create two dates</a:t>
            </a:r>
          </a:p>
          <a:p>
            <a:pPr marL="552450" lvl="2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dd = </a:t>
            </a:r>
            <a:r>
              <a:rPr lang="en-GB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date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(2021, 10, 26)</a:t>
            </a:r>
          </a:p>
          <a:p>
            <a:pPr marL="552450" lvl="2" indent="0">
              <a:buNone/>
            </a:pP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</a:t>
            </a:r>
            <a:r>
              <a:rPr lang="en-GB" dirty="0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date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(2021, 12, 25)</a:t>
            </a:r>
          </a:p>
          <a:p>
            <a:pPr marL="552450" lvl="2" indent="0">
              <a:buNone/>
            </a:pPr>
            <a:endParaRPr lang="en-GB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E9542-F864-1C4A-806A-D22B4DA2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6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AEF8-E7D1-21A9-6992-330CE0B568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1652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CBF6-B4DD-5146-AC77-E88138C5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329157"/>
            <a:ext cx="7488237" cy="915443"/>
          </a:xfrm>
        </p:spPr>
        <p:txBody>
          <a:bodyPr/>
          <a:lstStyle/>
          <a:p>
            <a:r>
              <a:rPr lang="en-CH" dirty="0"/>
              <a:t>Example: numpy arrays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36B90D-01C1-C14D-8C7B-764762E2FE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4524" y="1473201"/>
                <a:ext cx="8085589" cy="30226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H" dirty="0"/>
                  <a:t>The numpy module defines the </a:t>
                </a:r>
                <a:r>
                  <a:rPr lang="en-CH" b="1" dirty="0">
                    <a:solidFill>
                      <a:srgbClr val="C00000"/>
                    </a:solidFill>
                  </a:rPr>
                  <a:t>array</a:t>
                </a:r>
                <a:r>
                  <a:rPr lang="en-CH" dirty="0"/>
                  <a:t> class to represent n-dimensional arrays (vectors, matrices, tensors, …).</a:t>
                </a:r>
              </a:p>
              <a:p>
                <a:pPr marL="0" indent="0">
                  <a:buNone/>
                </a:pPr>
                <a:endParaRPr lang="en-CH" dirty="0"/>
              </a:p>
              <a:p>
                <a:pPr marL="0" indent="0">
                  <a:buNone/>
                </a:pPr>
                <a:r>
                  <a:rPr lang="en-CH" dirty="0">
                    <a:solidFill>
                      <a:srgbClr val="0070C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import</a:t>
                </a:r>
                <a:r>
                  <a:rPr lang="en-CH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numpy </a:t>
                </a:r>
                <a:r>
                  <a:rPr lang="en-CH" dirty="0">
                    <a:solidFill>
                      <a:srgbClr val="0070C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as</a:t>
                </a:r>
                <a:r>
                  <a:rPr lang="en-CH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np 		</a:t>
                </a:r>
                <a:r>
                  <a:rPr lang="en-CH" dirty="0">
                    <a:solidFill>
                      <a:schemeClr val="bg1">
                        <a:lumMod val="50000"/>
                      </a:schemeClr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# use np as a shorthand for numpy</a:t>
                </a:r>
              </a:p>
              <a:p>
                <a:pPr marL="0" indent="0">
                  <a:buNone/>
                </a:pPr>
                <a:endParaRPr lang="en-GB" dirty="0"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x = </a:t>
                </a:r>
                <a:r>
                  <a:rPr lang="en-GB" dirty="0" err="1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np.</a:t>
                </a:r>
                <a:r>
                  <a:rPr lang="en-GB" dirty="0" err="1">
                    <a:solidFill>
                      <a:srgbClr val="C0000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array</a:t>
                </a:r>
                <a:r>
                  <a:rPr lang="en-GB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([7,3,6])		</a:t>
                </a: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# create the vector (7, 3, 6)</a:t>
                </a:r>
                <a:endParaRPr lang="en-CH" dirty="0">
                  <a:solidFill>
                    <a:schemeClr val="bg1">
                      <a:lumMod val="50000"/>
                    </a:schemeClr>
                  </a:solidFill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a = </a:t>
                </a:r>
                <a:r>
                  <a:rPr lang="en-GB" dirty="0" err="1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np.</a:t>
                </a:r>
                <a:r>
                  <a:rPr lang="en-GB" dirty="0" err="1">
                    <a:solidFill>
                      <a:srgbClr val="C0000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array</a:t>
                </a:r>
                <a:r>
                  <a:rPr lang="en-GB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([[1,0],[0,-1]])	</a:t>
                </a: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# create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MU Typewriter Text" panose="02000609000000000000" pitchFamily="49" charset="0"/>
                            <a:cs typeface="CMU Typewriter Text" panose="02000609000000000000" pitchFamily="49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MU Typewriter Text" panose="02000609000000000000" pitchFamily="49" charset="0"/>
                                <a:cs typeface="CMU Typewriter Text" panose="02000609000000000000" pitchFamily="49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CH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MU Typewriter Text" panose="02000609000000000000" pitchFamily="49" charset="0"/>
                                  <a:cs typeface="CMU Typewriter Text" panose="02000609000000000000" pitchFamily="49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CH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MU Typewriter Text" panose="02000609000000000000" pitchFamily="49" charset="0"/>
                                  <a:cs typeface="CMU Typewriter Text" panose="02000609000000000000" pitchFamily="49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CH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MU Typewriter Text" panose="02000609000000000000" pitchFamily="49" charset="0"/>
                                  <a:cs typeface="CMU Typewriter Text" panose="02000609000000000000" pitchFamily="49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CH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MU Typewriter Text" panose="02000609000000000000" pitchFamily="49" charset="0"/>
                                  <a:cs typeface="CMU Typewriter Text" panose="02000609000000000000" pitchFamily="49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chemeClr val="bg1">
                      <a:lumMod val="50000"/>
                    </a:schemeClr>
                  </a:solidFill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chemeClr val="bg1">
                      <a:lumMod val="50000"/>
                    </a:schemeClr>
                  </a:solidFill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chemeClr val="bg1">
                      <a:lumMod val="50000"/>
                    </a:schemeClr>
                  </a:solidFill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36B90D-01C1-C14D-8C7B-764762E2FE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4524" y="1473201"/>
                <a:ext cx="8085589" cy="3022602"/>
              </a:xfrm>
              <a:blipFill>
                <a:blip r:embed="rId2"/>
                <a:stretch>
                  <a:fillRect l="-627" t="-1674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FC34F-460E-8747-A734-EC8A1AE0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7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B210B-6D20-FE1E-565C-5C1FBE7DB2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4930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22CE-4B6C-194A-B111-DBDF23FAA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Other functions may create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2267-76A5-4F4C-AD4B-69DFEDB2C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2450" lvl="2" indent="0">
              <a:buNone/>
            </a:pPr>
            <a:endParaRPr lang="en-GB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552450" lvl="2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date.fromisoformat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('2022-12-22')</a:t>
            </a:r>
          </a:p>
          <a:p>
            <a:pPr marL="552450" lvl="2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x = date(2022,12,22)</a:t>
            </a:r>
          </a:p>
          <a:p>
            <a:pPr marL="552450" lvl="2" indent="0">
              <a:buNone/>
            </a:pPr>
            <a:endParaRPr lang="en-GB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552450" lvl="2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y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date.today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()</a:t>
            </a:r>
          </a:p>
          <a:p>
            <a:pPr marL="552450" lvl="2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y = date(...)</a:t>
            </a:r>
          </a:p>
          <a:p>
            <a:pPr marL="552450" lvl="2" indent="0">
              <a:buNone/>
            </a:pP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E1967-8D0F-A543-A1AA-049746E0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8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E625F-789B-5BFE-2D26-E90B3B0976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7028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CBF6-B4DD-5146-AC77-E88138C5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8" y="329157"/>
            <a:ext cx="7488237" cy="835500"/>
          </a:xfrm>
        </p:spPr>
        <p:txBody>
          <a:bodyPr/>
          <a:lstStyle/>
          <a:p>
            <a:r>
              <a:rPr lang="en-GB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Created objects can be used in expressions</a:t>
            </a:r>
            <a:endParaRPr lang="en-CH" dirty="0">
              <a:latin typeface="Lucida Sans" panose="020B0602030504020204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6B90D-01C1-C14D-8C7B-764762E2F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566333"/>
            <a:ext cx="8085589" cy="292946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np.array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([[1,2],[0,1]])	</a:t>
            </a:r>
            <a:endParaRPr lang="en-GB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b =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np.array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([[4,5],[6,9]])	</a:t>
            </a:r>
            <a:endParaRPr lang="en-GB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 = </a:t>
            </a:r>
            <a:r>
              <a:rPr lang="en-GB" b="1" dirty="0" err="1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np.matmul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a,b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# apply the matrix multiplication function</a:t>
            </a:r>
          </a:p>
          <a:p>
            <a:pPr marL="0" indent="0">
              <a:buNone/>
            </a:pPr>
            <a:r>
              <a:rPr lang="en-CH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array([[16, 23],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[ 6,  9]])</a:t>
            </a:r>
          </a:p>
          <a:p>
            <a:pPr marL="0" indent="0">
              <a:buNone/>
            </a:pPr>
            <a:r>
              <a:rPr lang="en-GB" b="1" dirty="0" err="1">
                <a:solidFill>
                  <a:srgbClr val="C0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(c)			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2</a:t>
            </a:r>
            <a:endParaRPr lang="en-CH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FC34F-460E-8747-A734-EC8A1AE0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9</a:t>
            </a:fld>
            <a:endParaRPr lang="fr-FR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1A21B-8917-3E75-06E5-56B823BAAA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34818465"/>
      </p:ext>
    </p:extLst>
  </p:cSld>
  <p:clrMapOvr>
    <a:masterClrMapping/>
  </p:clrMapOvr>
</p:sld>
</file>

<file path=ppt/theme/theme1.xml><?xml version="1.0" encoding="utf-8"?>
<a:theme xmlns:a="http://schemas.openxmlformats.org/drawingml/2006/main" name="01_intro_si_case_util">
  <a:themeElements>
    <a:clrScheme name="01_intro_si_case_util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01_intro_si_case_ut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Lucida Sans" panose="020B0602030504020204" pitchFamily="34" charset="7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Lucida Sans" panose="020B0602030504020204" pitchFamily="34" charset="77"/>
            <a:cs typeface="Lucida Grande"/>
          </a:defRPr>
        </a:defPPr>
      </a:lstStyle>
    </a:txDef>
  </a:objectDefaults>
  <a:extraClrSchemeLst>
    <a:extraClrScheme>
      <a:clrScheme name="01_intro_si_case_util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HD:Users:gilles:__Preparation__:isi-cours:01_intro_si_case_util.ppt</Template>
  <TotalTime>98172</TotalTime>
  <Words>1477</Words>
  <Application>Microsoft Macintosh PowerPoint</Application>
  <PresentationFormat>On-screen Show (16:9)</PresentationFormat>
  <Paragraphs>258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Bradley Hand</vt:lpstr>
      <vt:lpstr>Cambria Math</vt:lpstr>
      <vt:lpstr>Cavolini</vt:lpstr>
      <vt:lpstr>CMU Bright Roman</vt:lpstr>
      <vt:lpstr>CMU Sans Serif</vt:lpstr>
      <vt:lpstr>CMU Typewriter Text</vt:lpstr>
      <vt:lpstr>Helvetica</vt:lpstr>
      <vt:lpstr>Lucida Grande</vt:lpstr>
      <vt:lpstr>Lucida Sans</vt:lpstr>
      <vt:lpstr>Menlo</vt:lpstr>
      <vt:lpstr>Tahoma</vt:lpstr>
      <vt:lpstr>Times</vt:lpstr>
      <vt:lpstr>Times New Roman</vt:lpstr>
      <vt:lpstr>Trebuchet MS</vt:lpstr>
      <vt:lpstr>Wingdings</vt:lpstr>
      <vt:lpstr>01_intro_si_case_util</vt:lpstr>
      <vt:lpstr>Modules and Classes </vt:lpstr>
      <vt:lpstr>In python a module is a file that contains declarations</vt:lpstr>
      <vt:lpstr>A module must be imported to make its definitions visible</vt:lpstr>
      <vt:lpstr>It is also possible to explicitly import some definitions</vt:lpstr>
      <vt:lpstr>A module may define classes to introduce new types </vt:lpstr>
      <vt:lpstr>Example: dates</vt:lpstr>
      <vt:lpstr>Example: numpy arrays</vt:lpstr>
      <vt:lpstr>Other functions may create objects</vt:lpstr>
      <vt:lpstr>Created objects can be used in expressions</vt:lpstr>
      <vt:lpstr>Methods are object-centred functions defined in a class</vt:lpstr>
      <vt:lpstr>Example: invoking methods on date objects</vt:lpstr>
      <vt:lpstr>methods on numpy arrays</vt:lpstr>
      <vt:lpstr>The standard operators execute "magic" methods</vt:lpstr>
      <vt:lpstr>Defining your own classes</vt:lpstr>
      <vt:lpstr>Basic Class definition</vt:lpstr>
      <vt:lpstr>Example: Point on Earth </vt:lpstr>
      <vt:lpstr>Object creation</vt:lpstr>
      <vt:lpstr>Accessing the object attributes</vt:lpstr>
      <vt:lpstr>Defining methods</vt:lpstr>
      <vt:lpstr>Methods on Point</vt:lpstr>
      <vt:lpstr>Methods on Point</vt:lpstr>
      <vt:lpstr>PowerPoint Presentation</vt:lpstr>
      <vt:lpstr>PowerPoint Presentation</vt:lpstr>
    </vt:vector>
  </TitlesOfParts>
  <Company>CUI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CLMJ</dc:creator>
  <cp:lastModifiedBy>Gilles Falquet</cp:lastModifiedBy>
  <cp:revision>3087</cp:revision>
  <cp:lastPrinted>2017-09-28T10:54:47Z</cp:lastPrinted>
  <dcterms:created xsi:type="dcterms:W3CDTF">2010-02-25T19:15:51Z</dcterms:created>
  <dcterms:modified xsi:type="dcterms:W3CDTF">2023-06-20T14:08:43Z</dcterms:modified>
</cp:coreProperties>
</file>