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256" r:id="rId2"/>
    <p:sldId id="542" r:id="rId3"/>
    <p:sldId id="630" r:id="rId4"/>
    <p:sldId id="543" r:id="rId5"/>
    <p:sldId id="631" r:id="rId6"/>
    <p:sldId id="648" r:id="rId7"/>
    <p:sldId id="661" r:id="rId8"/>
    <p:sldId id="634" r:id="rId9"/>
    <p:sldId id="632" r:id="rId10"/>
    <p:sldId id="633" r:id="rId11"/>
    <p:sldId id="635" r:id="rId12"/>
    <p:sldId id="655" r:id="rId13"/>
    <p:sldId id="662" r:id="rId14"/>
    <p:sldId id="636" r:id="rId15"/>
    <p:sldId id="637" r:id="rId16"/>
    <p:sldId id="643" r:id="rId17"/>
    <p:sldId id="647" r:id="rId18"/>
    <p:sldId id="659" r:id="rId19"/>
    <p:sldId id="660" r:id="rId20"/>
    <p:sldId id="663" r:id="rId21"/>
    <p:sldId id="644" r:id="rId22"/>
    <p:sldId id="645" r:id="rId23"/>
    <p:sldId id="649" r:id="rId24"/>
    <p:sldId id="650" r:id="rId25"/>
    <p:sldId id="651" r:id="rId26"/>
    <p:sldId id="652" r:id="rId27"/>
    <p:sldId id="653" r:id="rId28"/>
    <p:sldId id="654" r:id="rId29"/>
    <p:sldId id="638" r:id="rId30"/>
    <p:sldId id="641" r:id="rId31"/>
    <p:sldId id="657" r:id="rId32"/>
    <p:sldId id="658" r:id="rId33"/>
    <p:sldId id="664" r:id="rId34"/>
    <p:sldId id="671" r:id="rId35"/>
    <p:sldId id="665" r:id="rId36"/>
    <p:sldId id="666" r:id="rId37"/>
    <p:sldId id="667" r:id="rId38"/>
    <p:sldId id="668" r:id="rId39"/>
    <p:sldId id="669" r:id="rId40"/>
    <p:sldId id="670" r:id="rId41"/>
    <p:sldId id="646" r:id="rId42"/>
  </p:sldIdLst>
  <p:sldSz cx="9144000" cy="5715000" type="screen16x10"/>
  <p:notesSz cx="6858000" cy="9199563"/>
  <p:defaultTextStyle>
    <a:defPPr>
      <a:defRPr lang="fr-FR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Font typeface="Times" charset="0"/>
      <a:defRPr sz="20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Font typeface="Times" charset="0"/>
      <a:defRPr sz="20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Font typeface="Times" charset="0"/>
      <a:defRPr sz="20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Font typeface="Times" charset="0"/>
      <a:defRPr sz="20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Font typeface="Times" charset="0"/>
      <a:defRPr sz="20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24A97FC-DCD3-F741-80DC-2051B3137066}">
          <p14:sldIdLst>
            <p14:sldId id="256"/>
            <p14:sldId id="542"/>
            <p14:sldId id="630"/>
            <p14:sldId id="543"/>
            <p14:sldId id="631"/>
            <p14:sldId id="648"/>
            <p14:sldId id="661"/>
            <p14:sldId id="634"/>
            <p14:sldId id="632"/>
            <p14:sldId id="633"/>
            <p14:sldId id="635"/>
            <p14:sldId id="655"/>
            <p14:sldId id="662"/>
            <p14:sldId id="636"/>
            <p14:sldId id="637"/>
            <p14:sldId id="643"/>
            <p14:sldId id="647"/>
            <p14:sldId id="659"/>
            <p14:sldId id="660"/>
            <p14:sldId id="663"/>
            <p14:sldId id="644"/>
            <p14:sldId id="645"/>
            <p14:sldId id="649"/>
            <p14:sldId id="650"/>
            <p14:sldId id="651"/>
            <p14:sldId id="652"/>
            <p14:sldId id="653"/>
            <p14:sldId id="654"/>
            <p14:sldId id="638"/>
            <p14:sldId id="641"/>
            <p14:sldId id="657"/>
            <p14:sldId id="658"/>
            <p14:sldId id="664"/>
            <p14:sldId id="671"/>
            <p14:sldId id="665"/>
            <p14:sldId id="666"/>
            <p14:sldId id="667"/>
            <p14:sldId id="668"/>
            <p14:sldId id="669"/>
            <p14:sldId id="670"/>
            <p14:sldId id="6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941CE0"/>
    <a:srgbClr val="C32630"/>
    <a:srgbClr val="A12029"/>
    <a:srgbClr val="C6F7ED"/>
    <a:srgbClr val="F0FF33"/>
    <a:srgbClr val="74F775"/>
    <a:srgbClr val="C3FFC7"/>
    <a:srgbClr val="FEEC8B"/>
    <a:srgbClr val="3CD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5" autoAdjust="0"/>
    <p:restoredTop sz="96785" autoAdjust="0"/>
  </p:normalViewPr>
  <p:slideViewPr>
    <p:cSldViewPr snapToGrid="0" snapToObjects="1">
      <p:cViewPr varScale="1">
        <p:scale>
          <a:sx n="122" d="100"/>
          <a:sy n="122" d="100"/>
        </p:scale>
        <p:origin x="632" y="1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6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00"/>
    </p:cViewPr>
  </p:sorterViewPr>
  <p:notesViewPr>
    <p:cSldViewPr snapToGrid="0" snapToObjects="1">
      <p:cViewPr varScale="1">
        <p:scale>
          <a:sx n="55" d="100"/>
          <a:sy n="55" d="100"/>
        </p:scale>
        <p:origin x="-1734" y="-72"/>
      </p:cViewPr>
      <p:guideLst>
        <p:guide orient="horz" pos="289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07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407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fld id="{E942C9DB-F69D-4445-8184-689C3AF6DBC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20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1513" y="690563"/>
            <a:ext cx="5519737" cy="345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07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07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fld id="{B978A324-D87C-AD45-9582-E70C82C7207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584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996169"/>
            <a:ext cx="7772400" cy="1048053"/>
          </a:xfrm>
        </p:spPr>
        <p:txBody>
          <a:bodyPr/>
          <a:lstStyle>
            <a:lvl1pPr>
              <a:defRPr sz="3667">
                <a:solidFill>
                  <a:srgbClr val="0000FF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741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758282"/>
            <a:ext cx="6400800" cy="1460500"/>
          </a:xfrm>
        </p:spPr>
        <p:txBody>
          <a:bodyPr/>
          <a:lstStyle>
            <a:lvl1pPr marL="0" indent="0">
              <a:defRPr sz="2250">
                <a:solidFill>
                  <a:srgbClr val="0000FF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5207000"/>
            <a:ext cx="1905000" cy="381000"/>
          </a:xfrm>
        </p:spPr>
        <p:txBody>
          <a:bodyPr/>
          <a:lstStyle>
            <a:lvl1pPr>
              <a:defRPr sz="1167">
                <a:solidFill>
                  <a:schemeClr val="tx1"/>
                </a:solidFill>
                <a:latin typeface="Tahom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/>
              <a:t>© UNIGE - G. Falquet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noFill/>
        </p:spPr>
        <p:txBody>
          <a:bodyPr/>
          <a:lstStyle>
            <a:lvl1pPr>
              <a:defRPr sz="1167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Iterations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1905000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</a:lstStyle>
          <a:p>
            <a:fld id="{F79DC556-E922-2F4D-B5A5-2F71A369DC3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1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Iterations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1F87A-54FD-D244-9367-BD6B3C0301DC}" type="slidenum">
              <a:rPr lang="fr-FR"/>
              <a:pPr/>
              <a:t>‹#›</a:t>
            </a:fld>
            <a:endParaRPr lang="fr-FR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1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0913" y="42333"/>
            <a:ext cx="1928812" cy="4953000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2333"/>
            <a:ext cx="5638800" cy="4953000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Iterations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B5022-EC8D-DD44-8254-96B461DA246B}" type="slidenum">
              <a:rPr lang="fr-FR"/>
              <a:pPr/>
              <a:t>‹#›</a:t>
            </a:fld>
            <a:endParaRPr lang="fr-FR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5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6" y="450273"/>
            <a:ext cx="7488237" cy="476249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r>
              <a:rPr lang="fr-CH" dirty="0" err="1"/>
              <a:t>Click</a:t>
            </a:r>
            <a:r>
              <a:rPr lang="fr-CH" dirty="0"/>
              <a:t>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411431"/>
            <a:ext cx="7315200" cy="3583903"/>
          </a:xfrm>
        </p:spPr>
        <p:txBody>
          <a:bodyPr/>
          <a:lstStyle>
            <a:lvl1pPr>
              <a:defRPr sz="180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>
              <a:defRPr sz="160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>
              <a:defRPr sz="150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>
              <a:defRPr sz="150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>
              <a:defRPr sz="150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</a:lstStyle>
          <a:p>
            <a:pPr lvl="0"/>
            <a:r>
              <a:rPr lang="fr-CH" dirty="0" err="1"/>
              <a:t>Click</a:t>
            </a:r>
            <a:r>
              <a:rPr lang="fr-CH" dirty="0"/>
              <a:t>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Iterations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9C0365CE-E03E-D242-B5F2-831295D49D98}" type="slidenum">
              <a:rPr lang="fr-FR" smtClean="0"/>
              <a:pPr/>
              <a:t>‹#›</a:t>
            </a:fld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94661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0" cap="none"/>
            </a:lvl1pPr>
          </a:lstStyle>
          <a:p>
            <a:r>
              <a:rPr lang="fr-CH" dirty="0"/>
              <a:t>Click to edit Master title style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Iterations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B373A-7DB5-2240-A9EC-3CE30F91264B}" type="slidenum">
              <a:rPr lang="fr-FR"/>
              <a:pPr/>
              <a:t>‹#›</a:t>
            </a:fld>
            <a:endParaRPr lang="fr-FR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4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053042"/>
            <a:ext cx="3581400" cy="394229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CH" dirty="0" err="1"/>
              <a:t>Click</a:t>
            </a:r>
            <a:r>
              <a:rPr lang="fr-CH" dirty="0"/>
              <a:t>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8325" y="1053042"/>
            <a:ext cx="3581400" cy="394229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CH" dirty="0" err="1"/>
              <a:t>Click</a:t>
            </a:r>
            <a:r>
              <a:rPr lang="fr-CH" dirty="0"/>
              <a:t>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Iterations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9D970-6787-7348-9D88-6DB0E6976FE2}" type="slidenum">
              <a:rPr lang="fr-FR"/>
              <a:pPr/>
              <a:t>‹#›</a:t>
            </a:fld>
            <a:endParaRPr lang="fr-FR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6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fr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Iterations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D6A07-06D0-7141-B4E7-796088A3E3A8}" type="slidenum">
              <a:rPr lang="fr-FR"/>
              <a:pPr/>
              <a:t>‹#›</a:t>
            </a:fld>
            <a:endParaRPr lang="fr-FR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4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Iterations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BBAC-81C0-5F40-BCDA-1F4EA758B5F9}" type="slidenum">
              <a:rPr lang="fr-FR"/>
              <a:pPr/>
              <a:t>‹#›</a:t>
            </a:fld>
            <a:endParaRPr lang="fr-FR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Iterations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1868B-E061-B84E-8153-0965F95A7594}" type="slidenum">
              <a:rPr lang="fr-FR"/>
              <a:pPr/>
              <a:t>‹#›</a:t>
            </a:fld>
            <a:endParaRPr lang="fr-FR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8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1667" b="1"/>
            </a:lvl1pPr>
          </a:lstStyle>
          <a:p>
            <a:r>
              <a:rPr lang="fr-CH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Iterations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B6740-BCBA-AB46-87C1-0370E0890DFD}" type="slidenum">
              <a:rPr lang="fr-FR"/>
              <a:pPr/>
              <a:t>‹#›</a:t>
            </a:fld>
            <a:endParaRPr lang="fr-FR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7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1667" b="1"/>
            </a:lvl1pPr>
          </a:lstStyle>
          <a:p>
            <a:r>
              <a:rPr lang="fr-CH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Iterations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DBF62-01A3-AB4E-94CC-317A55B77411}" type="slidenum">
              <a:rPr lang="fr-FR"/>
              <a:pPr/>
              <a:t>‹#›</a:t>
            </a:fld>
            <a:endParaRPr lang="fr-FR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2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1446068"/>
            <a:ext cx="7315200" cy="354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2600" y="5397180"/>
            <a:ext cx="3149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rgbClr val="000090"/>
                </a:solidFill>
                <a:latin typeface="Lucida Sans"/>
                <a:ea typeface="+mn-ea"/>
                <a:cs typeface="Lucida Sans"/>
              </a:defRPr>
            </a:lvl1pPr>
          </a:lstStyle>
          <a:p>
            <a:pPr>
              <a:defRPr/>
            </a:pPr>
            <a:r>
              <a:rPr lang="fr-FR"/>
              <a:t>Iterations</a:t>
            </a:r>
            <a:endParaRPr lang="fr-FR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44526" y="453158"/>
            <a:ext cx="74882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et modifiez le titre</a:t>
            </a:r>
          </a:p>
        </p:txBody>
      </p:sp>
      <p:sp>
        <p:nvSpPr>
          <p:cNvPr id="4730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5439513"/>
            <a:ext cx="2971800" cy="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000">
                <a:solidFill>
                  <a:srgbClr val="000090"/>
                </a:solidFill>
                <a:latin typeface="Lucida Sans"/>
                <a:cs typeface="Lucida Sans"/>
              </a:defRPr>
            </a:lvl1pPr>
          </a:lstStyle>
          <a:p>
            <a:r>
              <a:rPr lang="de-CH"/>
              <a:t>© UNIGE - G. Falquet</a:t>
            </a:r>
            <a:endParaRPr lang="fr-FR" sz="1167" dirty="0"/>
          </a:p>
        </p:txBody>
      </p:sp>
      <p:sp>
        <p:nvSpPr>
          <p:cNvPr id="4730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100" y="5237610"/>
            <a:ext cx="2051400" cy="42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667">
                <a:solidFill>
                  <a:srgbClr val="0070C0"/>
                </a:solidFill>
                <a:latin typeface="Lucida Sans"/>
                <a:cs typeface="Lucida Sans"/>
              </a:defRPr>
            </a:lvl1pPr>
          </a:lstStyle>
          <a:p>
            <a:fld id="{5178A1D9-FE01-9845-AD20-835F6F8A7B7B}" type="slidenum">
              <a:rPr lang="fr-FR" smtClean="0"/>
              <a:pPr/>
              <a:t>‹#›</a:t>
            </a:fld>
            <a:endParaRPr lang="fr-FR" sz="2333" dirty="0"/>
          </a:p>
        </p:txBody>
      </p:sp>
      <p:sp>
        <p:nvSpPr>
          <p:cNvPr id="473098" name="Rectangle 10"/>
          <p:cNvSpPr>
            <a:spLocks noChangeArrowheads="1"/>
          </p:cNvSpPr>
          <p:nvPr/>
        </p:nvSpPr>
        <p:spPr bwMode="auto">
          <a:xfrm>
            <a:off x="5153025" y="214313"/>
            <a:ext cx="3036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endParaRPr lang="fr-CA" sz="2333" b="1">
              <a:solidFill>
                <a:schemeClr val="bg1"/>
              </a:solidFill>
              <a:latin typeface="Trebuchet MS" pitchFamily="-111" charset="0"/>
              <a:ea typeface="+mn-ea"/>
              <a:cs typeface="+mn-cs"/>
            </a:endParaRPr>
          </a:p>
        </p:txBody>
      </p:sp>
      <p:sp>
        <p:nvSpPr>
          <p:cNvPr id="473099" name="Text Box 11"/>
          <p:cNvSpPr txBox="1">
            <a:spLocks noChangeArrowheads="1"/>
          </p:cNvSpPr>
          <p:nvPr/>
        </p:nvSpPr>
        <p:spPr bwMode="auto">
          <a:xfrm>
            <a:off x="7008813" y="45442"/>
            <a:ext cx="1847850" cy="3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Times" pitchFamily="-111" charset="0"/>
              <a:buNone/>
              <a:defRPr/>
            </a:pPr>
            <a:endParaRPr lang="fr-CA" sz="1667">
              <a:latin typeface="Trebuchet MS" pitchFamily="-111" charset="0"/>
              <a:ea typeface="+mn-ea"/>
              <a:cs typeface="+mn-cs"/>
            </a:endParaRPr>
          </a:p>
        </p:txBody>
      </p:sp>
      <p:sp>
        <p:nvSpPr>
          <p:cNvPr id="473101" name="Text Box 13"/>
          <p:cNvSpPr txBox="1">
            <a:spLocks noChangeArrowheads="1"/>
          </p:cNvSpPr>
          <p:nvPr userDrawn="1"/>
        </p:nvSpPr>
        <p:spPr bwMode="auto">
          <a:xfrm>
            <a:off x="7048500" y="39873"/>
            <a:ext cx="1847850" cy="3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Times" pitchFamily="-111" charset="0"/>
              <a:buNone/>
              <a:defRPr/>
            </a:pPr>
            <a:endParaRPr lang="fr-CA" sz="1667">
              <a:latin typeface="Trebuchet MS" pitchFamily="-111" charset="0"/>
              <a:ea typeface="+mn-ea"/>
              <a:cs typeface="+mn-cs"/>
            </a:endParaRPr>
          </a:p>
        </p:txBody>
      </p:sp>
      <p:sp>
        <p:nvSpPr>
          <p:cNvPr id="473104" name="Line 16"/>
          <p:cNvSpPr>
            <a:spLocks noChangeShapeType="1"/>
          </p:cNvSpPr>
          <p:nvPr userDrawn="1"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Times" pitchFamily="-111" charset="0"/>
              <a:buNone/>
              <a:defRPr/>
            </a:pPr>
            <a:endParaRPr lang="fr-CA" sz="1667">
              <a:latin typeface="Trebuchet MS" pitchFamily="-111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33" b="0">
          <a:solidFill>
            <a:srgbClr val="0070C0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33" b="1">
          <a:solidFill>
            <a:schemeClr val="bg1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33" b="1">
          <a:solidFill>
            <a:schemeClr val="bg1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33" b="1">
          <a:solidFill>
            <a:schemeClr val="bg1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33" b="1">
          <a:solidFill>
            <a:schemeClr val="bg1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5pPr>
      <a:lvl6pPr marL="380985" algn="l" rtl="0" fontAlgn="base">
        <a:spcBef>
          <a:spcPct val="0"/>
        </a:spcBef>
        <a:spcAft>
          <a:spcPct val="0"/>
        </a:spcAft>
        <a:defRPr sz="2333" b="1">
          <a:solidFill>
            <a:schemeClr val="bg1"/>
          </a:solidFill>
          <a:latin typeface="Trebuchet MS" pitchFamily="-111" charset="0"/>
        </a:defRPr>
      </a:lvl6pPr>
      <a:lvl7pPr marL="761970" algn="l" rtl="0" fontAlgn="base">
        <a:spcBef>
          <a:spcPct val="0"/>
        </a:spcBef>
        <a:spcAft>
          <a:spcPct val="0"/>
        </a:spcAft>
        <a:defRPr sz="2333" b="1">
          <a:solidFill>
            <a:schemeClr val="bg1"/>
          </a:solidFill>
          <a:latin typeface="Trebuchet MS" pitchFamily="-111" charset="0"/>
        </a:defRPr>
      </a:lvl7pPr>
      <a:lvl8pPr marL="1142954" algn="l" rtl="0" fontAlgn="base">
        <a:spcBef>
          <a:spcPct val="0"/>
        </a:spcBef>
        <a:spcAft>
          <a:spcPct val="0"/>
        </a:spcAft>
        <a:defRPr sz="2333" b="1">
          <a:solidFill>
            <a:schemeClr val="bg1"/>
          </a:solidFill>
          <a:latin typeface="Trebuchet MS" pitchFamily="-111" charset="0"/>
        </a:defRPr>
      </a:lvl8pPr>
      <a:lvl9pPr marL="1523939" algn="l" rtl="0" fontAlgn="base">
        <a:spcBef>
          <a:spcPct val="0"/>
        </a:spcBef>
        <a:spcAft>
          <a:spcPct val="0"/>
        </a:spcAft>
        <a:defRPr sz="2333" b="1">
          <a:solidFill>
            <a:schemeClr val="bg1"/>
          </a:solidFill>
          <a:latin typeface="Trebuchet MS" pitchFamily="-111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1800">
          <a:solidFill>
            <a:srgbClr val="000000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1pPr>
      <a:lvl2pPr marL="518563" indent="-21959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4000"/>
        <a:buFont typeface="Wingdings" charset="2"/>
        <a:buChar char="§"/>
        <a:defRPr sz="1600">
          <a:solidFill>
            <a:srgbClr val="000000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2pPr>
      <a:lvl3pPr marL="746095" indent="-190492" algn="l" rtl="0" eaLnBrk="0" fontAlgn="base" hangingPunct="0">
        <a:spcBef>
          <a:spcPct val="20000"/>
        </a:spcBef>
        <a:spcAft>
          <a:spcPct val="0"/>
        </a:spcAft>
        <a:buClr>
          <a:srgbClr val="74F775"/>
        </a:buClr>
        <a:buFont typeface="Times" charset="0"/>
        <a:buChar char="•"/>
        <a:defRPr sz="1600">
          <a:solidFill>
            <a:srgbClr val="000000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3pPr>
      <a:lvl4pPr marL="1095331" indent="-1904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1600">
          <a:solidFill>
            <a:srgbClr val="000000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4pPr>
      <a:lvl5pPr marL="1444567" indent="-1904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imes" charset="0"/>
        <a:buChar char="•"/>
        <a:defRPr sz="1600">
          <a:solidFill>
            <a:srgbClr val="000000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5pPr>
      <a:lvl6pPr marL="1825552" indent="-190492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-111" charset="0"/>
        <a:buChar char="•"/>
        <a:defRPr>
          <a:solidFill>
            <a:srgbClr val="000000"/>
          </a:solidFill>
          <a:latin typeface="+mn-lt"/>
          <a:ea typeface="ＭＳ Ｐゴシック" pitchFamily="-111" charset="-128"/>
        </a:defRPr>
      </a:lvl6pPr>
      <a:lvl7pPr marL="2206537" indent="-190492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-111" charset="0"/>
        <a:buChar char="•"/>
        <a:defRPr>
          <a:solidFill>
            <a:srgbClr val="000000"/>
          </a:solidFill>
          <a:latin typeface="+mn-lt"/>
          <a:ea typeface="ＭＳ Ｐゴシック" pitchFamily="-111" charset="-128"/>
        </a:defRPr>
      </a:lvl7pPr>
      <a:lvl8pPr marL="2587521" indent="-190492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-111" charset="0"/>
        <a:buChar char="•"/>
        <a:defRPr>
          <a:solidFill>
            <a:srgbClr val="000000"/>
          </a:solidFill>
          <a:latin typeface="+mn-lt"/>
          <a:ea typeface="ＭＳ Ｐゴシック" pitchFamily="-111" charset="-128"/>
        </a:defRPr>
      </a:lvl8pPr>
      <a:lvl9pPr marL="2968506" indent="-190492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-111" charset="0"/>
        <a:buChar char="•"/>
        <a:defRPr>
          <a:solidFill>
            <a:srgbClr val="000000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CA" b="0" noProof="0" dirty="0" err="1">
                <a:solidFill>
                  <a:srgbClr val="0070C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Branching</a:t>
            </a:r>
            <a:r>
              <a:rPr lang="fr-CA" b="0" noProof="0" dirty="0">
                <a:solidFill>
                  <a:srgbClr val="0070C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Programs</a:t>
            </a:r>
            <a:endParaRPr lang="fr-CA" sz="3000" dirty="0">
              <a:solidFill>
                <a:srgbClr val="0070C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None/>
            </a:pPr>
            <a:endParaRPr lang="fr-CA" sz="1417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None/>
            </a:pPr>
            <a:r>
              <a:rPr lang="fr-CA" sz="1417" dirty="0">
                <a:solidFill>
                  <a:schemeClr val="accent6">
                    <a:lumMod val="5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Gilles Falquet</a:t>
            </a:r>
          </a:p>
          <a:p>
            <a:pPr eaLnBrk="1" hangingPunct="1">
              <a:buNone/>
            </a:pPr>
            <a:endParaRPr lang="fr-CA" sz="1417" dirty="0">
              <a:solidFill>
                <a:schemeClr val="accent6">
                  <a:lumMod val="50000"/>
                </a:schemeClr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None/>
            </a:pPr>
            <a:endParaRPr lang="fr-CA" sz="1417" dirty="0">
              <a:solidFill>
                <a:schemeClr val="accent6">
                  <a:lumMod val="50000"/>
                </a:schemeClr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None/>
            </a:pPr>
            <a:r>
              <a:rPr lang="fr-CA" sz="1417" dirty="0">
                <a:solidFill>
                  <a:schemeClr val="accent6">
                    <a:lumMod val="5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Université de Genève/GSEM </a:t>
            </a:r>
            <a:r>
              <a:rPr lang="fr-CA" sz="1417" dirty="0" err="1">
                <a:solidFill>
                  <a:schemeClr val="accent6">
                    <a:lumMod val="5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MSc</a:t>
            </a:r>
            <a:r>
              <a:rPr lang="fr-CA" sz="1417" dirty="0">
                <a:solidFill>
                  <a:schemeClr val="accent6">
                    <a:lumMod val="5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Business </a:t>
            </a:r>
            <a:r>
              <a:rPr lang="fr-CA" sz="1417" dirty="0" err="1">
                <a:solidFill>
                  <a:schemeClr val="accent6">
                    <a:lumMod val="5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Analytics</a:t>
            </a:r>
            <a:endParaRPr lang="fr-CA" sz="1417" dirty="0">
              <a:solidFill>
                <a:schemeClr val="accent6">
                  <a:lumMod val="50000"/>
                </a:schemeClr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None/>
            </a:pPr>
            <a:endParaRPr lang="fr-CA" sz="1417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fr-CA" sz="1417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64BA-4181-4A47-9B54-2B2433D8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Python : nested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82CAA-EA78-B048-87C5-8D7A9C035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US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!= 0 :</a:t>
            </a:r>
          </a:p>
          <a:p>
            <a:pPr marL="0" indent="0">
              <a:buNone/>
            </a:pPr>
            <a:r>
              <a:rPr lang="en-US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x = -b/a</a:t>
            </a:r>
          </a:p>
          <a:p>
            <a:pPr marL="0" indent="0">
              <a:buNone/>
            </a:pPr>
            <a:r>
              <a:rPr lang="en-US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print("the solution is", x)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else:</a:t>
            </a:r>
            <a:endParaRPr lang="en-US" sz="15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US" sz="1500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US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b == 0 :</a:t>
            </a:r>
          </a:p>
          <a:p>
            <a:pPr marL="0" indent="0">
              <a:buNone/>
            </a:pPr>
            <a:r>
              <a:rPr lang="en-US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print("any number is a solution of 0x = 0")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else</a:t>
            </a:r>
            <a:r>
              <a:rPr lang="en-US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print("unsolvable" )</a:t>
            </a:r>
          </a:p>
          <a:p>
            <a:pPr marL="0" indent="0">
              <a:buNone/>
            </a:pPr>
            <a:r>
              <a:rPr lang="en-US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</a:p>
          <a:p>
            <a:pPr marL="0" indent="0">
              <a:buNone/>
            </a:pP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A4B97-AFCB-C448-B510-9A2897F31214}"/>
              </a:ext>
            </a:extLst>
          </p:cNvPr>
          <p:cNvSpPr/>
          <p:nvPr/>
        </p:nvSpPr>
        <p:spPr bwMode="auto">
          <a:xfrm>
            <a:off x="949185" y="1716691"/>
            <a:ext cx="6024060" cy="54241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39" indent="-285739" defTabSz="761970"/>
            <a:endParaRPr lang="en-US" sz="1667" dirty="0">
              <a:latin typeface="Trebuchet MS" pitchFamily="-111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4EE79-A0DA-7B49-AE0A-6D91B58FE7AA}"/>
              </a:ext>
            </a:extLst>
          </p:cNvPr>
          <p:cNvSpPr/>
          <p:nvPr/>
        </p:nvSpPr>
        <p:spPr bwMode="auto">
          <a:xfrm>
            <a:off x="949185" y="2564366"/>
            <a:ext cx="6024060" cy="138906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39" indent="-285739" defTabSz="761970"/>
            <a:endParaRPr lang="en-US" sz="1667" dirty="0">
              <a:latin typeface="Trebuchet MS" pitchFamily="-111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723BED-EA68-2745-A348-EB537CC655B9}"/>
              </a:ext>
            </a:extLst>
          </p:cNvPr>
          <p:cNvSpPr/>
          <p:nvPr/>
        </p:nvSpPr>
        <p:spPr bwMode="auto">
          <a:xfrm>
            <a:off x="1286223" y="2746181"/>
            <a:ext cx="4777828" cy="3750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39" indent="-285739" defTabSz="761970"/>
            <a:endParaRPr lang="en-US" sz="1667" dirty="0">
              <a:latin typeface="Trebuchet MS" pitchFamily="-111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4E73F8-9421-E043-9FD5-47BC2E1E793B}"/>
              </a:ext>
            </a:extLst>
          </p:cNvPr>
          <p:cNvSpPr/>
          <p:nvPr/>
        </p:nvSpPr>
        <p:spPr bwMode="auto">
          <a:xfrm>
            <a:off x="1286223" y="3391636"/>
            <a:ext cx="4777828" cy="3750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39" indent="-285739" defTabSz="761970"/>
            <a:endParaRPr lang="en-US" sz="1667" dirty="0">
              <a:latin typeface="Trebuchet MS" pitchFamily="-111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EDC0AB6-B623-1D44-AD6D-E6115487C6F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0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ABD2-B9F4-8B4C-B011-7E3119E6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66ACF-E503-2D4C-AC28-6C2350C1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Conditions are </a:t>
            </a:r>
            <a:r>
              <a:rPr lang="en-US" dirty="0" err="1"/>
              <a:t>boolean</a:t>
            </a:r>
            <a:r>
              <a:rPr lang="en-US" dirty="0"/>
              <a:t> expressions</a:t>
            </a:r>
          </a:p>
          <a:p>
            <a:endParaRPr lang="en-US" dirty="0"/>
          </a:p>
          <a:p>
            <a:r>
              <a:rPr lang="en-US" dirty="0"/>
              <a:t>Building blocks</a:t>
            </a:r>
          </a:p>
          <a:p>
            <a:pPr lvl="1"/>
            <a:r>
              <a:rPr lang="en-US" dirty="0"/>
              <a:t>test and comparison operators: 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&lt;, &gt;, ==, !=, 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logical operators: </a:t>
            </a: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or</a:t>
            </a:r>
          </a:p>
          <a:p>
            <a:pPr lvl="1"/>
            <a:r>
              <a:rPr lang="en-US" dirty="0"/>
              <a:t>( )</a:t>
            </a:r>
          </a:p>
          <a:p>
            <a:pPr lvl="1"/>
            <a:endParaRPr lang="en-US" dirty="0"/>
          </a:p>
          <a:p>
            <a:pPr marL="298967" lvl="1" indent="0" algn="ctr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&lt; b </a:t>
            </a: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c &gt; b</a:t>
            </a:r>
          </a:p>
          <a:p>
            <a:pPr marL="298967" lvl="1" indent="0" algn="ctr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&gt; b </a:t>
            </a: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or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&lt; c) </a:t>
            </a: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c != 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9D224-F222-EE42-B0ED-16AC6B549C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8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08694-D0EF-1046-9881-2E758849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The boolean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EC8C2-823F-0B47-BC06-713C2E386A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sz="1800" dirty="0"/>
              <a:t>A </a:t>
            </a:r>
            <a:r>
              <a:rPr lang="en-CH" sz="1800" dirty="0">
                <a:solidFill>
                  <a:srgbClr val="0070C0"/>
                </a:solidFill>
              </a:rPr>
              <a:t>and</a:t>
            </a:r>
            <a:r>
              <a:rPr lang="en-CH" sz="1800" dirty="0"/>
              <a:t> B</a:t>
            </a:r>
          </a:p>
          <a:p>
            <a:pPr marL="232824" lvl="1" indent="0">
              <a:buNone/>
            </a:pPr>
            <a:r>
              <a:rPr lang="en-CH" dirty="0"/>
              <a:t>is </a:t>
            </a:r>
            <a:r>
              <a:rPr lang="en-CH" dirty="0">
                <a:solidFill>
                  <a:srgbClr val="0070C0"/>
                </a:solidFill>
              </a:rPr>
              <a:t>True</a:t>
            </a:r>
            <a:r>
              <a:rPr lang="en-CH" dirty="0"/>
              <a:t> if both A and B are </a:t>
            </a:r>
            <a:r>
              <a:rPr lang="en-CH" dirty="0">
                <a:solidFill>
                  <a:srgbClr val="0070C0"/>
                </a:solidFill>
              </a:rPr>
              <a:t>True</a:t>
            </a:r>
          </a:p>
          <a:p>
            <a:pPr marL="232824" lvl="1" indent="0">
              <a:buNone/>
            </a:pPr>
            <a:r>
              <a:rPr lang="en-CH" dirty="0"/>
              <a:t>is </a:t>
            </a:r>
            <a:r>
              <a:rPr lang="en-CH" dirty="0">
                <a:solidFill>
                  <a:srgbClr val="0070C0"/>
                </a:solidFill>
              </a:rPr>
              <a:t>False</a:t>
            </a:r>
            <a:r>
              <a:rPr lang="en-CH" dirty="0"/>
              <a:t> in all the other cases</a:t>
            </a:r>
          </a:p>
          <a:p>
            <a:endParaRPr lang="en-CH" dirty="0"/>
          </a:p>
          <a:p>
            <a:endParaRPr lang="en-CH" dirty="0"/>
          </a:p>
          <a:p>
            <a:pPr marL="0" indent="0">
              <a:buNone/>
            </a:pPr>
            <a:r>
              <a:rPr lang="en-CH" sz="1800" dirty="0"/>
              <a:t>A </a:t>
            </a:r>
            <a:r>
              <a:rPr lang="en-CH" sz="1800" dirty="0">
                <a:solidFill>
                  <a:srgbClr val="0070C0"/>
                </a:solidFill>
              </a:rPr>
              <a:t>or</a:t>
            </a:r>
            <a:r>
              <a:rPr lang="en-CH" sz="1800" dirty="0"/>
              <a:t> B</a:t>
            </a:r>
          </a:p>
          <a:p>
            <a:pPr marL="232824" lvl="1" indent="0">
              <a:buNone/>
            </a:pPr>
            <a:r>
              <a:rPr lang="en-CH" dirty="0"/>
              <a:t>is </a:t>
            </a:r>
            <a:r>
              <a:rPr lang="en-CH" dirty="0">
                <a:solidFill>
                  <a:srgbClr val="0070C0"/>
                </a:solidFill>
              </a:rPr>
              <a:t>False</a:t>
            </a:r>
            <a:r>
              <a:rPr lang="en-CH" dirty="0"/>
              <a:t> if both A and B are </a:t>
            </a:r>
            <a:r>
              <a:rPr lang="en-CH" dirty="0">
                <a:solidFill>
                  <a:srgbClr val="0070C0"/>
                </a:solidFill>
              </a:rPr>
              <a:t>False</a:t>
            </a:r>
          </a:p>
          <a:p>
            <a:pPr marL="232824" lvl="1" indent="0">
              <a:buNone/>
            </a:pPr>
            <a:r>
              <a:rPr lang="en-CH" dirty="0"/>
              <a:t>is </a:t>
            </a:r>
            <a:r>
              <a:rPr lang="en-CH" dirty="0">
                <a:solidFill>
                  <a:srgbClr val="0070C0"/>
                </a:solidFill>
              </a:rPr>
              <a:t>True</a:t>
            </a:r>
            <a:r>
              <a:rPr lang="en-CH" dirty="0"/>
              <a:t> in all the other cases</a:t>
            </a:r>
          </a:p>
          <a:p>
            <a:pPr marL="232824" lvl="1" indent="0">
              <a:buNone/>
            </a:pPr>
            <a:endParaRPr lang="en-CH" dirty="0"/>
          </a:p>
          <a:p>
            <a:pPr marL="0" indent="0">
              <a:buNone/>
            </a:pPr>
            <a:r>
              <a:rPr lang="en-CH" sz="1800" dirty="0">
                <a:solidFill>
                  <a:srgbClr val="0070C0"/>
                </a:solidFill>
              </a:rPr>
              <a:t>not</a:t>
            </a:r>
            <a:r>
              <a:rPr lang="en-CH" sz="1800" dirty="0"/>
              <a:t> A</a:t>
            </a:r>
          </a:p>
          <a:p>
            <a:pPr marL="232824" lvl="1" indent="0">
              <a:buNone/>
            </a:pPr>
            <a:r>
              <a:rPr lang="en-CH" dirty="0"/>
              <a:t>is </a:t>
            </a:r>
            <a:r>
              <a:rPr lang="en-CH" dirty="0">
                <a:solidFill>
                  <a:srgbClr val="0070C0"/>
                </a:solidFill>
              </a:rPr>
              <a:t>False</a:t>
            </a:r>
            <a:r>
              <a:rPr lang="en-CH" dirty="0"/>
              <a:t> if A is </a:t>
            </a:r>
            <a:r>
              <a:rPr lang="en-CH" dirty="0">
                <a:solidFill>
                  <a:srgbClr val="0070C0"/>
                </a:solidFill>
              </a:rPr>
              <a:t>True</a:t>
            </a:r>
          </a:p>
          <a:p>
            <a:pPr marL="232824" lvl="1" indent="0">
              <a:buNone/>
            </a:pPr>
            <a:r>
              <a:rPr lang="en-CH" dirty="0"/>
              <a:t>is </a:t>
            </a:r>
            <a:r>
              <a:rPr lang="en-CH" dirty="0">
                <a:solidFill>
                  <a:srgbClr val="0070C0"/>
                </a:solidFill>
              </a:rPr>
              <a:t>True</a:t>
            </a:r>
            <a:r>
              <a:rPr lang="en-CH" dirty="0"/>
              <a:t> if A is </a:t>
            </a:r>
            <a:r>
              <a:rPr lang="en-CH" dirty="0">
                <a:solidFill>
                  <a:srgbClr val="0070C0"/>
                </a:solidFill>
              </a:rPr>
              <a:t>False</a:t>
            </a:r>
          </a:p>
          <a:p>
            <a:pPr marL="232824" lvl="1" indent="0">
              <a:buNone/>
            </a:pPr>
            <a:endParaRPr lang="en-CH" dirty="0"/>
          </a:p>
          <a:p>
            <a:pPr marL="0" indent="0">
              <a:buNone/>
            </a:pPr>
            <a:endParaRPr lang="en-CH" dirty="0"/>
          </a:p>
          <a:p>
            <a:endParaRPr lang="en-CH" dirty="0"/>
          </a:p>
          <a:p>
            <a:endParaRPr lang="en-C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BD803C-FE03-044B-AD76-3C65887E0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050512"/>
            <a:ext cx="4353299" cy="209774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From the Language reference</a:t>
            </a:r>
          </a:p>
          <a:p>
            <a:r>
              <a:rPr lang="en-GB" dirty="0"/>
              <a:t>The expression x </a:t>
            </a:r>
            <a:r>
              <a:rPr lang="en-GB" dirty="0">
                <a:solidFill>
                  <a:srgbClr val="0070C0"/>
                </a:solidFill>
              </a:rPr>
              <a:t>and</a:t>
            </a:r>
            <a:r>
              <a:rPr lang="en-GB" dirty="0"/>
              <a:t> y first evaluates </a:t>
            </a:r>
            <a:r>
              <a:rPr lang="en-GB" i="1" dirty="0"/>
              <a:t>x</a:t>
            </a:r>
            <a:r>
              <a:rPr lang="en-GB" dirty="0"/>
              <a:t>; if </a:t>
            </a:r>
            <a:r>
              <a:rPr lang="en-GB" i="1" dirty="0"/>
              <a:t>x</a:t>
            </a:r>
            <a:r>
              <a:rPr lang="en-GB" dirty="0"/>
              <a:t> is false, its value is returned; otherwise, </a:t>
            </a:r>
            <a:r>
              <a:rPr lang="en-GB" i="1" dirty="0"/>
              <a:t>y</a:t>
            </a:r>
            <a:r>
              <a:rPr lang="en-GB" dirty="0"/>
              <a:t> is evaluated and the resulting value is returned.</a:t>
            </a:r>
          </a:p>
          <a:p>
            <a:r>
              <a:rPr lang="en-GB" dirty="0"/>
              <a:t>The expression x </a:t>
            </a:r>
            <a:r>
              <a:rPr lang="en-GB" dirty="0">
                <a:solidFill>
                  <a:srgbClr val="0070C0"/>
                </a:solidFill>
              </a:rPr>
              <a:t>or</a:t>
            </a:r>
            <a:r>
              <a:rPr lang="en-GB" dirty="0"/>
              <a:t> y first evaluates </a:t>
            </a:r>
            <a:r>
              <a:rPr lang="en-GB" i="1" dirty="0"/>
              <a:t>x</a:t>
            </a:r>
            <a:r>
              <a:rPr lang="en-GB" dirty="0"/>
              <a:t>; if </a:t>
            </a:r>
            <a:r>
              <a:rPr lang="en-GB" i="1" dirty="0"/>
              <a:t>x</a:t>
            </a:r>
            <a:r>
              <a:rPr lang="en-GB" dirty="0"/>
              <a:t> is true, its value is returned; otherwise, </a:t>
            </a:r>
            <a:r>
              <a:rPr lang="en-GB" i="1" dirty="0"/>
              <a:t>y</a:t>
            </a:r>
            <a:r>
              <a:rPr lang="en-GB" dirty="0"/>
              <a:t> is evaluated and the resulting value is returned.</a:t>
            </a:r>
          </a:p>
          <a:p>
            <a:pPr marL="0" indent="0">
              <a:buNone/>
            </a:pPr>
            <a:endParaRPr lang="en-CH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F5BA09-751F-5C4A-A9EC-08F8D65433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160BE6-E765-FDE5-9893-23000352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Consequence: </a:t>
            </a: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CH" dirty="0"/>
              <a:t> and </a:t>
            </a: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or</a:t>
            </a:r>
            <a:r>
              <a:rPr lang="en-CH" dirty="0"/>
              <a:t> are not commutative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BF4144-A956-15C9-DAFE-3387CE7C5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525" y="1473200"/>
            <a:ext cx="3581400" cy="3522134"/>
          </a:xfrm>
        </p:spPr>
        <p:txBody>
          <a:bodyPr/>
          <a:lstStyle/>
          <a:p>
            <a:pPr marL="0" indent="0">
              <a:buNone/>
            </a:pPr>
            <a:r>
              <a:rPr lang="en-CH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!= 0 </a:t>
            </a:r>
            <a:r>
              <a:rPr lang="en-CH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b/a &lt; 10 :</a:t>
            </a:r>
          </a:p>
          <a:p>
            <a:pPr marL="0" indent="0">
              <a:buNone/>
            </a:pP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print("ratio &lt; 10")</a:t>
            </a:r>
          </a:p>
          <a:p>
            <a:pPr marL="0" indent="0">
              <a:buNone/>
            </a:pPr>
            <a:r>
              <a:rPr lang="en-CH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</a:t>
            </a: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print("ratio &gt;= 10")</a:t>
            </a:r>
            <a:endParaRPr lang="en-CH" dirty="0"/>
          </a:p>
          <a:p>
            <a:endParaRPr lang="en-CH" dirty="0"/>
          </a:p>
          <a:p>
            <a:endParaRPr lang="en-CH" dirty="0"/>
          </a:p>
          <a:p>
            <a:pPr marL="0" indent="0">
              <a:buNone/>
            </a:pPr>
            <a:r>
              <a:rPr lang="en-CH" dirty="0"/>
              <a:t>Works for any value of 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B1F00A-2CA5-BD24-B426-FE91CD50A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8325" y="1473200"/>
            <a:ext cx="3581400" cy="3522134"/>
          </a:xfrm>
        </p:spPr>
        <p:txBody>
          <a:bodyPr/>
          <a:lstStyle/>
          <a:p>
            <a:pPr marL="0" indent="0">
              <a:buNone/>
            </a:pPr>
            <a:r>
              <a:rPr lang="en-CH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b/a &lt; 10 </a:t>
            </a:r>
            <a:r>
              <a:rPr lang="en-CH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!= 0 :</a:t>
            </a:r>
          </a:p>
          <a:p>
            <a:pPr marL="0" indent="0">
              <a:buNone/>
            </a:pP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print("ratio &lt; 10")</a:t>
            </a:r>
          </a:p>
          <a:p>
            <a:pPr marL="0" indent="0">
              <a:buNone/>
            </a:pPr>
            <a:r>
              <a:rPr lang="en-CH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</a:t>
            </a: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print("ratio &gt;= 10")</a:t>
            </a:r>
            <a:endParaRPr lang="en-CH" dirty="0"/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r>
              <a:rPr lang="en-CH" dirty="0"/>
              <a:t>Crashes (division by zero) if a == 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3F6D7-7FBB-D254-A94D-CC626FB69F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9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7788-C652-2D43-9BCE-AD567365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age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C1399-7000-F541-9A26-D48548B79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</a:t>
            </a:r>
          </a:p>
          <a:p>
            <a:pPr lvl="1"/>
            <a:r>
              <a:rPr lang="en-US" dirty="0"/>
              <a:t>today's date (year, month, day)</a:t>
            </a:r>
          </a:p>
          <a:p>
            <a:pPr lvl="1"/>
            <a:r>
              <a:rPr lang="en-US" dirty="0"/>
              <a:t>a person's birthdate (</a:t>
            </a:r>
            <a:r>
              <a:rPr lang="en-US" dirty="0" err="1"/>
              <a:t>birthYear</a:t>
            </a:r>
            <a:r>
              <a:rPr lang="en-US" dirty="0"/>
              <a:t>, </a:t>
            </a:r>
            <a:r>
              <a:rPr lang="en-US" dirty="0" err="1"/>
              <a:t>birthMonth</a:t>
            </a:r>
            <a:r>
              <a:rPr lang="en-US" dirty="0"/>
              <a:t>, </a:t>
            </a:r>
            <a:r>
              <a:rPr lang="en-US" dirty="0" err="1"/>
              <a:t>birthDay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What is the age (in years) of that person?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Algorithm</a:t>
            </a:r>
          </a:p>
          <a:p>
            <a:pPr marL="232824" lvl="1" indent="0">
              <a:buNone/>
            </a:pPr>
            <a:r>
              <a:rPr lang="en-US" b="1" dirty="0"/>
              <a:t>if</a:t>
            </a:r>
            <a:r>
              <a:rPr lang="en-US" dirty="0"/>
              <a:t> the anniversary date (</a:t>
            </a:r>
            <a:r>
              <a:rPr lang="en-US" dirty="0" err="1"/>
              <a:t>birthMonth</a:t>
            </a:r>
            <a:r>
              <a:rPr lang="en-US" dirty="0"/>
              <a:t>, </a:t>
            </a:r>
            <a:r>
              <a:rPr lang="en-US" dirty="0" err="1"/>
              <a:t>birthDay</a:t>
            </a:r>
            <a:r>
              <a:rPr lang="en-US" dirty="0"/>
              <a:t>) comes before or is equal to today's date (month, day) </a:t>
            </a:r>
          </a:p>
          <a:p>
            <a:pPr marL="526500" lvl="2" indent="0">
              <a:buNone/>
            </a:pPr>
            <a:r>
              <a:rPr lang="en-US" dirty="0"/>
              <a:t>the age is year-</a:t>
            </a:r>
            <a:r>
              <a:rPr lang="en-US" dirty="0" err="1"/>
              <a:t>birthYear</a:t>
            </a:r>
            <a:r>
              <a:rPr lang="en-US" dirty="0"/>
              <a:t> </a:t>
            </a:r>
          </a:p>
          <a:p>
            <a:pPr marL="232824" lvl="1" indent="0">
              <a:buNone/>
            </a:pPr>
            <a:r>
              <a:rPr lang="en-US" b="1" dirty="0"/>
              <a:t>else</a:t>
            </a:r>
            <a:r>
              <a:rPr lang="en-US" dirty="0"/>
              <a:t> it is year-birthYear-1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E5EF6-B63B-5C41-8208-79025B3DE2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72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2168-6ED3-8E48-B3CE-B45FACC3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0E1A9-F730-AF44-AB2A-60C62BC4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5" y="1411431"/>
            <a:ext cx="7628965" cy="358390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birthMonth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&lt; month or 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birthMonth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== month and 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birthDay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&lt;= day :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age = year </a:t>
            </a:r>
            <a:r>
              <a:rPr lang="en-US" dirty="0"/>
              <a:t>-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birthYear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else: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age = year </a:t>
            </a:r>
            <a:r>
              <a:rPr lang="en-US" dirty="0"/>
              <a:t>-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birthYear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– 1</a:t>
            </a:r>
          </a:p>
          <a:p>
            <a:pPr marL="0" indent="0">
              <a:buNone/>
            </a:pP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204F5-7ED1-8A42-8B8C-F0F2A940F71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9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23A8-A3B8-344A-8311-0632DA07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10F3-AE64-C541-830B-07EC0A723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02" y="1150174"/>
            <a:ext cx="6852048" cy="4292683"/>
          </a:xfrm>
        </p:spPr>
        <p:txBody>
          <a:bodyPr/>
          <a:lstStyle/>
          <a:p>
            <a:pPr marL="0" indent="0">
              <a:buNone/>
            </a:pPr>
            <a:r>
              <a:rPr lang="en-US" sz="1333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birthYear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2000</a:t>
            </a: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US" sz="1333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birthMonth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11</a:t>
            </a: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US" sz="1333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birthDay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17</a:t>
            </a: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year = 2020</a:t>
            </a: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month = 9</a:t>
            </a: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day = 21</a:t>
            </a: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US" sz="1333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333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birthMonth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&lt; month </a:t>
            </a:r>
            <a:r>
              <a:rPr lang="en-US" sz="1333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or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1333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birthMonth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== month </a:t>
            </a:r>
            <a:r>
              <a:rPr lang="en-US" sz="1333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333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birthDay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&lt;= day) :</a:t>
            </a: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age = year - </a:t>
            </a:r>
            <a:r>
              <a:rPr lang="en-US" sz="1333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birthYear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US" sz="1333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age = year - </a:t>
            </a:r>
            <a:r>
              <a:rPr lang="en-US" sz="1333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birthYear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- 1</a:t>
            </a: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print(age)  </a:t>
            </a:r>
            <a:r>
              <a:rPr lang="en-US" sz="1333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 should print 19</a:t>
            </a:r>
            <a:b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endParaRPr lang="en-US" sz="1333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FAE5E-12CB-6540-A2F9-136E129A10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16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B361-9E39-8845-8D8D-012B81D7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about testing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D915-FD0F-4B46-9B95-000DD4A57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test succeeds it shows that the program works for this problem instance</a:t>
            </a:r>
          </a:p>
          <a:p>
            <a:endParaRPr lang="en-US" dirty="0"/>
          </a:p>
          <a:p>
            <a:pPr lvl="1"/>
            <a:r>
              <a:rPr lang="en-US" dirty="0"/>
              <a:t>⇒ need to test on other "representative" instances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If the test fails, it shows that the program is wrong</a:t>
            </a:r>
          </a:p>
          <a:p>
            <a:endParaRPr lang="en-US" dirty="0"/>
          </a:p>
          <a:p>
            <a:pPr lvl="1"/>
            <a:r>
              <a:rPr lang="en-US" dirty="0"/>
              <a:t>either the algorithm is wrong</a:t>
            </a:r>
          </a:p>
          <a:p>
            <a:pPr lvl="1"/>
            <a:r>
              <a:rPr lang="en-US" dirty="0"/>
              <a:t>or the algorithm is correct, but it has been incorrectly programmed (coding error)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35C01-B599-EA47-9E84-D6A7D148A3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3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78E6-C99D-D683-EF0E-611EA4D4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Simplifying deep condition nesting with </a:t>
            </a: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elif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02187F-43DC-228A-6566-44B919F37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b="1" dirty="0"/>
              <a:t>Example. </a:t>
            </a:r>
            <a:r>
              <a:rPr lang="en-CH" dirty="0"/>
              <a:t>Compute the price of a ticket given the age of a person and the price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678BF-2A26-5B77-DFD2-F156551A32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58ED4CA-15E2-F8D5-3AD6-4BE8BFFD4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66858"/>
              </p:ext>
            </p:extLst>
          </p:nvPr>
        </p:nvGraphicFramePr>
        <p:xfrm>
          <a:off x="2783840" y="2276282"/>
          <a:ext cx="44196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59760">
                  <a:extLst>
                    <a:ext uri="{9D8B030D-6E8A-4147-A177-3AD203B41FA5}">
                      <a16:colId xmlns:a16="http://schemas.microsoft.com/office/drawing/2014/main" val="788415225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705703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35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under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4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between 6 and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49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between 16 and 25 and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2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betwe</a:t>
                      </a:r>
                      <a:r>
                        <a:rPr lang="en-GB" dirty="0"/>
                        <a:t>e</a:t>
                      </a:r>
                      <a:r>
                        <a:rPr lang="en-CH" dirty="0"/>
                        <a:t>n 16 and 60, not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92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over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805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126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78E6-C99D-D683-EF0E-611EA4D4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Program with </a:t>
            </a: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 … 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7B081-3436-DD61-0430-014DBF3FC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age &lt; 6 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price = 0</a:t>
            </a:r>
          </a:p>
          <a:p>
            <a:pPr marL="0" indent="0">
              <a:buNone/>
            </a:pP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age &lt;= 16 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price = 5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</a:t>
            </a: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age &lt;= 25 and student = True 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price = 10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</a:t>
            </a: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</a:t>
            </a: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age &lt;= 60 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price = 20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</a:t>
            </a: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price = 15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678BF-2A26-5B77-DFD2-F156551A32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6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Many problems cannot be solved by "straight-line programs"</a:t>
            </a:r>
          </a:p>
          <a:p>
            <a:endParaRPr lang="en-US" sz="1600" dirty="0"/>
          </a:p>
          <a:p>
            <a:r>
              <a:rPr lang="en-US" sz="1600" dirty="0"/>
              <a:t>An algorithm may follow different execution paths, depending on the input data.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B6A9-6D4F-1748-AAE4-5E97BF2449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55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78E6-C99D-D683-EF0E-611EA4D4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6" y="450273"/>
            <a:ext cx="8308974" cy="476249"/>
          </a:xfrm>
        </p:spPr>
        <p:txBody>
          <a:bodyPr/>
          <a:lstStyle/>
          <a:p>
            <a:r>
              <a:rPr lang="en-CH" dirty="0"/>
              <a:t>Program with </a:t>
            </a: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elif –</a:t>
            </a:r>
            <a:r>
              <a:rPr lang="en-CH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avoids deep indentation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7B081-3436-DD61-0430-014DBF3FC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age &lt; 6 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price = 0</a:t>
            </a:r>
          </a:p>
          <a:p>
            <a:pPr marL="0" indent="0">
              <a:buNone/>
            </a:pP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elif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age &lt;= 16 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price = 5</a:t>
            </a:r>
          </a:p>
          <a:p>
            <a:pPr marL="0" indent="0">
              <a:buNone/>
            </a:pP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elif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age &lt;= 25 and student 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price = 10</a:t>
            </a:r>
          </a:p>
          <a:p>
            <a:pPr marL="0" indent="0">
              <a:buNone/>
            </a:pP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elif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age &lt;= 60 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price = 20</a:t>
            </a:r>
          </a:p>
          <a:p>
            <a:pPr marL="0" indent="0">
              <a:buNone/>
            </a:pPr>
            <a:r>
              <a:rPr lang="en-CH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price = 15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678BF-2A26-5B77-DFD2-F156551A32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0C8F-C397-A64D-934C-14BEE327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Input-Output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DC732-AFA9-7B4C-80F5-6CB09B0CF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104" y="1411432"/>
            <a:ext cx="6096000" cy="1571256"/>
          </a:xfrm>
        </p:spPr>
        <p:txBody>
          <a:bodyPr/>
          <a:lstStyle/>
          <a:p>
            <a:r>
              <a:rPr lang="en-US" dirty="0"/>
              <a:t>An algorithm can solve different </a:t>
            </a:r>
            <a:r>
              <a:rPr lang="en-US" dirty="0">
                <a:solidFill>
                  <a:srgbClr val="0070C0"/>
                </a:solidFill>
              </a:rPr>
              <a:t>instances</a:t>
            </a:r>
            <a:r>
              <a:rPr lang="en-US" dirty="0"/>
              <a:t> of a problem</a:t>
            </a:r>
          </a:p>
          <a:p>
            <a:pPr lvl="1"/>
            <a:r>
              <a:rPr lang="en-US" dirty="0"/>
              <a:t>3</a:t>
            </a:r>
            <a:r>
              <a:rPr lang="en-US" i="1" dirty="0"/>
              <a:t>x </a:t>
            </a:r>
            <a:r>
              <a:rPr lang="en-US" dirty="0"/>
              <a:t>+ 8 = 0, 657</a:t>
            </a:r>
            <a:r>
              <a:rPr lang="en-US" i="1" dirty="0"/>
              <a:t>x </a:t>
            </a:r>
            <a:r>
              <a:rPr lang="en-US" dirty="0"/>
              <a:t>+ 893 = 0, …</a:t>
            </a:r>
          </a:p>
          <a:p>
            <a:r>
              <a:rPr lang="en-US" dirty="0"/>
              <a:t>The problem instance are described by data (a, b values) that exist outside the program</a:t>
            </a:r>
          </a:p>
          <a:p>
            <a:r>
              <a:rPr lang="en-US" dirty="0"/>
              <a:t>A program must be able to read these data from external 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46DA43-F603-804F-862C-801BAEA79C36}"/>
              </a:ext>
            </a:extLst>
          </p:cNvPr>
          <p:cNvSpPr/>
          <p:nvPr/>
        </p:nvSpPr>
        <p:spPr bwMode="auto">
          <a:xfrm>
            <a:off x="3637456" y="3576520"/>
            <a:ext cx="1556658" cy="1188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39" indent="-285739" defTabSz="761970"/>
            <a:r>
              <a:rPr lang="en-US" sz="1333" dirty="0">
                <a:latin typeface="Trebuchet MS" pitchFamily="-111" charset="0"/>
              </a:rPr>
              <a:t>program to</a:t>
            </a:r>
          </a:p>
          <a:p>
            <a:pPr marL="285739" indent="-285739" defTabSz="761970"/>
            <a:r>
              <a:rPr lang="en-US" sz="1333" dirty="0">
                <a:latin typeface="Trebuchet MS" pitchFamily="-111" charset="0"/>
              </a:rPr>
              <a:t>solve</a:t>
            </a:r>
          </a:p>
          <a:p>
            <a:pPr marL="285739" indent="-285739" defTabSz="761970"/>
            <a:r>
              <a:rPr lang="en-US" sz="1333" dirty="0" err="1">
                <a:latin typeface="Trebuchet MS" pitchFamily="-111" charset="0"/>
              </a:rPr>
              <a:t>ax+b</a:t>
            </a:r>
            <a:r>
              <a:rPr lang="en-US" sz="1333" dirty="0">
                <a:latin typeface="Trebuchet MS" pitchFamily="-111" charset="0"/>
              </a:rPr>
              <a:t>=0</a:t>
            </a: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C071C596-B922-9B42-A6AD-F5FACE6FDAEE}"/>
              </a:ext>
            </a:extLst>
          </p:cNvPr>
          <p:cNvSpPr/>
          <p:nvPr/>
        </p:nvSpPr>
        <p:spPr bwMode="auto">
          <a:xfrm>
            <a:off x="1462690" y="3106731"/>
            <a:ext cx="1048343" cy="78547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39" indent="-285739" defTabSz="761970"/>
            <a:r>
              <a:rPr lang="en-US" sz="1333" dirty="0">
                <a:latin typeface="Trebuchet MS" pitchFamily="-111" charset="0"/>
              </a:rPr>
              <a:t>files/</a:t>
            </a:r>
          </a:p>
          <a:p>
            <a:pPr marL="285739" indent="-285739" defTabSz="761970"/>
            <a:r>
              <a:rPr lang="en-US" sz="1333" dirty="0">
                <a:latin typeface="Trebuchet MS" pitchFamily="-111" charset="0"/>
              </a:rPr>
              <a:t>database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90EF5A-0EE0-5B4A-A223-4A3DFFE100EB}"/>
              </a:ext>
            </a:extLst>
          </p:cNvPr>
          <p:cNvSpPr/>
          <p:nvPr/>
        </p:nvSpPr>
        <p:spPr bwMode="auto">
          <a:xfrm>
            <a:off x="1882473" y="4293638"/>
            <a:ext cx="206828" cy="2177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39" indent="-285739" defTabSz="761970"/>
            <a:endParaRPr lang="en-US" sz="1667" dirty="0">
              <a:latin typeface="Trebuchet MS" pitchFamily="-111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F0230-EEE4-CB49-99EB-2302F743FD4F}"/>
              </a:ext>
            </a:extLst>
          </p:cNvPr>
          <p:cNvCxnSpPr>
            <a:cxnSpLocks/>
            <a:stCxn id="9" idx="4"/>
          </p:cNvCxnSpPr>
          <p:nvPr/>
        </p:nvCxnSpPr>
        <p:spPr bwMode="auto">
          <a:xfrm>
            <a:off x="1985887" y="4511352"/>
            <a:ext cx="0" cy="283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3D5330-3C43-E042-9C08-DB235220DB72}"/>
              </a:ext>
            </a:extLst>
          </p:cNvPr>
          <p:cNvCxnSpPr>
            <a:cxnSpLocks/>
          </p:cNvCxnSpPr>
          <p:nvPr/>
        </p:nvCxnSpPr>
        <p:spPr bwMode="auto">
          <a:xfrm>
            <a:off x="1985888" y="4794380"/>
            <a:ext cx="103414" cy="3004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18C7C5-5706-884B-9DC4-A66C593BEE56}"/>
              </a:ext>
            </a:extLst>
          </p:cNvPr>
          <p:cNvCxnSpPr>
            <a:cxnSpLocks/>
          </p:cNvCxnSpPr>
          <p:nvPr/>
        </p:nvCxnSpPr>
        <p:spPr bwMode="auto">
          <a:xfrm flipH="1">
            <a:off x="1866145" y="4794380"/>
            <a:ext cx="111578" cy="3004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E65703-CEB0-1544-8BA5-F4C36F57BAB3}"/>
              </a:ext>
            </a:extLst>
          </p:cNvPr>
          <p:cNvCxnSpPr>
            <a:cxnSpLocks/>
          </p:cNvCxnSpPr>
          <p:nvPr/>
        </p:nvCxnSpPr>
        <p:spPr bwMode="auto">
          <a:xfrm>
            <a:off x="1789945" y="4607618"/>
            <a:ext cx="3920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AF656B-05E9-0444-B0EE-26D1F69BB692}"/>
              </a:ext>
            </a:extLst>
          </p:cNvPr>
          <p:cNvCxnSpPr/>
          <p:nvPr/>
        </p:nvCxnSpPr>
        <p:spPr bwMode="auto">
          <a:xfrm>
            <a:off x="2593608" y="3592849"/>
            <a:ext cx="941024" cy="5429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95D5F6-2327-844E-BFF9-A994BDF54A27}"/>
              </a:ext>
            </a:extLst>
          </p:cNvPr>
          <p:cNvCxnSpPr>
            <a:cxnSpLocks/>
          </p:cNvCxnSpPr>
          <p:nvPr/>
        </p:nvCxnSpPr>
        <p:spPr bwMode="auto">
          <a:xfrm flipV="1">
            <a:off x="2486653" y="4323962"/>
            <a:ext cx="1058143" cy="3520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6CD09AC-8DC8-4445-A01C-F3FD73F16EA0}"/>
              </a:ext>
            </a:extLst>
          </p:cNvPr>
          <p:cNvSpPr txBox="1"/>
          <p:nvPr/>
        </p:nvSpPr>
        <p:spPr>
          <a:xfrm>
            <a:off x="2035677" y="3986507"/>
            <a:ext cx="1483099" cy="543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Lucida Grande"/>
                <a:cs typeface="Lucida Grande"/>
              </a:rPr>
              <a:t>input values for</a:t>
            </a:r>
          </a:p>
          <a:p>
            <a:r>
              <a:rPr lang="en-US" sz="1333" dirty="0">
                <a:latin typeface="Lucida Grande"/>
                <a:cs typeface="Lucida Grande"/>
              </a:rPr>
              <a:t>a and b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D08D07-693D-7E45-87FF-38DC891CA20E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6688" y="3654639"/>
            <a:ext cx="897896" cy="506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D792D6-429B-7640-ACEC-3105DB7FB62E}"/>
              </a:ext>
            </a:extLst>
          </p:cNvPr>
          <p:cNvSpPr txBox="1"/>
          <p:nvPr/>
        </p:nvSpPr>
        <p:spPr>
          <a:xfrm>
            <a:off x="5420077" y="3899795"/>
            <a:ext cx="771365" cy="487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dirty="0">
                <a:latin typeface="Lucida Grande"/>
                <a:cs typeface="Lucida Grande"/>
              </a:rPr>
              <a:t>output </a:t>
            </a:r>
          </a:p>
          <a:p>
            <a:r>
              <a:rPr lang="en-US" sz="1167" dirty="0">
                <a:latin typeface="Lucida Grande"/>
                <a:cs typeface="Lucida Grande"/>
              </a:rPr>
              <a:t>(results)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D84D7A-8C05-6647-91AD-321EBE2D8F6F}"/>
              </a:ext>
            </a:extLst>
          </p:cNvPr>
          <p:cNvSpPr txBox="1"/>
          <p:nvPr/>
        </p:nvSpPr>
        <p:spPr>
          <a:xfrm>
            <a:off x="779283" y="4207137"/>
            <a:ext cx="1119217" cy="789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Lucida Grande"/>
                <a:cs typeface="Lucida Grande"/>
              </a:rPr>
              <a:t>user</a:t>
            </a:r>
          </a:p>
          <a:p>
            <a:r>
              <a:rPr lang="en-US" sz="1333" dirty="0">
                <a:latin typeface="Lucida Grande"/>
                <a:cs typeface="Lucida Grande"/>
              </a:rPr>
              <a:t>(keyboard, </a:t>
            </a:r>
          </a:p>
          <a:p>
            <a:r>
              <a:rPr lang="en-US" sz="1333" dirty="0">
                <a:latin typeface="Lucida Grande"/>
                <a:cs typeface="Lucida Grande"/>
              </a:rPr>
              <a:t>mouse, …)</a:t>
            </a:r>
          </a:p>
        </p:txBody>
      </p:sp>
      <p:sp>
        <p:nvSpPr>
          <p:cNvPr id="33" name="Can 32">
            <a:extLst>
              <a:ext uri="{FF2B5EF4-FFF2-40B4-BE49-F238E27FC236}">
                <a16:creationId xmlns:a16="http://schemas.microsoft.com/office/drawing/2014/main" id="{8AE8A914-57C3-D64F-89D8-ABDEECD2536B}"/>
              </a:ext>
            </a:extLst>
          </p:cNvPr>
          <p:cNvSpPr/>
          <p:nvPr/>
        </p:nvSpPr>
        <p:spPr bwMode="auto">
          <a:xfrm>
            <a:off x="6331633" y="3127251"/>
            <a:ext cx="1048343" cy="78547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39" indent="-285739" defTabSz="761970"/>
            <a:r>
              <a:rPr lang="en-US" sz="1333" dirty="0">
                <a:latin typeface="Trebuchet MS" pitchFamily="-111" charset="0"/>
              </a:rPr>
              <a:t>files/</a:t>
            </a:r>
          </a:p>
          <a:p>
            <a:pPr marL="285739" indent="-285739" defTabSz="761970"/>
            <a:r>
              <a:rPr lang="en-US" sz="1333" dirty="0">
                <a:latin typeface="Trebuchet MS" pitchFamily="-111" charset="0"/>
              </a:rPr>
              <a:t>database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1A9FEF-4B33-894F-9059-9F5B630BE3AD}"/>
              </a:ext>
            </a:extLst>
          </p:cNvPr>
          <p:cNvSpPr/>
          <p:nvPr/>
        </p:nvSpPr>
        <p:spPr bwMode="auto">
          <a:xfrm>
            <a:off x="6518230" y="4175235"/>
            <a:ext cx="206828" cy="2177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39" indent="-285739" defTabSz="761970"/>
            <a:endParaRPr lang="en-US" sz="1667" dirty="0">
              <a:latin typeface="Trebuchet MS" pitchFamily="-111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06CA7E-15DD-D143-84D6-7E714978D0D0}"/>
              </a:ext>
            </a:extLst>
          </p:cNvPr>
          <p:cNvCxnSpPr>
            <a:cxnSpLocks/>
            <a:stCxn id="34" idx="4"/>
          </p:cNvCxnSpPr>
          <p:nvPr/>
        </p:nvCxnSpPr>
        <p:spPr bwMode="auto">
          <a:xfrm>
            <a:off x="6621644" y="4392949"/>
            <a:ext cx="0" cy="283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79FD622-5A44-F142-B0E1-E4127D5CE5D4}"/>
              </a:ext>
            </a:extLst>
          </p:cNvPr>
          <p:cNvCxnSpPr>
            <a:cxnSpLocks/>
          </p:cNvCxnSpPr>
          <p:nvPr/>
        </p:nvCxnSpPr>
        <p:spPr bwMode="auto">
          <a:xfrm>
            <a:off x="6621645" y="4675977"/>
            <a:ext cx="103414" cy="3004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BE9CAB-4CCE-AA41-AF81-E69A36626034}"/>
              </a:ext>
            </a:extLst>
          </p:cNvPr>
          <p:cNvCxnSpPr>
            <a:cxnSpLocks/>
          </p:cNvCxnSpPr>
          <p:nvPr/>
        </p:nvCxnSpPr>
        <p:spPr bwMode="auto">
          <a:xfrm flipH="1">
            <a:off x="6501902" y="4675977"/>
            <a:ext cx="111578" cy="3004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098D7FC-B758-7B44-BFA2-5EFCB6E306A1}"/>
              </a:ext>
            </a:extLst>
          </p:cNvPr>
          <p:cNvCxnSpPr>
            <a:cxnSpLocks/>
          </p:cNvCxnSpPr>
          <p:nvPr/>
        </p:nvCxnSpPr>
        <p:spPr bwMode="auto">
          <a:xfrm>
            <a:off x="6425702" y="4489215"/>
            <a:ext cx="3920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64F641-CF5E-9245-B2D2-DBAC292A948F}"/>
              </a:ext>
            </a:extLst>
          </p:cNvPr>
          <p:cNvCxnSpPr>
            <a:cxnSpLocks/>
          </p:cNvCxnSpPr>
          <p:nvPr/>
        </p:nvCxnSpPr>
        <p:spPr bwMode="auto">
          <a:xfrm>
            <a:off x="5276688" y="4195756"/>
            <a:ext cx="881538" cy="4601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D143D2A-F5E7-974C-AD17-4228E79D6656}"/>
              </a:ext>
            </a:extLst>
          </p:cNvPr>
          <p:cNvSpPr txBox="1"/>
          <p:nvPr/>
        </p:nvSpPr>
        <p:spPr>
          <a:xfrm>
            <a:off x="6895802" y="4128309"/>
            <a:ext cx="984565" cy="789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Lucida Grande"/>
                <a:cs typeface="Lucida Grande"/>
              </a:rPr>
              <a:t>user</a:t>
            </a:r>
          </a:p>
          <a:p>
            <a:r>
              <a:rPr lang="en-US" sz="1333" dirty="0">
                <a:latin typeface="Lucida Grande"/>
                <a:cs typeface="Lucida Grande"/>
              </a:rPr>
              <a:t>(screen, </a:t>
            </a:r>
          </a:p>
          <a:p>
            <a:r>
              <a:rPr lang="en-US" sz="1333" dirty="0">
                <a:latin typeface="Lucida Grande"/>
                <a:cs typeface="Lucida Grande"/>
              </a:rPr>
              <a:t>audio, …)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BE9A11-AD14-3246-AC16-32F97D839574}"/>
              </a:ext>
            </a:extLst>
          </p:cNvPr>
          <p:cNvSpPr txBox="1"/>
          <p:nvPr/>
        </p:nvSpPr>
        <p:spPr>
          <a:xfrm>
            <a:off x="5355868" y="4698935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Lucida Grande"/>
                <a:cs typeface="Lucida Grande"/>
              </a:rPr>
              <a:t>print(…)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B26602-9BAA-724C-B70B-B74EF6A60F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82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B29D-883C-C842-A891-8CD541A6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data from the user keyboard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B3F4B-7270-5743-92A4-8A3F573DC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instruction</a:t>
            </a:r>
          </a:p>
          <a:p>
            <a:pPr marL="0" indent="0" algn="ctr">
              <a:buNone/>
            </a:pPr>
            <a:r>
              <a:rPr lang="en-GB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variable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input</a:t>
            </a: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GB" b="1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</a:t>
            </a:r>
            <a:r>
              <a:rPr lang="en-GB" b="1" i="1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prompt text</a:t>
            </a:r>
            <a:r>
              <a:rPr lang="en-GB" b="1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</a:t>
            </a: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))</a:t>
            </a:r>
          </a:p>
          <a:p>
            <a:pPr marL="0" indent="0" algn="ctr">
              <a:buNone/>
            </a:pP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prints the </a:t>
            </a:r>
            <a:r>
              <a:rPr lang="en-GB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prompt text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in the execution window</a:t>
            </a:r>
          </a:p>
          <a:p>
            <a:pPr lvl="1"/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waits for the user to type a string of characters ended by ⏎</a:t>
            </a:r>
          </a:p>
          <a:p>
            <a:pPr lvl="1"/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assigns that string to </a:t>
            </a:r>
            <a:r>
              <a:rPr lang="en-GB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variable</a:t>
            </a:r>
            <a:endParaRPr lang="en-US" i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AF6C-4C91-9840-BC31-B5B8298689C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21A6BF-A0FF-F74A-BB5B-6CAE86CD2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77" y="0"/>
            <a:ext cx="6836245" cy="5715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CE1B3-526C-7C4A-A11D-02F9A19EA0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69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D7C7C-AD2F-6A46-ABF5-FC3FA1D0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15" y="-17930"/>
            <a:ext cx="7017369" cy="5715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870E-9934-2242-97FD-932C4A2035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66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2B8E88-DBED-8843-AB99-C0088AD30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19" y="0"/>
            <a:ext cx="6970762" cy="5715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13B79-90A3-764E-AC4C-E2685F493A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10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B29D-883C-C842-A891-8CD541A6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numbers from the user keyboard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B3F4B-7270-5743-92A4-8A3F573DC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instruction</a:t>
            </a:r>
          </a:p>
          <a:p>
            <a:pPr marL="0" indent="0" algn="ctr">
              <a:buNone/>
            </a:pPr>
            <a:r>
              <a:rPr lang="en-GB" i="1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numvar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</a:t>
            </a:r>
            <a:r>
              <a:rPr lang="en-GB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conversion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(input</a:t>
            </a: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GB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</a:t>
            </a:r>
            <a:r>
              <a:rPr lang="en-GB" b="1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prompt text</a:t>
            </a:r>
            <a:r>
              <a:rPr lang="en-GB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</a:t>
            </a: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)))</a:t>
            </a:r>
          </a:p>
          <a:p>
            <a:pPr marL="0" indent="0" algn="ctr">
              <a:buNone/>
            </a:pP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prints the </a:t>
            </a:r>
            <a:r>
              <a:rPr lang="en-GB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prompt text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in the execution window</a:t>
            </a:r>
          </a:p>
          <a:p>
            <a:pPr lvl="1"/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waits for the user to type a string of characters ended by ⏎</a:t>
            </a:r>
          </a:p>
          <a:p>
            <a:pPr lvl="1"/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converts the string by executing </a:t>
            </a:r>
            <a:r>
              <a:rPr lang="en-GB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conversion</a:t>
            </a:r>
            <a:endParaRPr lang="en-GB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assigns the result to </a:t>
            </a:r>
            <a:r>
              <a:rPr lang="en-GB" i="1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intvar</a:t>
            </a:r>
            <a:endParaRPr lang="en-GB" i="1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GB" i="1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GB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conversion 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can be </a:t>
            </a:r>
            <a:r>
              <a:rPr lang="en-GB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int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or </a:t>
            </a:r>
            <a:r>
              <a:rPr lang="en-GB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float</a:t>
            </a:r>
          </a:p>
          <a:p>
            <a:pPr lvl="1"/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the string must be syntactically correct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D7CA2-9A1A-D541-9B66-01A27DE262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20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19F4D-0A52-1240-B8E3-258403407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35" y="0"/>
            <a:ext cx="7225530" cy="5715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AEDAA-816C-BA4B-8C74-AABC13646F0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6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E49AB3-5D1A-8A45-90A4-A83E76553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08" y="0"/>
            <a:ext cx="7692183" cy="5715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2DD3B-FB76-2C41-9B1E-BFC2948CFF2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2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2168-6ED3-8E48-B3CE-B45FACC3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interactive program for 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0E1A9-F730-AF44-AB2A-60C62BC4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104" y="1411431"/>
            <a:ext cx="6776344" cy="358390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year, month, day = 2021</a:t>
            </a:r>
            <a:r>
              <a:rPr lang="en-US" sz="1600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9, 28</a:t>
            </a:r>
          </a:p>
          <a:p>
            <a:pPr marL="0" indent="0">
              <a:buNone/>
            </a:pPr>
            <a:b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print(</a:t>
            </a:r>
            <a:r>
              <a:rPr lang="en-GB" sz="1600" b="1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"Enter your birthdate"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b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byear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int(input(</a:t>
            </a:r>
            <a:r>
              <a:rPr lang="en-GB" sz="1600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"year: "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))</a:t>
            </a:r>
            <a:b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bmonth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int(input(</a:t>
            </a:r>
            <a:r>
              <a:rPr lang="en-GB" sz="1600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"month: "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))</a:t>
            </a:r>
            <a:b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bday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int(input(</a:t>
            </a:r>
            <a:r>
              <a:rPr lang="en-GB" sz="1600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"day: "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))</a:t>
            </a:r>
          </a:p>
          <a:p>
            <a:pPr marL="0" indent="0">
              <a:buNone/>
            </a:pPr>
            <a:b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age = year -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byear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tentative value</a:t>
            </a:r>
            <a:br>
              <a:rPr lang="en-GB" sz="1600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bmonth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&gt; month </a:t>
            </a:r>
            <a:r>
              <a:rPr lang="en-GB" sz="1600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or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bmonth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== month </a:t>
            </a:r>
            <a:r>
              <a:rPr lang="en-GB" sz="1600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bday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&gt; day) :</a:t>
            </a:r>
            <a:b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age = age - 1  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adjustment if born later in the year</a:t>
            </a:r>
            <a:br>
              <a:rPr lang="en-GB" sz="1600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br>
              <a:rPr lang="en-GB" sz="1600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print(</a:t>
            </a:r>
            <a:r>
              <a:rPr lang="en-GB" sz="1600" b="1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"you are "</a:t>
            </a:r>
            <a:r>
              <a:rPr lang="en-GB" sz="1600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age)</a:t>
            </a:r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074FD-CA76-DB4B-9B2A-142EEB7DDD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4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6CA6-A230-CF44-BB12-B068E89B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divisibility by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8C89C-B16C-1647-8060-0F5DAB26F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Answer "yes" is </a:t>
            </a:r>
            <a:r>
              <a:rPr lang="en-US" i="1" dirty="0"/>
              <a:t>x</a:t>
            </a:r>
            <a:r>
              <a:rPr lang="en-US" dirty="0"/>
              <a:t> is divisible by 7, "no" otherwise</a:t>
            </a:r>
          </a:p>
          <a:p>
            <a:pPr lvl="1"/>
            <a:endParaRPr lang="en-US" dirty="0"/>
          </a:p>
          <a:p>
            <a:pPr marL="66143" indent="0">
              <a:buNone/>
            </a:pPr>
            <a:r>
              <a:rPr lang="en-US" dirty="0"/>
              <a:t>Algorithm</a:t>
            </a:r>
          </a:p>
          <a:p>
            <a:pPr marL="66143" indent="0">
              <a:buNone/>
            </a:pPr>
            <a:endParaRPr lang="en-US" dirty="0"/>
          </a:p>
          <a:p>
            <a:pPr marL="298967" lvl="1" indent="0">
              <a:buNone/>
            </a:pPr>
            <a:r>
              <a:rPr lang="en-US" dirty="0"/>
              <a:t>compute the remainder r of x divided by 7</a:t>
            </a:r>
          </a:p>
          <a:p>
            <a:pPr marL="298967" lvl="1" indent="0">
              <a:buNone/>
            </a:pPr>
            <a:r>
              <a:rPr lang="en-US" b="1" dirty="0"/>
              <a:t>if</a:t>
            </a:r>
            <a:r>
              <a:rPr lang="en-US" dirty="0"/>
              <a:t> r = 0</a:t>
            </a:r>
          </a:p>
          <a:p>
            <a:pPr marL="555603" lvl="2" indent="0">
              <a:buNone/>
            </a:pPr>
            <a:r>
              <a:rPr lang="en-US" b="1" dirty="0"/>
              <a:t>then</a:t>
            </a:r>
            <a:r>
              <a:rPr lang="en-US" dirty="0"/>
              <a:t> answer "yes"</a:t>
            </a:r>
          </a:p>
          <a:p>
            <a:pPr marL="298967" lvl="1" indent="0">
              <a:buNone/>
            </a:pPr>
            <a:r>
              <a:rPr lang="en-US" b="1" dirty="0"/>
              <a:t>else</a:t>
            </a:r>
          </a:p>
          <a:p>
            <a:pPr marL="555603" lvl="2" indent="0">
              <a:buNone/>
            </a:pPr>
            <a:r>
              <a:rPr lang="en-US" dirty="0"/>
              <a:t>answer "false"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B64B2-141A-B143-BAFA-003E654AB9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52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2168-6ED3-8E48-B3CE-B45FACC3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program that works any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0E1A9-F730-AF44-AB2A-60C62BC4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437" y="1065548"/>
            <a:ext cx="8071123" cy="4199179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from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datetime </a:t>
            </a:r>
            <a:r>
              <a:rPr lang="en-GB" sz="1600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import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date  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use predefined functions for dates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now =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date.today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year, month, day =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now.year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now.month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now.day</a:t>
            </a:r>
            <a:endParaRPr lang="en-GB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b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print(</a:t>
            </a:r>
            <a:r>
              <a:rPr lang="en-GB" sz="1600" b="1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"Enter your birthdate"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b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byear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int(input(</a:t>
            </a:r>
            <a:r>
              <a:rPr lang="en-GB" sz="1600" b="1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"year: "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))</a:t>
            </a:r>
            <a:b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bmonth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int(input(</a:t>
            </a:r>
            <a:r>
              <a:rPr lang="en-GB" sz="1600" b="1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"month (1-12): "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))</a:t>
            </a:r>
            <a:b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bday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int(input(</a:t>
            </a:r>
            <a:r>
              <a:rPr lang="en-GB" sz="1600" b="1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"day: "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))</a:t>
            </a:r>
          </a:p>
          <a:p>
            <a:pPr marL="0" indent="0">
              <a:buNone/>
            </a:pPr>
            <a:b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age = year -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byear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tentative value</a:t>
            </a:r>
            <a:br>
              <a:rPr lang="en-GB" sz="1600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bmonth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&gt; month 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or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bmonth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== month 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bday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&gt; day) :</a:t>
            </a:r>
            <a:b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age = age - 1  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adjustment if born later in the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year</a:t>
            </a:r>
            <a:br>
              <a:rPr lang="en-GB" i="1" dirty="0">
                <a:solidFill>
                  <a:schemeClr val="accent6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600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print(</a:t>
            </a:r>
            <a:r>
              <a:rPr lang="en-GB" sz="1600" b="1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"you are "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+str(age))</a:t>
            </a:r>
            <a:endParaRPr lang="en-GB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GB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66259-F4F5-8040-A999-E318893AB2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21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18BE-C463-A902-8120-AD3FF8FA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Catching errors (exceptions)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04A93-93A0-962D-F60C-F93BDC6F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4" y="1411431"/>
            <a:ext cx="8103235" cy="1799129"/>
          </a:xfrm>
        </p:spPr>
        <p:txBody>
          <a:bodyPr/>
          <a:lstStyle/>
          <a:p>
            <a:r>
              <a:rPr lang="en-CH" dirty="0"/>
              <a:t>Exceptional situations or errors (e.g. division by zero, number format error) </a:t>
            </a:r>
          </a:p>
          <a:p>
            <a:pPr lvl="1"/>
            <a:r>
              <a:rPr lang="en-CH" dirty="0"/>
              <a:t>must be detected</a:t>
            </a:r>
          </a:p>
          <a:p>
            <a:pPr lvl="1"/>
            <a:r>
              <a:rPr lang="en-CH" dirty="0"/>
              <a:t>must interrupt no normal course of operations</a:t>
            </a:r>
          </a:p>
          <a:p>
            <a:pPr lvl="1"/>
            <a:r>
              <a:rPr lang="en-CH" dirty="0"/>
              <a:t>must be treated specifically</a:t>
            </a:r>
          </a:p>
          <a:p>
            <a:pPr lvl="1"/>
            <a:endParaRPr lang="en-CH" dirty="0"/>
          </a:p>
          <a:p>
            <a:pPr marL="298968" lvl="1" indent="0">
              <a:buNone/>
            </a:pPr>
            <a:r>
              <a:rPr lang="en-CH" dirty="0"/>
              <a:t>Exception handling principle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3968C-D792-C99A-3F6E-6CC541F4A2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38003-A994-A3B0-6ABA-86CF5BC515D6}"/>
              </a:ext>
            </a:extLst>
          </p:cNvPr>
          <p:cNvSpPr/>
          <p:nvPr/>
        </p:nvSpPr>
        <p:spPr bwMode="auto">
          <a:xfrm>
            <a:off x="4310086" y="2742053"/>
            <a:ext cx="2004569" cy="15615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Times" pitchFamily="-111" charset="0"/>
              <a:buNone/>
              <a:tabLst/>
            </a:pPr>
            <a:r>
              <a:rPr kumimoji="0" lang="en-CH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owan Old Style Roman" panose="02040602040506020204" pitchFamily="18" charset="77"/>
              </a:rPr>
              <a:t>try: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Times" pitchFamily="-111" charset="0"/>
              <a:buNone/>
              <a:tabLst/>
            </a:pPr>
            <a:r>
              <a:rPr lang="en-CH" sz="1400" dirty="0">
                <a:latin typeface="Iowan Old Style Roman" panose="02040602040506020204" pitchFamily="18" charset="77"/>
              </a:rPr>
              <a:t>   …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Times" pitchFamily="-111" charset="0"/>
              <a:buNone/>
              <a:tabLst/>
            </a:pPr>
            <a:r>
              <a:rPr kumimoji="0" lang="en-CH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owan Old Style Roman" panose="02040602040506020204" pitchFamily="18" charset="77"/>
              </a:rPr>
              <a:t>   …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Times" pitchFamily="-111" charset="0"/>
              <a:buNone/>
              <a:tabLst/>
            </a:pPr>
            <a:r>
              <a:rPr lang="en-CH" sz="1400" dirty="0">
                <a:latin typeface="Iowan Old Style Roman" panose="02040602040506020204" pitchFamily="18" charset="77"/>
              </a:rPr>
              <a:t>   …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Times" pitchFamily="-111" charset="0"/>
              <a:buNone/>
              <a:tabLst/>
            </a:pPr>
            <a:r>
              <a:rPr kumimoji="0" lang="en-CH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owan Old Style Roman" panose="02040602040506020204" pitchFamily="18" charset="77"/>
              </a:rPr>
              <a:t>  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109F2-0985-6C5C-ACFA-2F2B9E8EB9E5}"/>
              </a:ext>
            </a:extLst>
          </p:cNvPr>
          <p:cNvSpPr/>
          <p:nvPr/>
        </p:nvSpPr>
        <p:spPr bwMode="auto">
          <a:xfrm>
            <a:off x="4310087" y="4455760"/>
            <a:ext cx="2004568" cy="8654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Times" pitchFamily="-111" charset="0"/>
              <a:buNone/>
              <a:tabLst/>
            </a:pPr>
            <a:r>
              <a:rPr kumimoji="0" lang="en-CH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owan Old Style Roman" panose="02040602040506020204" pitchFamily="18" charset="77"/>
              </a:rPr>
              <a:t>except: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Times" pitchFamily="-111" charset="0"/>
              <a:buNone/>
              <a:tabLst/>
            </a:pPr>
            <a:r>
              <a:rPr lang="en-CH" sz="1400" dirty="0">
                <a:latin typeface="Iowan Old Style Roman" panose="02040602040506020204" pitchFamily="18" charset="77"/>
              </a:rPr>
              <a:t>   …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Times" pitchFamily="-111" charset="0"/>
              <a:buNone/>
              <a:tabLst/>
            </a:pPr>
            <a:r>
              <a:rPr kumimoji="0" lang="en-CH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owan Old Style Roman" panose="02040602040506020204" pitchFamily="18" charset="77"/>
              </a:rPr>
              <a:t>   …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FB16B030-47C4-6E51-3E79-35022278B11D}"/>
              </a:ext>
            </a:extLst>
          </p:cNvPr>
          <p:cNvCxnSpPr>
            <a:cxnSpLocks/>
            <a:stCxn id="12" idx="6"/>
            <a:endCxn id="7" idx="3"/>
          </p:cNvCxnSpPr>
          <p:nvPr/>
        </p:nvCxnSpPr>
        <p:spPr bwMode="auto">
          <a:xfrm>
            <a:off x="5705526" y="3648286"/>
            <a:ext cx="609129" cy="1240198"/>
          </a:xfrm>
          <a:prstGeom prst="bentConnector3">
            <a:avLst>
              <a:gd name="adj1" fmla="val 137529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03B5BA1C-527E-F50C-783F-08C9268FC816}"/>
              </a:ext>
            </a:extLst>
          </p:cNvPr>
          <p:cNvSpPr/>
          <p:nvPr/>
        </p:nvSpPr>
        <p:spPr bwMode="auto">
          <a:xfrm>
            <a:off x="5548253" y="3536752"/>
            <a:ext cx="264160" cy="39624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Times" pitchFamily="-111" charset="0"/>
              <a:buNone/>
              <a:tabLst/>
            </a:pPr>
            <a:endParaRPr kumimoji="0" lang="en-CH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-111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BBD610-A48C-4E00-D921-06D2A7C410A2}"/>
              </a:ext>
            </a:extLst>
          </p:cNvPr>
          <p:cNvSpPr txBox="1"/>
          <p:nvPr/>
        </p:nvSpPr>
        <p:spPr>
          <a:xfrm>
            <a:off x="4836629" y="355020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800" dirty="0">
                <a:solidFill>
                  <a:srgbClr val="FF0000"/>
                </a:solidFill>
                <a:latin typeface="Lucida Grande"/>
                <a:cs typeface="Lucida Grande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593539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2D0F-002C-6317-0AAF-EA6E4CB0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The </a:t>
            </a:r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try … except</a:t>
            </a:r>
            <a:r>
              <a:rPr lang="en-CH" dirty="0"/>
              <a:t>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BCB91-4485-8BD3-9523-3E8AA0F7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try:</a:t>
            </a:r>
          </a:p>
          <a:p>
            <a:pPr marL="0" indent="0">
              <a:buNone/>
            </a:pP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... </a:t>
            </a:r>
            <a:b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instruction block A </a:t>
            </a:r>
          </a:p>
          <a:p>
            <a:pPr marL="0" indent="0">
              <a:buNone/>
            </a:pP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... </a:t>
            </a:r>
            <a:b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except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b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instructions block B </a:t>
            </a:r>
          </a:p>
          <a:p>
            <a:pPr marL="0" indent="0">
              <a:buNone/>
            </a:pPr>
            <a:endParaRPr lang="en-GB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If an error of type </a:t>
            </a:r>
            <a:r>
              <a:rPr lang="en-GB" i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</a:t>
            </a:r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occurs in 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instruction block A</a:t>
            </a:r>
          </a:p>
          <a:p>
            <a:r>
              <a:rPr lang="en-GB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stop the execution of this block</a:t>
            </a:r>
          </a:p>
          <a:p>
            <a:r>
              <a:rPr lang="en-CH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execute 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instructions block B </a:t>
            </a:r>
            <a:endParaRPr lang="en-CH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25DE7-3052-4877-D6A9-B85DFC0888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11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2D0F-002C-6317-0AAF-EA6E4CB0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try … except</a:t>
            </a:r>
            <a:r>
              <a:rPr lang="en-CH" dirty="0"/>
              <a:t> to safely read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BCB91-4485-8BD3-9523-3E8AA0F7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try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b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y = int(input("year: "))</a:t>
            </a:r>
          </a:p>
          <a:p>
            <a:pPr marL="0" indent="0">
              <a:buNone/>
            </a:pP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... </a:t>
            </a:r>
          </a:p>
          <a:p>
            <a:pPr marL="0" indent="0">
              <a:buNone/>
            </a:pP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...</a:t>
            </a:r>
          </a:p>
          <a:p>
            <a:pPr marL="0" indent="0">
              <a:buNone/>
            </a:pP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...</a:t>
            </a:r>
            <a:b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except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ValueError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b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print('Input value error: please enter a number')</a:t>
            </a:r>
            <a:b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CH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25DE7-3052-4877-D6A9-B85DFC0888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43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A4DE36-EF7A-E66B-EC68-DE8D6F2B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5" y="446123"/>
            <a:ext cx="7488237" cy="476249"/>
          </a:xfrm>
        </p:spPr>
        <p:txBody>
          <a:bodyPr/>
          <a:lstStyle/>
          <a:p>
            <a:r>
              <a:rPr lang="en-CH" dirty="0"/>
              <a:t>Some exception types: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3DC303-5B60-17DC-F161-ECD4B7A6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" y="926523"/>
            <a:ext cx="7315200" cy="4068812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+-- Exception</a:t>
            </a: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ArithmeticError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|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FloatingPointError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|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OverflowError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|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ZeroDivisionError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AssertionError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BufferError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EOFError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LookupError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|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IndexError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|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KeyError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TypeError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ValueError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|   +-- </a:t>
            </a:r>
            <a:r>
              <a:rPr lang="en-GB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UnicodeError</a:t>
            </a:r>
            <a:endParaRPr lang="en-GB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CH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+ many others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4154A-FC02-5B98-AE66-FED8BD5D8F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35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378095-374E-10B0-1EBC-043D5CB2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86" y="53809"/>
            <a:ext cx="7488237" cy="476249"/>
          </a:xfrm>
        </p:spPr>
        <p:txBody>
          <a:bodyPr/>
          <a:lstStyle/>
          <a:p>
            <a:r>
              <a:rPr lang="en-CH" dirty="0"/>
              <a:t>Improving the age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1E31-309A-59C1-4867-0A21BF322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725" y="688397"/>
            <a:ext cx="7315200" cy="3583903"/>
          </a:xfrm>
        </p:spPr>
        <p:txBody>
          <a:bodyPr/>
          <a:lstStyle/>
          <a:p>
            <a:pPr marL="0" indent="0">
              <a:buNone/>
            </a:pP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</a:t>
            </a:r>
          </a:p>
          <a:p>
            <a:pPr marL="0" indent="0">
              <a:buNone/>
            </a:pP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inputOK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True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try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byear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int(input("year: "))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except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ValueError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inputOK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False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inputOK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5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try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</a:t>
            </a: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bmonth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int(input("month (1-12): "))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5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except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ValueError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</a:t>
            </a: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inputOK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False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inputOK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5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try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</a:t>
            </a: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bday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int(input("day: "))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5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except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ValueError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</a:t>
            </a: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inputOK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False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5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inputOK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age = ...</a:t>
            </a:r>
          </a:p>
          <a:p>
            <a:pPr marL="0" indent="0">
              <a:buNone/>
            </a:pP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...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</a:t>
            </a: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b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GB" sz="15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print('Value error: please enter a number')</a:t>
            </a:r>
            <a:endParaRPr lang="en-CH" sz="15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6BA7-DFFB-0B2E-B86D-7B54582973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97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08365-7786-1F55-418B-63BC532A72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8948E-058F-F5A1-81B5-2EB4F77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94" y="0"/>
            <a:ext cx="759741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45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8DA6CF-9FF1-D91A-FA82-50A6A9C4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but there is still a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46486-C036-7182-483E-C49ECA46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62" y="4268470"/>
            <a:ext cx="4079875" cy="646854"/>
          </a:xfrm>
        </p:spPr>
        <p:txBody>
          <a:bodyPr/>
          <a:lstStyle/>
          <a:p>
            <a:r>
              <a:rPr lang="en-CH" dirty="0"/>
              <a:t>this date does not exist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5B119-FA74-AED7-D575-838E6976FE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626D9-39BC-9071-6589-06560D4B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14" y="1269660"/>
            <a:ext cx="6550660" cy="26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96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5BF0-8CB8-1451-32F0-A941F933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6" y="450273"/>
            <a:ext cx="7488237" cy="860367"/>
          </a:xfrm>
        </p:spPr>
        <p:txBody>
          <a:bodyPr/>
          <a:lstStyle/>
          <a:p>
            <a:r>
              <a:rPr lang="en-CH" dirty="0"/>
              <a:t>Syntax checking is not enough, we need to check the semantics of the input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90D85-321D-0D3F-165A-62CBE83D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" y="1544320"/>
            <a:ext cx="7315200" cy="3451014"/>
          </a:xfrm>
        </p:spPr>
        <p:txBody>
          <a:bodyPr/>
          <a:lstStyle/>
          <a:p>
            <a:r>
              <a:rPr lang="en-CH" dirty="0"/>
              <a:t>do the data make sense?</a:t>
            </a:r>
          </a:p>
          <a:p>
            <a:endParaRPr lang="en-CH" dirty="0"/>
          </a:p>
          <a:p>
            <a:r>
              <a:rPr lang="en-CH" dirty="0"/>
              <a:t>for dates(for the age problem):</a:t>
            </a:r>
          </a:p>
          <a:p>
            <a:pPr lvl="1"/>
            <a:r>
              <a:rPr lang="en-CH" dirty="0"/>
              <a:t>year must be between 1850 and the current year</a:t>
            </a:r>
          </a:p>
          <a:p>
            <a:pPr lvl="1"/>
            <a:r>
              <a:rPr lang="en-CH" dirty="0"/>
              <a:t>month must be between 1 and 12</a:t>
            </a:r>
          </a:p>
          <a:p>
            <a:pPr lvl="1"/>
            <a:r>
              <a:rPr lang="en-CH" dirty="0">
                <a:solidFill>
                  <a:srgbClr val="941CE0"/>
                </a:solidFill>
              </a:rPr>
              <a:t>day must be between 1 and 31, depending on the month</a:t>
            </a:r>
          </a:p>
          <a:p>
            <a:pPr lvl="1"/>
            <a:r>
              <a:rPr lang="en-CH" dirty="0"/>
              <a:t>and the date must in the past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27C14-6974-EA5A-DDE7-95AD58FB5B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23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EF65-8BD2-44D3-139E-715E6B2D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with the </a:t>
            </a:r>
            <a:r>
              <a:rPr lang="en-CH" dirty="0">
                <a:solidFill>
                  <a:srgbClr val="941CE0"/>
                </a:solidFill>
              </a:rPr>
              <a:t>match</a:t>
            </a:r>
            <a:r>
              <a:rPr lang="en-CH" dirty="0"/>
              <a:t>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EB28E-B682-89A6-2E65-AAAF58FD5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match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bmonth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    </a:t>
            </a:r>
            <a:r>
              <a:rPr lang="en-GB" sz="16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case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| 3 | 5 | 7 | 8 | 10 | 12 :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        max = 31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    </a:t>
            </a:r>
            <a:r>
              <a:rPr lang="en-GB" sz="16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case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: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            max = 29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        else: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            max = 29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    </a:t>
            </a:r>
            <a:r>
              <a:rPr lang="en-GB" sz="16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case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4 | 6 | 9 | 11 :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        max = 30</a:t>
            </a:r>
          </a:p>
          <a:p>
            <a:pPr marL="0" indent="0">
              <a:buNone/>
            </a:pPr>
            <a:r>
              <a:rPr lang="en-CH" sz="16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bday &gt; max 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print("error in day")</a:t>
            </a:r>
          </a:p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E661D-4F15-1DA0-326C-98CF897C59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4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execution in Python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condition :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instruction block 1	</a:t>
            </a:r>
            <a:endParaRPr lang="en-US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else: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instruction block 2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...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A2DFF-66C2-BF4C-80E3-0BB9713C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8282" y="3493776"/>
            <a:ext cx="3468407" cy="1534427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CH" dirty="0">
                <a:latin typeface="Iowan Old Style Roman" panose="02040602040506020204" pitchFamily="18" charset="77"/>
              </a:rPr>
              <a:t>instruction block </a:t>
            </a:r>
          </a:p>
          <a:p>
            <a:pPr lvl="1"/>
            <a:r>
              <a:rPr lang="en-CH" dirty="0">
                <a:latin typeface="Iowan Old Style Roman" panose="02040602040506020204" pitchFamily="18" charset="77"/>
              </a:rPr>
              <a:t>sequence of instructions</a:t>
            </a:r>
          </a:p>
          <a:p>
            <a:pPr lvl="1"/>
            <a:r>
              <a:rPr lang="en-CH" dirty="0">
                <a:latin typeface="Iowan Old Style Roman" panose="02040602040506020204" pitchFamily="18" charset="77"/>
              </a:rPr>
              <a:t>must be </a:t>
            </a:r>
            <a:r>
              <a:rPr lang="en-CH" b="1" dirty="0">
                <a:latin typeface="IOWAN OLD STYLE ROMAN" panose="02040602040506020204" pitchFamily="18" charset="77"/>
              </a:rPr>
              <a:t>indented</a:t>
            </a:r>
          </a:p>
          <a:p>
            <a:pPr lvl="2"/>
            <a:r>
              <a:rPr lang="en-CH" dirty="0">
                <a:latin typeface="Iowan Old Style Roman" panose="02040602040506020204" pitchFamily="18" charset="77"/>
              </a:rPr>
              <a:t>each line starts with the same number of spaces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DB2E8-D91D-E24E-B0F3-846E16897F9B}"/>
              </a:ext>
            </a:extLst>
          </p:cNvPr>
          <p:cNvSpPr txBox="1"/>
          <p:nvPr/>
        </p:nvSpPr>
        <p:spPr>
          <a:xfrm>
            <a:off x="5123196" y="1291447"/>
            <a:ext cx="3099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800" dirty="0">
                <a:solidFill>
                  <a:srgbClr val="FF0000"/>
                </a:solidFill>
                <a:latin typeface="Cavolini" panose="020B0604020202020204" pitchFamily="34" charset="0"/>
                <a:cs typeface="Cavolini" panose="020B0604020202020204" pitchFamily="34" charset="0"/>
              </a:rPr>
              <a:t>if condition evaluates to True execute this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65BA9B-45A7-3243-A564-6F8FD632CB9F}"/>
              </a:ext>
            </a:extLst>
          </p:cNvPr>
          <p:cNvCxnSpPr>
            <a:cxnSpLocks/>
            <a:stCxn id="4" idx="1"/>
          </p:cNvCxnSpPr>
          <p:nvPr/>
        </p:nvCxnSpPr>
        <p:spPr bwMode="auto">
          <a:xfrm flipH="1">
            <a:off x="3457268" y="1614613"/>
            <a:ext cx="1665928" cy="161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A70251-FE56-1141-A374-B55783E8FC83}"/>
              </a:ext>
            </a:extLst>
          </p:cNvPr>
          <p:cNvSpPr txBox="1"/>
          <p:nvPr/>
        </p:nvSpPr>
        <p:spPr>
          <a:xfrm>
            <a:off x="5087337" y="2376177"/>
            <a:ext cx="3099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800" dirty="0">
                <a:solidFill>
                  <a:srgbClr val="FF0000"/>
                </a:solidFill>
                <a:latin typeface="Cavolini" panose="020B0604020202020204" pitchFamily="34" charset="0"/>
                <a:cs typeface="Cavolini" panose="020B0604020202020204" pitchFamily="34" charset="0"/>
              </a:rPr>
              <a:t>if it evaluates to False execute that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50F720-3471-8943-924F-1DD7912AAE0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57268" y="2376177"/>
            <a:ext cx="1630069" cy="215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6B00017-FEF1-DB40-B046-2DA8C1A410B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97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EF65-8BD2-44D3-139E-715E6B2D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taking leap years into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EB28E-B682-89A6-2E65-AAAF58FD5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4" y="1411431"/>
            <a:ext cx="8308975" cy="3583903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match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bmonth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GB" sz="16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case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| 3 | 5 | 7 | 8 | 10 | 12 :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max = 31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GB" sz="16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case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: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6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byear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% 4 != 0 or (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byear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% 100 == 0 and 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byear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% 400 != 0) :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max = 28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GB" sz="16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max = 29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GB" sz="16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case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4 | 6 | 9 | 11 :</a:t>
            </a:r>
          </a:p>
          <a:p>
            <a:pPr marL="0" indent="0">
              <a:buNone/>
            </a:pP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max = 30</a:t>
            </a:r>
          </a:p>
          <a:p>
            <a:pPr marL="0" indent="0">
              <a:buNone/>
            </a:pPr>
            <a:r>
              <a:rPr lang="en-CH" sz="1600" dirty="0">
                <a:solidFill>
                  <a:srgbClr val="941CE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bday &gt; max :</a:t>
            </a:r>
          </a:p>
          <a:p>
            <a:pPr marL="0" indent="0">
              <a:buNone/>
            </a:pPr>
            <a:r>
              <a:rPr lang="en-CH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print("error in day")</a:t>
            </a:r>
          </a:p>
          <a:p>
            <a:pPr marL="0" indent="0">
              <a:buNone/>
            </a:pPr>
            <a:r>
              <a:rPr lang="en-GB" sz="1600" dirty="0"/>
              <a:t>        </a:t>
            </a:r>
            <a:endParaRPr lang="en-CH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E661D-4F15-1DA0-326C-98CF897C59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18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CF87-AEAB-3946-A796-9B8FF348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CD76A-F70B-084D-9519-18C994F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Write a program that reads three integer numbers and prints the largest 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a program that reads five integer numbers and prints the largest 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Simplify the following program fragment</a:t>
            </a:r>
          </a:p>
          <a:p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60357" lvl="2" indent="0">
              <a:buNone/>
            </a:pP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 a &gt; k :</a:t>
            </a:r>
          </a:p>
          <a:p>
            <a:pPr marL="460357" lvl="2" indent="0">
              <a:buNone/>
            </a:pP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if a &lt; k : </a:t>
            </a:r>
          </a:p>
          <a:p>
            <a:pPr marL="460357" lvl="2" indent="0">
              <a:buNone/>
            </a:pP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print("</a:t>
            </a:r>
            <a:r>
              <a:rPr lang="en-US" sz="1333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aaa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")   </a:t>
            </a:r>
          </a:p>
          <a:p>
            <a:pPr marL="460357" lvl="2" indent="0">
              <a:buNone/>
            </a:pP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else:</a:t>
            </a:r>
          </a:p>
          <a:p>
            <a:pPr marL="460357" lvl="2" indent="0">
              <a:buNone/>
            </a:pP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print("</a:t>
            </a:r>
            <a:r>
              <a:rPr lang="en-US" sz="1333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bbb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")</a:t>
            </a:r>
          </a:p>
          <a:p>
            <a:pPr marL="460357" lvl="2" indent="0">
              <a:buNone/>
            </a:pP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else: </a:t>
            </a:r>
          </a:p>
          <a:p>
            <a:pPr marL="460357" lvl="2" indent="0">
              <a:buNone/>
            </a:pP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print("</a:t>
            </a:r>
            <a:r>
              <a:rPr lang="en-US" sz="1333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bbb</a:t>
            </a:r>
            <a:r>
              <a:rPr lang="en-US" sz="1333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")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DB214-E217-C245-B9C8-95E85330B06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8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0A1D-AB7C-AF4F-A1D4-50B1C1A6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Divisibility by 7 algorithm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5D705-0974-C444-8149-CD4547162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 = x % 7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r == 0 </a:t>
            </a: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print(</a:t>
            </a:r>
            <a:r>
              <a:rPr lang="en-US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"yes"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dirty="0">
              <a:solidFill>
                <a:srgbClr val="0070C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else: 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print(</a:t>
            </a:r>
            <a:r>
              <a:rPr lang="en-US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"no"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45608-AE3F-844F-B76A-114AC4902272}"/>
              </a:ext>
            </a:extLst>
          </p:cNvPr>
          <p:cNvSpPr txBox="1"/>
          <p:nvPr/>
        </p:nvSpPr>
        <p:spPr>
          <a:xfrm>
            <a:off x="4196257" y="1817914"/>
            <a:ext cx="3677610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Lucida Grande"/>
                <a:cs typeface="Lucida Grande"/>
              </a:rPr>
              <a:t>% is the remainder operator</a:t>
            </a:r>
          </a:p>
          <a:p>
            <a:pPr algn="l"/>
            <a:endParaRPr lang="en-US" sz="1500" dirty="0">
              <a:latin typeface="Lucida Grande"/>
              <a:cs typeface="Lucida Grande"/>
            </a:endParaRPr>
          </a:p>
          <a:p>
            <a:pPr algn="l"/>
            <a:r>
              <a:rPr lang="en-US" sz="1500" dirty="0">
                <a:latin typeface="Lucida Grande"/>
                <a:cs typeface="Lucida Grande"/>
              </a:rPr>
              <a:t>⚠️ the test for equality is == , not =</a:t>
            </a:r>
          </a:p>
          <a:p>
            <a:pPr algn="l"/>
            <a:endParaRPr lang="en-US" sz="1500" dirty="0">
              <a:latin typeface="Lucida Grande"/>
              <a:cs typeface="Lucida Grande"/>
            </a:endParaRPr>
          </a:p>
          <a:p>
            <a:pPr algn="l"/>
            <a:r>
              <a:rPr lang="en-US" sz="1500" dirty="0">
                <a:latin typeface="Lucida Grande"/>
                <a:cs typeface="Lucida Grande"/>
              </a:rPr>
              <a:t>Instruction blocks are indented</a:t>
            </a:r>
          </a:p>
          <a:p>
            <a:pPr algn="l"/>
            <a:endParaRPr lang="en-US" sz="1500" dirty="0">
              <a:latin typeface="Lucida Grande"/>
              <a:cs typeface="Lucida Grande"/>
            </a:endParaRPr>
          </a:p>
          <a:p>
            <a:pPr algn="l"/>
            <a:endParaRPr lang="en-US" sz="1500" dirty="0">
              <a:latin typeface="Lucida Grande"/>
              <a:cs typeface="Lucida Grande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08EE9E-BBA0-F34D-AA47-BCEC11735E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0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824E-6346-4F4C-9F18-20DD043E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branch form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F090A-9324-BC41-AACA-E3D683664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...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condition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US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instruction block 1</a:t>
            </a:r>
          </a:p>
          <a:p>
            <a:pPr marL="0" indent="0">
              <a:buNone/>
            </a:pPr>
            <a:r>
              <a:rPr lang="en-US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next instructions</a:t>
            </a:r>
            <a:endParaRPr lang="en-US" i="1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r>
              <a:rPr lang="en-CH" dirty="0"/>
              <a:t>If condition is </a:t>
            </a:r>
            <a:r>
              <a:rPr lang="en-CH" dirty="0">
                <a:solidFill>
                  <a:srgbClr val="0070C0"/>
                </a:solidFill>
              </a:rPr>
              <a:t>True</a:t>
            </a:r>
            <a:r>
              <a:rPr lang="en-CH" dirty="0"/>
              <a:t> execute </a:t>
            </a:r>
            <a:r>
              <a:rPr lang="en-CH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instruction block 1</a:t>
            </a:r>
            <a:r>
              <a:rPr lang="en-CH" dirty="0"/>
              <a:t> </a:t>
            </a:r>
          </a:p>
          <a:p>
            <a:pPr marL="0" indent="0">
              <a:buNone/>
            </a:pPr>
            <a:r>
              <a:rPr lang="en-CH" dirty="0"/>
              <a:t>otherwise jump directly to </a:t>
            </a:r>
            <a:r>
              <a:rPr lang="en-US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next instructions</a:t>
            </a:r>
            <a:endParaRPr lang="en-US" i="1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061CE-1E10-0F46-BD01-4149C0902C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0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824E-6346-4F4C-9F18-20DD043E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branch form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F090A-9324-BC41-AACA-E3D683664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endParaRPr lang="en-CH" dirty="0"/>
          </a:p>
          <a:p>
            <a:pPr marL="460356" lvl="2" indent="0">
              <a:buNone/>
            </a:pP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apply a 5% discount on amounts greater than 1000</a:t>
            </a:r>
          </a:p>
          <a:p>
            <a:pPr marL="460356" lvl="2" indent="0">
              <a:buNone/>
            </a:pPr>
            <a:endParaRPr lang="en-US" dirty="0">
              <a:solidFill>
                <a:srgbClr val="0070C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60356" lvl="2" indent="0">
              <a:buNone/>
            </a:pP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amount &gt; 1000 :</a:t>
            </a:r>
          </a:p>
          <a:p>
            <a:pPr marL="460356" lvl="2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amount = amount * 0.95</a:t>
            </a:r>
          </a:p>
          <a:p>
            <a:pPr marL="460356" lvl="2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print(</a:t>
            </a:r>
            <a:r>
              <a:rPr lang="en-US" dirty="0">
                <a:solidFill>
                  <a:srgbClr val="00B05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'Amount due: '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amount)</a:t>
            </a:r>
          </a:p>
          <a:p>
            <a:pPr marL="0" indent="0">
              <a:buNone/>
            </a:pP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061CE-1E10-0F46-BD01-4149C0902C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1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8DF3-18AB-584D-A88A-2FE6D262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conditional executions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BC1D-4594-294B-BBA7-D3F5E5A67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" y="1411431"/>
            <a:ext cx="6680835" cy="35839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instruction blocks may contain </a:t>
            </a:r>
            <a:r>
              <a:rPr lang="en-US" dirty="0">
                <a:solidFill>
                  <a:srgbClr val="0070C0"/>
                </a:solidFill>
              </a:rPr>
              <a:t>if … else</a:t>
            </a:r>
            <a:r>
              <a:rPr lang="en-US" dirty="0"/>
              <a:t> instructions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condition1 :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...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condition2 : 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instructions 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else: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instructions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...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else: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instructions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ABAC62-B70C-3248-A224-8E5C44BA77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81680" y="3177582"/>
            <a:ext cx="1258048" cy="1398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5D4CBB-C241-084A-A202-0651894E3C08}"/>
              </a:ext>
            </a:extLst>
          </p:cNvPr>
          <p:cNvSpPr txBox="1"/>
          <p:nvPr/>
        </p:nvSpPr>
        <p:spPr>
          <a:xfrm>
            <a:off x="3965987" y="4064720"/>
            <a:ext cx="3702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Dijkstra"/>
                <a:cs typeface="Dijkstra"/>
              </a:rPr>
              <a:t>executed if </a:t>
            </a:r>
            <a:r>
              <a:rPr lang="en-US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condition1</a:t>
            </a:r>
            <a:r>
              <a:rPr lang="en-US" sz="2000" dirty="0">
                <a:solidFill>
                  <a:srgbClr val="FF0000"/>
                </a:solidFill>
                <a:latin typeface="Dijkstra"/>
                <a:cs typeface="Dijkstra"/>
              </a:rPr>
              <a:t> is True and </a:t>
            </a:r>
            <a:r>
              <a:rPr lang="en-US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condition2</a:t>
            </a:r>
            <a:r>
              <a:rPr lang="en-US" sz="2000" dirty="0">
                <a:solidFill>
                  <a:srgbClr val="FF0000"/>
                </a:solidFill>
                <a:latin typeface="Dijkstra"/>
                <a:cs typeface="Dijkstra"/>
              </a:rPr>
              <a:t> is 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62A06-3DB7-154C-92BA-EB9BC9EAE734}"/>
              </a:ext>
            </a:extLst>
          </p:cNvPr>
          <p:cNvSpPr txBox="1"/>
          <p:nvPr/>
        </p:nvSpPr>
        <p:spPr>
          <a:xfrm>
            <a:off x="4315612" y="2953097"/>
            <a:ext cx="321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Dijkstra"/>
                <a:cs typeface="Dijkstra"/>
              </a:rPr>
              <a:t>executed if </a:t>
            </a:r>
            <a:r>
              <a:rPr lang="en-US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condition1</a:t>
            </a:r>
            <a:r>
              <a:rPr lang="en-US" sz="2000" dirty="0">
                <a:solidFill>
                  <a:srgbClr val="FF0000"/>
                </a:solidFill>
                <a:latin typeface="Dijkstra"/>
                <a:cs typeface="Dijkstra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condition2</a:t>
            </a:r>
            <a:r>
              <a:rPr lang="en-US" sz="2000" dirty="0">
                <a:solidFill>
                  <a:srgbClr val="FF0000"/>
                </a:solidFill>
                <a:latin typeface="Dijkstra"/>
                <a:cs typeface="Dijkstra"/>
              </a:rPr>
              <a:t> are True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737C27-780C-E04C-BF35-84148F7F806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81680" y="4013133"/>
            <a:ext cx="684307" cy="2276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2707B55-3E50-4347-947A-D94ADA4F02E0}"/>
              </a:ext>
            </a:extLst>
          </p:cNvPr>
          <p:cNvSpPr/>
          <p:nvPr/>
        </p:nvSpPr>
        <p:spPr bwMode="auto">
          <a:xfrm>
            <a:off x="1130753" y="2743165"/>
            <a:ext cx="2630596" cy="164950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Times" pitchFamily="-111" charset="0"/>
              <a:buNone/>
              <a:tabLst/>
            </a:pPr>
            <a:endParaRPr kumimoji="0" lang="en-CH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-111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78203-D77B-6245-A296-B19B8BDC8C70}"/>
              </a:ext>
            </a:extLst>
          </p:cNvPr>
          <p:cNvSpPr txBox="1"/>
          <p:nvPr/>
        </p:nvSpPr>
        <p:spPr>
          <a:xfrm>
            <a:off x="3939095" y="2137309"/>
            <a:ext cx="415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Dijkstra"/>
                <a:cs typeface="Dijkstra"/>
              </a:rPr>
              <a:t>executed if </a:t>
            </a:r>
            <a:r>
              <a:rPr lang="en-US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condition1</a:t>
            </a:r>
            <a:r>
              <a:rPr lang="en-US" sz="2000" dirty="0">
                <a:solidFill>
                  <a:srgbClr val="FF0000"/>
                </a:solidFill>
                <a:latin typeface="Dijkstra"/>
                <a:cs typeface="Dijkstra"/>
              </a:rPr>
              <a:t> is True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9D75BE-C64E-854F-BA26-136C2A85387B}"/>
              </a:ext>
            </a:extLst>
          </p:cNvPr>
          <p:cNvCxnSpPr>
            <a:cxnSpLocks/>
          </p:cNvCxnSpPr>
          <p:nvPr/>
        </p:nvCxnSpPr>
        <p:spPr bwMode="auto">
          <a:xfrm flipH="1">
            <a:off x="3383280" y="2412016"/>
            <a:ext cx="582707" cy="331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A25AE6C7-9555-9D45-8072-D6268F8B86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7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5DF1D8-F112-1A40-B05B-CE903D8B55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𝑎𝑥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+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𝑏</m:t>
                    </m:r>
                    <m:r>
                      <a:rPr lang="fr-CH" i="1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5DF1D8-F112-1A40-B05B-CE903D8B5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84" t="-2632" b="-2894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63D5F9-5441-7142-BE53-EA2023545A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Algorithm (for a human being)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if</a:t>
                </a: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𝑎</m:t>
                    </m:r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ANS SERIF" panose="02000603000000000000" pitchFamily="2" charset="0"/>
                      </a:rPr>
                      <m:t>≠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ANS SERIF" panose="02000603000000000000" pitchFamily="2" charset="0"/>
                      </a:rPr>
                      <m:t>0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 the solution is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𝑥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=−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𝑏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/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𝑎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if</a:t>
                </a: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𝑎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ANS SERIF" panose="02000603000000000000" pitchFamily="2" charset="0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ANS SERIF" panose="02000603000000000000" pitchFamily="2" charset="0"/>
                      </a:rPr>
                      <m:t>0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there are two cases</a:t>
                </a:r>
              </a:p>
              <a:p>
                <a:pPr marL="641867" lvl="1" indent="-342900">
                  <a:buFont typeface="+mj-lt"/>
                  <a:buAutoNum type="arabicPeriod"/>
                </a:pPr>
                <a:r>
                  <a:rPr lang="en-US" b="1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if</a:t>
                </a: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 ≠ 0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there is no solution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 = 0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is unsolvable)</a:t>
                </a:r>
              </a:p>
              <a:p>
                <a:pPr marL="641867" lvl="1" indent="-342900">
                  <a:buFont typeface="+mj-lt"/>
                  <a:buAutoNum type="arabicPeriod"/>
                </a:pPr>
                <a:r>
                  <a:rPr lang="en-US" b="1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if</a:t>
                </a: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 = 0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any value is a solution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 + 0 = 0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is true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𝑥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63D5F9-5441-7142-BE53-EA2023545A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47" t="-70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6CEFB-0A1A-C944-B38D-13CB89E1F12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CH"/>
              <a:t>© UNIGE - G. Falquet</a:t>
            </a:r>
            <a:endParaRPr lang="fr-FR" sz="11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16790"/>
      </p:ext>
    </p:extLst>
  </p:cSld>
  <p:clrMapOvr>
    <a:masterClrMapping/>
  </p:clrMapOvr>
</p:sld>
</file>

<file path=ppt/theme/theme1.xml><?xml version="1.0" encoding="utf-8"?>
<a:theme xmlns:a="http://schemas.openxmlformats.org/drawingml/2006/main" name="01_intro_si_case_util">
  <a:themeElements>
    <a:clrScheme name="01_intro_si_case_util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01_intro_si_case_uti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Times" pitchFamily="-111" charset="0"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rebuchet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Times" pitchFamily="-111" charset="0"/>
          <a:buNone/>
          <a:tabLst/>
          <a:defRPr kumimoji="0" lang="fr-FR" sz="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Lucida Grande"/>
            <a:cs typeface="Lucida Grande"/>
          </a:defRPr>
        </a:defPPr>
      </a:lstStyle>
    </a:txDef>
  </a:objectDefaults>
  <a:extraClrSchemeLst>
    <a:extraClrScheme>
      <a:clrScheme name="01_intro_si_case_util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intro_si_case_util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_intro_si_case_util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_intro_si_case_util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_intro_si_case_util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intro_si_case_util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intro_si_case_util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intro_si_case_util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HD:Users:gilles:__Preparation__:isi-cours:01_intro_si_case_util.ppt</Template>
  <TotalTime>103281</TotalTime>
  <Words>2374</Words>
  <Application>Microsoft Macintosh PowerPoint</Application>
  <PresentationFormat>On-screen Show (16:10)</PresentationFormat>
  <Paragraphs>408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Cambria Math</vt:lpstr>
      <vt:lpstr>Cavolini</vt:lpstr>
      <vt:lpstr>CMU Sans Serif</vt:lpstr>
      <vt:lpstr>CMU Sans Serif</vt:lpstr>
      <vt:lpstr>CMU Typewriter Text</vt:lpstr>
      <vt:lpstr>Consolas</vt:lpstr>
      <vt:lpstr>Dijkstra</vt:lpstr>
      <vt:lpstr>IOWAN OLD STYLE ROMAN</vt:lpstr>
      <vt:lpstr>IOWAN OLD STYLE ROMAN</vt:lpstr>
      <vt:lpstr>Lucida Grande</vt:lpstr>
      <vt:lpstr>Lucida Sans</vt:lpstr>
      <vt:lpstr>Tahoma</vt:lpstr>
      <vt:lpstr>Times</vt:lpstr>
      <vt:lpstr>Times New Roman</vt:lpstr>
      <vt:lpstr>Trebuchet MS</vt:lpstr>
      <vt:lpstr>Wingdings</vt:lpstr>
      <vt:lpstr>01_intro_si_case_util</vt:lpstr>
      <vt:lpstr>Branching Programs</vt:lpstr>
      <vt:lpstr>Branching algorithms</vt:lpstr>
      <vt:lpstr>Example: divisibility by 7</vt:lpstr>
      <vt:lpstr>Conditional execution in Python</vt:lpstr>
      <vt:lpstr>Divisibility by 7 algorithm in Python</vt:lpstr>
      <vt:lpstr>One branch form</vt:lpstr>
      <vt:lpstr>One branch form</vt:lpstr>
      <vt:lpstr>Nested conditional executions</vt:lpstr>
      <vt:lpstr>Solve the equation ax+b=0 for x</vt:lpstr>
      <vt:lpstr>In Python : nested blocks</vt:lpstr>
      <vt:lpstr>Complex conditions</vt:lpstr>
      <vt:lpstr>The boolean operators</vt:lpstr>
      <vt:lpstr>Consequence: and and or are not commutative</vt:lpstr>
      <vt:lpstr>Example: age computation</vt:lpstr>
      <vt:lpstr>In Python</vt:lpstr>
      <vt:lpstr>A Test</vt:lpstr>
      <vt:lpstr>A note about testing programs</vt:lpstr>
      <vt:lpstr>Simplifying deep condition nesting with elif</vt:lpstr>
      <vt:lpstr>Program with if … else</vt:lpstr>
      <vt:lpstr>Program with elif – avoids deep indentation</vt:lpstr>
      <vt:lpstr>Input-Output Programs</vt:lpstr>
      <vt:lpstr>Reading data from the user keyboard</vt:lpstr>
      <vt:lpstr>PowerPoint Presentation</vt:lpstr>
      <vt:lpstr>PowerPoint Presentation</vt:lpstr>
      <vt:lpstr>PowerPoint Presentation</vt:lpstr>
      <vt:lpstr>Reading numbers from the user keyboard</vt:lpstr>
      <vt:lpstr>PowerPoint Presentation</vt:lpstr>
      <vt:lpstr>PowerPoint Presentation</vt:lpstr>
      <vt:lpstr>An interactive program for ages</vt:lpstr>
      <vt:lpstr>A complete program that works any day</vt:lpstr>
      <vt:lpstr>Catching errors (exceptions)</vt:lpstr>
      <vt:lpstr>The try … except instruction</vt:lpstr>
      <vt:lpstr>try … except to safely read numbers</vt:lpstr>
      <vt:lpstr>Some exception types:</vt:lpstr>
      <vt:lpstr>Improving the age program</vt:lpstr>
      <vt:lpstr>PowerPoint Presentation</vt:lpstr>
      <vt:lpstr>but there is still a problem</vt:lpstr>
      <vt:lpstr>Syntax checking is not enough, we need to check the semantics of the input data</vt:lpstr>
      <vt:lpstr>with the match instruction</vt:lpstr>
      <vt:lpstr>taking leap years into account</vt:lpstr>
      <vt:lpstr>Quiz</vt:lpstr>
    </vt:vector>
  </TitlesOfParts>
  <Company>CUI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CLMJ</dc:creator>
  <cp:lastModifiedBy>Gilles Falquet</cp:lastModifiedBy>
  <cp:revision>2962</cp:revision>
  <cp:lastPrinted>2020-09-20T21:35:17Z</cp:lastPrinted>
  <dcterms:created xsi:type="dcterms:W3CDTF">2010-02-25T19:15:51Z</dcterms:created>
  <dcterms:modified xsi:type="dcterms:W3CDTF">2023-06-20T09:05:51Z</dcterms:modified>
</cp:coreProperties>
</file>