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7" r:id="rId2"/>
    <p:sldId id="441" r:id="rId3"/>
    <p:sldId id="383" r:id="rId4"/>
    <p:sldId id="384" r:id="rId5"/>
    <p:sldId id="385" r:id="rId6"/>
    <p:sldId id="386" r:id="rId7"/>
    <p:sldId id="437" r:id="rId8"/>
    <p:sldId id="419" r:id="rId9"/>
    <p:sldId id="389" r:id="rId10"/>
    <p:sldId id="390" r:id="rId11"/>
    <p:sldId id="391" r:id="rId12"/>
    <p:sldId id="392" r:id="rId13"/>
    <p:sldId id="393" r:id="rId14"/>
    <p:sldId id="442" r:id="rId15"/>
    <p:sldId id="453" r:id="rId16"/>
    <p:sldId id="443" r:id="rId17"/>
    <p:sldId id="454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10" r:id="rId26"/>
    <p:sldId id="436" r:id="rId27"/>
    <p:sldId id="435" r:id="rId28"/>
    <p:sldId id="412" r:id="rId29"/>
    <p:sldId id="413" r:id="rId30"/>
    <p:sldId id="405" r:id="rId31"/>
    <p:sldId id="406" r:id="rId32"/>
    <p:sldId id="456" r:id="rId33"/>
    <p:sldId id="457" r:id="rId34"/>
    <p:sldId id="458" r:id="rId35"/>
    <p:sldId id="440" r:id="rId36"/>
  </p:sldIdLst>
  <p:sldSz cx="9144000" cy="5143500" type="screen16x9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17F"/>
    <a:srgbClr val="EFFF9F"/>
    <a:srgbClr val="CD8731"/>
    <a:srgbClr val="25FA19"/>
    <a:srgbClr val="0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7"/>
    <p:restoredTop sz="96197" autoAdjust="0"/>
  </p:normalViewPr>
  <p:slideViewPr>
    <p:cSldViewPr snapToGrid="0">
      <p:cViewPr>
        <p:scale>
          <a:sx n="198" d="100"/>
          <a:sy n="198" d="100"/>
        </p:scale>
        <p:origin x="392" y="376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0" y="-20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27" charset="0"/>
              <a:buNone/>
              <a:defRPr sz="1200">
                <a:latin typeface="Times New Roman" pitchFamily="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Gothic" charset="0"/>
              </a:defRPr>
            </a:lvl1pPr>
          </a:lstStyle>
          <a:p>
            <a:pPr>
              <a:defRPr/>
            </a:pPr>
            <a:fld id="{2EEEE35B-254C-D146-9340-DAC2C9CC8F0F}" type="datetime1">
              <a:rPr lang="en-US"/>
              <a:pPr>
                <a:defRPr/>
              </a:pPr>
              <a:t>9/19/22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27" charset="0"/>
              <a:buNone/>
              <a:defRPr sz="1200">
                <a:latin typeface="Times New Roman" pitchFamily="2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Gothic" charset="0"/>
              </a:defRPr>
            </a:lvl1pPr>
          </a:lstStyle>
          <a:p>
            <a:pPr>
              <a:defRPr/>
            </a:pPr>
            <a:fld id="{706D464E-53B6-2449-818F-26C19F2378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7678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52376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BB242-0857-A149-8915-46065066B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5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E771E-C694-CA48-8796-3B0E77FA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0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285750"/>
            <a:ext cx="1903413" cy="411361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85750"/>
            <a:ext cx="5562600" cy="411361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878D1-4D60-CA42-AAC4-64C18F66B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2765" y="1083995"/>
            <a:ext cx="6794983" cy="3322800"/>
          </a:xfrm>
        </p:spPr>
        <p:txBody>
          <a:bodyPr anchor="ctr" anchorCtr="0"/>
          <a:lstStyle/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280B-DD8A-2F42-B088-82AE18D7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0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1" y="1314450"/>
            <a:ext cx="3732213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3" y="1314450"/>
            <a:ext cx="3733800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5443-EE08-9842-9580-CD3698BC6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C672-E0EF-CC40-B2F5-CCADE5FDC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F5DB-51FD-F042-B041-FE242230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8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8B623-E848-8C46-AEBA-B2B2D765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631D-14E8-0D4C-B7D4-969D1B37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B814-C54C-2E4B-9F80-4C0DC885E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4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2764" y="242028"/>
            <a:ext cx="8168122" cy="54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2765" y="1083995"/>
            <a:ext cx="6794983" cy="33233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115652" y="4759209"/>
            <a:ext cx="2489052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  <a:latin typeface="Verdana" charset="0"/>
                <a:ea typeface="Arial Unicode MS" charset="0"/>
                <a:cs typeface="MS 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08960" y="4759209"/>
            <a:ext cx="3458163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27" charset="0"/>
              <a:buNone/>
              <a:defRPr sz="1200">
                <a:solidFill>
                  <a:srgbClr val="000000"/>
                </a:solidFill>
                <a:latin typeface="Verdana"/>
                <a:ea typeface="Arial Unicode MS" pitchFamily="27" charset="0"/>
                <a:cs typeface="Verdan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088188" y="4703250"/>
            <a:ext cx="1903412" cy="341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B3B3B3"/>
                </a:solidFill>
                <a:latin typeface="Verdana" charset="0"/>
                <a:cs typeface="Arial Unicode MS" charset="0"/>
              </a:defRPr>
            </a:lvl1pPr>
          </a:lstStyle>
          <a:p>
            <a:pPr>
              <a:defRPr/>
            </a:pPr>
            <a:fld id="{0FBEA72C-5915-694B-BBE1-6799FE57A1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chemeClr val="accent2">
              <a:lumMod val="75000"/>
            </a:schemeClr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221304"/>
          </a:solidFill>
          <a:latin typeface="Verdana" pitchFamily="-110" charset="0"/>
          <a:ea typeface="MS Gothic" charset="0"/>
          <a:cs typeface="MS Gothic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221304"/>
          </a:solidFill>
          <a:latin typeface="Times New Roman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3366FF"/>
        </a:buClr>
        <a:buSzPct val="100000"/>
        <a:buFont typeface="Arial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marL="8001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00BC00"/>
        </a:buClr>
        <a:buSzPct val="100000"/>
        <a:buFont typeface="Arial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2pPr>
      <a:lvl3pPr marL="1257300" indent="-342900" algn="l" defTabSz="457200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SzPct val="100000"/>
        <a:buFont typeface="Arial"/>
        <a:buChar char="•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MS Gothic" charset="0"/>
              </a:rPr>
              <a:t>Introduction to Algorithms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CA" dirty="0" err="1">
                <a:ea typeface="MS Gothic" charset="0"/>
              </a:rPr>
              <a:t>Algorithms</a:t>
            </a:r>
            <a:r>
              <a:rPr lang="fr-CA" dirty="0">
                <a:ea typeface="MS Gothic" charset="0"/>
              </a:rPr>
              <a:t> and Data Management - 2022</a:t>
            </a:r>
          </a:p>
          <a:p>
            <a:pPr algn="l"/>
            <a:r>
              <a:rPr lang="fr-CA" dirty="0">
                <a:ea typeface="MS Gothic" charset="0"/>
              </a:rPr>
              <a:t>G. Falquet</a:t>
            </a:r>
          </a:p>
        </p:txBody>
      </p:sp>
      <p:sp>
        <p:nvSpPr>
          <p:cNvPr id="160772" name="Slide Number Placeholder 6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7A98CDF2-DB2A-F545-9460-501878BB8FE9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16" y="4738078"/>
            <a:ext cx="22349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© Université de Genève, 2022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7"/>
          <p:cNvPicPr/>
          <p:nvPr/>
        </p:nvPicPr>
        <p:blipFill>
          <a:blip r:embed="rId2"/>
          <a:stretch/>
        </p:blipFill>
        <p:spPr>
          <a:xfrm>
            <a:off x="2818668" y="2134714"/>
            <a:ext cx="4079880" cy="2072520"/>
          </a:xfrm>
          <a:prstGeom prst="rect">
            <a:avLst/>
          </a:prstGeom>
          <a:ln>
            <a:noFill/>
          </a:ln>
        </p:spPr>
      </p:pic>
      <p:sp>
        <p:nvSpPr>
          <p:cNvPr id="218" name="TextShape 1"/>
          <p:cNvSpPr txBox="1"/>
          <p:nvPr/>
        </p:nvSpPr>
        <p:spPr>
          <a:xfrm>
            <a:off x="644400" y="164520"/>
            <a:ext cx="748800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/>
            <a:endParaRPr lang="fr-FR" sz="20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644400" y="904320"/>
            <a:ext cx="7314840" cy="1568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Lucida Grande"/>
                <a:ea typeface="ＭＳ Ｐゴシック"/>
              </a:rPr>
              <a:t>No</a:t>
            </a:r>
            <a:endParaRPr lang="en-US" sz="1600" b="0" strike="noStrike" spc="-1">
              <a:solidFill>
                <a:srgbClr val="000000"/>
              </a:solidFill>
              <a:latin typeface="Lucida Grande"/>
            </a:endParaRPr>
          </a:p>
        </p:txBody>
      </p:sp>
      <p:sp>
        <p:nvSpPr>
          <p:cNvPr id="224" name="CustomShape 6"/>
          <p:cNvSpPr/>
          <p:nvPr/>
        </p:nvSpPr>
        <p:spPr>
          <a:xfrm>
            <a:off x="4412518" y="2625124"/>
            <a:ext cx="238320" cy="238320"/>
          </a:xfrm>
          <a:prstGeom prst="ellipse">
            <a:avLst/>
          </a:prstGeom>
          <a:solidFill>
            <a:srgbClr val="3CDEF2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7"/>
          <p:cNvSpPr/>
          <p:nvPr/>
        </p:nvSpPr>
        <p:spPr>
          <a:xfrm>
            <a:off x="4111198" y="2267709"/>
            <a:ext cx="238320" cy="238320"/>
          </a:xfrm>
          <a:prstGeom prst="ellipse">
            <a:avLst/>
          </a:prstGeom>
          <a:solidFill>
            <a:srgbClr val="74F775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BB8B623-E848-8C46-AEBA-B2B2D76504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B0E171-8308-26FC-5DEB-C868FBFF9B87}"/>
                  </a:ext>
                </a:extLst>
              </p:cNvPr>
              <p:cNvSpPr txBox="1"/>
              <p:nvPr/>
            </p:nvSpPr>
            <p:spPr>
              <a:xfrm>
                <a:off x="3001108" y="2225016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H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𝑎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B0E171-8308-26FC-5DEB-C868FBFF9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108" y="2225016"/>
                <a:ext cx="34451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336CF5-C4E5-8544-BE22-197BA8F718E5}"/>
                  </a:ext>
                </a:extLst>
              </p:cNvPr>
              <p:cNvSpPr txBox="1"/>
              <p:nvPr/>
            </p:nvSpPr>
            <p:spPr>
              <a:xfrm>
                <a:off x="4056184" y="2220887"/>
                <a:ext cx="356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𝑏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336CF5-C4E5-8544-BE22-197BA8F71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184" y="2220887"/>
                <a:ext cx="35633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A091CD-BFF7-EBD0-B30B-2014DC05F85C}"/>
                  </a:ext>
                </a:extLst>
              </p:cNvPr>
              <p:cNvSpPr txBox="1"/>
              <p:nvPr/>
            </p:nvSpPr>
            <p:spPr>
              <a:xfrm>
                <a:off x="5767755" y="2264093"/>
                <a:ext cx="329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𝑐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A091CD-BFF7-EBD0-B30B-2014DC05F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755" y="2264093"/>
                <a:ext cx="3298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F23663-E9C5-3C21-7959-54C821BD2DBE}"/>
                  </a:ext>
                </a:extLst>
              </p:cNvPr>
              <p:cNvSpPr txBox="1"/>
              <p:nvPr/>
            </p:nvSpPr>
            <p:spPr>
              <a:xfrm>
                <a:off x="5228493" y="2514185"/>
                <a:ext cx="350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𝑑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F23663-E9C5-3C21-7959-54C821BD2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493" y="2514185"/>
                <a:ext cx="35067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28DDB51-8299-0BA6-01D9-5AD0EB79D095}"/>
                  </a:ext>
                </a:extLst>
              </p:cNvPr>
              <p:cNvSpPr txBox="1"/>
              <p:nvPr/>
            </p:nvSpPr>
            <p:spPr>
              <a:xfrm>
                <a:off x="4345354" y="2592339"/>
                <a:ext cx="3445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𝑒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28DDB51-8299-0BA6-01D9-5AD0EB79D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54" y="2592339"/>
                <a:ext cx="34451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177F98-FA18-7450-3A12-8D148BEADDE9}"/>
                  </a:ext>
                </a:extLst>
              </p:cNvPr>
              <p:cNvSpPr txBox="1"/>
              <p:nvPr/>
            </p:nvSpPr>
            <p:spPr>
              <a:xfrm>
                <a:off x="3563816" y="2459478"/>
                <a:ext cx="3454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𝑓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177F98-FA18-7450-3A12-8D148BEAD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16" y="2459478"/>
                <a:ext cx="345415" cy="307777"/>
              </a:xfrm>
              <a:prstGeom prst="rect">
                <a:avLst/>
              </a:prstGeom>
              <a:blipFill>
                <a:blip r:embed="rId8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39F39B-0444-B21F-2AE4-8D8BEC17AA1E}"/>
                  </a:ext>
                </a:extLst>
              </p:cNvPr>
              <p:cNvSpPr txBox="1"/>
              <p:nvPr/>
            </p:nvSpPr>
            <p:spPr>
              <a:xfrm>
                <a:off x="2939309" y="2677398"/>
                <a:ext cx="354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𝑔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39F39B-0444-B21F-2AE4-8D8BEC17A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309" y="2677398"/>
                <a:ext cx="354456" cy="307777"/>
              </a:xfrm>
              <a:prstGeom prst="rect">
                <a:avLst/>
              </a:prstGeom>
              <a:blipFill>
                <a:blip r:embed="rId9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E578AE0-5A92-CD48-C608-D8279EB763D1}"/>
                  </a:ext>
                </a:extLst>
              </p:cNvPr>
              <p:cNvSpPr txBox="1"/>
              <p:nvPr/>
            </p:nvSpPr>
            <p:spPr>
              <a:xfrm>
                <a:off x="2860431" y="3147232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𝑏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E578AE0-5A92-CD48-C608-D8279EB76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431" y="3147232"/>
                <a:ext cx="34451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26F917-CCAB-6A28-7887-7ACFEDACC76A}"/>
                  </a:ext>
                </a:extLst>
              </p:cNvPr>
              <p:cNvSpPr txBox="1"/>
              <p:nvPr/>
            </p:nvSpPr>
            <p:spPr>
              <a:xfrm>
                <a:off x="3946770" y="3389509"/>
                <a:ext cx="3079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𝑗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D26F917-CCAB-6A28-7887-7ACFEDACC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770" y="3389509"/>
                <a:ext cx="307969" cy="307777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11F8BA-CEDE-CDAF-0FEB-AF2F7291891F}"/>
                  </a:ext>
                </a:extLst>
              </p:cNvPr>
              <p:cNvSpPr txBox="1"/>
              <p:nvPr/>
            </p:nvSpPr>
            <p:spPr>
              <a:xfrm>
                <a:off x="4634524" y="3139416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h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11F8BA-CEDE-CDAF-0FEB-AF2F72918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524" y="3139416"/>
                <a:ext cx="34451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41C808-2EE0-06F6-7825-BD7FBA221511}"/>
                  </a:ext>
                </a:extLst>
              </p:cNvPr>
              <p:cNvSpPr txBox="1"/>
              <p:nvPr/>
            </p:nvSpPr>
            <p:spPr>
              <a:xfrm>
                <a:off x="5001847" y="3334801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𝑘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41C808-2EE0-06F6-7825-BD7FBA221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847" y="3334801"/>
                <a:ext cx="34451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4A4386-5A75-A2EF-5A55-D68AE3627A87}"/>
                  </a:ext>
                </a:extLst>
              </p:cNvPr>
              <p:cNvSpPr txBox="1"/>
              <p:nvPr/>
            </p:nvSpPr>
            <p:spPr>
              <a:xfrm>
                <a:off x="6033478" y="3225385"/>
                <a:ext cx="3025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𝑖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4A4386-5A75-A2EF-5A55-D68AE3627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78" y="3225385"/>
                <a:ext cx="30258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BA1876-4867-532B-9787-C821B5573935}"/>
                  </a:ext>
                </a:extLst>
              </p:cNvPr>
              <p:cNvSpPr txBox="1"/>
              <p:nvPr/>
            </p:nvSpPr>
            <p:spPr>
              <a:xfrm>
                <a:off x="5283201" y="3577078"/>
                <a:ext cx="3025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𝑙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BA1876-4867-532B-9787-C821B5573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1" y="3577078"/>
                <a:ext cx="30258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763834-CEC0-2EDE-9807-8746B580E020}"/>
                  </a:ext>
                </a:extLst>
              </p:cNvPr>
              <p:cNvSpPr txBox="1"/>
              <p:nvPr/>
            </p:nvSpPr>
            <p:spPr>
              <a:xfrm>
                <a:off x="4104554" y="3781941"/>
                <a:ext cx="3945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𝑚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763834-CEC0-2EDE-9807-8746B580E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554" y="3781941"/>
                <a:ext cx="39453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9297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644400" y="164520"/>
            <a:ext cx="748800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/>
            <a:endParaRPr lang="fr-FR" sz="20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644400" y="904320"/>
            <a:ext cx="2962080" cy="1972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Lucida Grande"/>
                <a:ea typeface="ＭＳ Ｐゴシック"/>
              </a:rPr>
              <a:t>what about this one?</a:t>
            </a:r>
            <a:endParaRPr lang="en-US" sz="1600" b="0" strike="noStrike" spc="-1">
              <a:solidFill>
                <a:srgbClr val="000000"/>
              </a:solidFill>
              <a:latin typeface="Lucida Grande"/>
            </a:endParaRPr>
          </a:p>
        </p:txBody>
      </p:sp>
      <p:pic>
        <p:nvPicPr>
          <p:cNvPr id="231" name="Picture 8"/>
          <p:cNvPicPr/>
          <p:nvPr/>
        </p:nvPicPr>
        <p:blipFill>
          <a:blip r:embed="rId2"/>
          <a:stretch/>
        </p:blipFill>
        <p:spPr>
          <a:xfrm>
            <a:off x="3165840" y="110880"/>
            <a:ext cx="5847120" cy="4474800"/>
          </a:xfrm>
          <a:prstGeom prst="rect">
            <a:avLst/>
          </a:prstGeom>
          <a:ln>
            <a:noFill/>
          </a:ln>
        </p:spPr>
      </p:pic>
      <p:sp>
        <p:nvSpPr>
          <p:cNvPr id="232" name="CustomShape 6"/>
          <p:cNvSpPr/>
          <p:nvPr/>
        </p:nvSpPr>
        <p:spPr>
          <a:xfrm>
            <a:off x="3327840" y="4579560"/>
            <a:ext cx="553500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  <a:spcBef>
                <a:spcPts val="159"/>
              </a:spcBef>
            </a:pPr>
            <a:r>
              <a:rPr lang="en-US" sz="800" b="0" strike="noStrike" spc="-1">
                <a:solidFill>
                  <a:srgbClr val="000000"/>
                </a:solidFill>
                <a:latin typeface="Lucida Grande"/>
                <a:ea typeface="ＭＳ Ｐゴシック"/>
              </a:rPr>
              <a:t>https://www.hpcwire.com/2013/11/16/sc13-research-highlight-large-graph-processing-without-overhead/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7BB8B623-E848-8C46-AEBA-B2B2D76504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195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86" y="210735"/>
            <a:ext cx="8168122" cy="542523"/>
          </a:xfrm>
        </p:spPr>
        <p:txBody>
          <a:bodyPr/>
          <a:lstStyle/>
          <a:p>
            <a:r>
              <a:rPr lang="en-US" spc="-1" dirty="0">
                <a:ea typeface="ＭＳ Ｐゴシック"/>
              </a:rPr>
              <a:t>An algorithm</a:t>
            </a:r>
            <a:br>
              <a:rPr lang="en-US" spc="-1" dirty="0">
                <a:solidFill>
                  <a:srgbClr val="000000"/>
                </a:solidFill>
                <a:latin typeface="Trebuchet M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885" y="698643"/>
            <a:ext cx="4952643" cy="4170395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pc="-1" dirty="0"/>
              <a:t>color each node white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pc="-1" dirty="0"/>
              <a:t>select randomly a starting node </a:t>
            </a:r>
            <a:r>
              <a:rPr lang="en-US" b="1" spc="-1" dirty="0"/>
              <a:t>n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pc="-1" dirty="0"/>
              <a:t>paint it red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repeat</a:t>
            </a:r>
          </a:p>
          <a:p>
            <a:pPr marL="457200" lvl="1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pc="-1" dirty="0"/>
              <a:t>select a red node </a:t>
            </a:r>
            <a:r>
              <a:rPr lang="en-US" b="1" spc="-1" dirty="0"/>
              <a:t>r</a:t>
            </a:r>
            <a:r>
              <a:rPr lang="en-US" spc="-1" dirty="0"/>
              <a:t> </a:t>
            </a:r>
          </a:p>
          <a:p>
            <a:pPr marL="457200" lvl="1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pc="-1" dirty="0"/>
              <a:t>paint it black</a:t>
            </a:r>
          </a:p>
          <a:p>
            <a:pPr marL="457200" lvl="1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inspect each</a:t>
            </a:r>
            <a:r>
              <a:rPr lang="en-US" spc="-1" dirty="0"/>
              <a:t> node </a:t>
            </a:r>
            <a:r>
              <a:rPr lang="en-US" b="1" spc="-1" dirty="0"/>
              <a:t>s</a:t>
            </a:r>
            <a:r>
              <a:rPr lang="en-US" spc="-1" dirty="0"/>
              <a:t> connected to </a:t>
            </a:r>
            <a:r>
              <a:rPr lang="en-US" b="1" spc="-1" dirty="0"/>
              <a:t>r</a:t>
            </a:r>
            <a:r>
              <a:rPr lang="en-US" spc="-1" dirty="0"/>
              <a:t> </a:t>
            </a:r>
          </a:p>
          <a:p>
            <a:pPr marL="914400" lvl="2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if</a:t>
            </a:r>
            <a:r>
              <a:rPr lang="en-US" spc="-1" dirty="0"/>
              <a:t> </a:t>
            </a:r>
            <a:r>
              <a:rPr lang="en-US" b="1" spc="-1" dirty="0"/>
              <a:t>s</a:t>
            </a:r>
            <a:r>
              <a:rPr lang="en-US" spc="-1" dirty="0"/>
              <a:t> is white : paint it red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until</a:t>
            </a:r>
            <a:r>
              <a:rPr lang="en-US" spc="-1" dirty="0"/>
              <a:t> no more red nodes 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spc="-1" dirty="0"/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if</a:t>
            </a:r>
            <a:r>
              <a:rPr lang="en-US" spc="-1" dirty="0"/>
              <a:t> all the nodes are black answer "true"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b="1" spc="-1" dirty="0"/>
              <a:t>else</a:t>
            </a:r>
            <a:r>
              <a:rPr lang="en-US" spc="-1" dirty="0"/>
              <a:t> answer "false"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7E15DE-BCAF-584A-A872-D81A0B70A033}"/>
              </a:ext>
            </a:extLst>
          </p:cNvPr>
          <p:cNvSpPr/>
          <p:nvPr/>
        </p:nvSpPr>
        <p:spPr>
          <a:xfrm>
            <a:off x="7608128" y="1472290"/>
            <a:ext cx="154727" cy="1547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9243D-1F72-BA44-9CBE-14A28BF2C1C7}"/>
              </a:ext>
            </a:extLst>
          </p:cNvPr>
          <p:cNvSpPr txBox="1"/>
          <p:nvPr/>
        </p:nvSpPr>
        <p:spPr>
          <a:xfrm>
            <a:off x="8151959" y="844404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A9B56D-A84A-8243-973D-A5B622E4A2D2}"/>
              </a:ext>
            </a:extLst>
          </p:cNvPr>
          <p:cNvSpPr/>
          <p:nvPr/>
        </p:nvSpPr>
        <p:spPr>
          <a:xfrm>
            <a:off x="7586346" y="2147381"/>
            <a:ext cx="154727" cy="1547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809DF5F-6525-594A-A3AE-8CDD56F86254}"/>
              </a:ext>
            </a:extLst>
          </p:cNvPr>
          <p:cNvSpPr/>
          <p:nvPr/>
        </p:nvSpPr>
        <p:spPr>
          <a:xfrm>
            <a:off x="8363908" y="2442674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24AB06-5589-FC42-BC8B-6813A9A1A869}"/>
              </a:ext>
            </a:extLst>
          </p:cNvPr>
          <p:cNvSpPr/>
          <p:nvPr/>
        </p:nvSpPr>
        <p:spPr>
          <a:xfrm>
            <a:off x="8451178" y="1705749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8537074-931E-6F46-AAE1-C91B74709C40}"/>
              </a:ext>
            </a:extLst>
          </p:cNvPr>
          <p:cNvSpPr/>
          <p:nvPr/>
        </p:nvSpPr>
        <p:spPr>
          <a:xfrm>
            <a:off x="7121615" y="891963"/>
            <a:ext cx="154727" cy="1547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BC96F47-D8F7-A84E-83EC-06F6FB80F24D}"/>
              </a:ext>
            </a:extLst>
          </p:cNvPr>
          <p:cNvSpPr/>
          <p:nvPr/>
        </p:nvSpPr>
        <p:spPr>
          <a:xfrm>
            <a:off x="8054142" y="1081668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97A05DC-8985-0F4D-9728-6228B80AE56A}"/>
              </a:ext>
            </a:extLst>
          </p:cNvPr>
          <p:cNvSpPr/>
          <p:nvPr/>
        </p:nvSpPr>
        <p:spPr>
          <a:xfrm>
            <a:off x="8039894" y="473326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6C368C-CB9F-1948-977F-29C36DC64559}"/>
              </a:ext>
            </a:extLst>
          </p:cNvPr>
          <p:cNvSpPr/>
          <p:nvPr/>
        </p:nvSpPr>
        <p:spPr>
          <a:xfrm>
            <a:off x="6240665" y="2070017"/>
            <a:ext cx="154727" cy="1547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703935C-0EE5-6F48-B896-1D38C3EB12CD}"/>
              </a:ext>
            </a:extLst>
          </p:cNvPr>
          <p:cNvSpPr/>
          <p:nvPr/>
        </p:nvSpPr>
        <p:spPr>
          <a:xfrm>
            <a:off x="6770248" y="1551022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5EAA345-631D-B443-BD90-43A5C3C61633}"/>
              </a:ext>
            </a:extLst>
          </p:cNvPr>
          <p:cNvSpPr/>
          <p:nvPr/>
        </p:nvSpPr>
        <p:spPr>
          <a:xfrm>
            <a:off x="6524963" y="736925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00BFCA2-F305-AD4A-AF4D-9CB1DB581A12}"/>
              </a:ext>
            </a:extLst>
          </p:cNvPr>
          <p:cNvSpPr/>
          <p:nvPr/>
        </p:nvSpPr>
        <p:spPr>
          <a:xfrm>
            <a:off x="8037542" y="3076382"/>
            <a:ext cx="154727" cy="1547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8A2CFFE-9490-4B48-ADE2-A59EF824F133}"/>
              </a:ext>
            </a:extLst>
          </p:cNvPr>
          <p:cNvSpPr/>
          <p:nvPr/>
        </p:nvSpPr>
        <p:spPr>
          <a:xfrm>
            <a:off x="7044252" y="3060252"/>
            <a:ext cx="154727" cy="1547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1B73F8-9EF1-054B-9E02-E6394B2BC1DC}"/>
              </a:ext>
            </a:extLst>
          </p:cNvPr>
          <p:cNvSpPr/>
          <p:nvPr/>
        </p:nvSpPr>
        <p:spPr>
          <a:xfrm>
            <a:off x="8054142" y="1081668"/>
            <a:ext cx="154727" cy="1547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4402BCB-52AF-AB4C-8EC6-242BE9872C4B}"/>
              </a:ext>
            </a:extLst>
          </p:cNvPr>
          <p:cNvSpPr/>
          <p:nvPr/>
        </p:nvSpPr>
        <p:spPr>
          <a:xfrm>
            <a:off x="6408023" y="2864941"/>
            <a:ext cx="154727" cy="1547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85D01A-1492-9745-934E-548B615AF378}"/>
              </a:ext>
            </a:extLst>
          </p:cNvPr>
          <p:cNvCxnSpPr>
            <a:cxnSpLocks/>
            <a:stCxn id="22" idx="3"/>
            <a:endCxn id="19" idx="7"/>
          </p:cNvCxnSpPr>
          <p:nvPr/>
        </p:nvCxnSpPr>
        <p:spPr bwMode="auto">
          <a:xfrm flipH="1">
            <a:off x="7253683" y="605394"/>
            <a:ext cx="808870" cy="3092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DE32F2-E28A-934C-B281-449159268476}"/>
              </a:ext>
            </a:extLst>
          </p:cNvPr>
          <p:cNvCxnSpPr>
            <a:cxnSpLocks/>
            <a:stCxn id="19" idx="5"/>
            <a:endCxn id="7" idx="0"/>
          </p:cNvCxnSpPr>
          <p:nvPr/>
        </p:nvCxnSpPr>
        <p:spPr bwMode="auto">
          <a:xfrm>
            <a:off x="7253683" y="1024031"/>
            <a:ext cx="431809" cy="4482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19DF8B-D96A-7B4C-A95B-6710DA6BAEC4}"/>
              </a:ext>
            </a:extLst>
          </p:cNvPr>
          <p:cNvCxnSpPr>
            <a:cxnSpLocks/>
            <a:stCxn id="22" idx="3"/>
            <a:endCxn id="24" idx="7"/>
          </p:cNvCxnSpPr>
          <p:nvPr/>
        </p:nvCxnSpPr>
        <p:spPr bwMode="auto">
          <a:xfrm flipH="1">
            <a:off x="6902316" y="605394"/>
            <a:ext cx="1160237" cy="9682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B7F869-21E4-F94E-9DC0-8B1D461B3590}"/>
              </a:ext>
            </a:extLst>
          </p:cNvPr>
          <p:cNvCxnSpPr>
            <a:cxnSpLocks/>
            <a:stCxn id="7" idx="3"/>
            <a:endCxn id="29" idx="7"/>
          </p:cNvCxnSpPr>
          <p:nvPr/>
        </p:nvCxnSpPr>
        <p:spPr bwMode="auto">
          <a:xfrm flipH="1">
            <a:off x="6540091" y="1604358"/>
            <a:ext cx="1090696" cy="1283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F3B9E2-15CB-C642-9419-9ED9CD34E4B0}"/>
              </a:ext>
            </a:extLst>
          </p:cNvPr>
          <p:cNvCxnSpPr>
            <a:cxnSpLocks/>
            <a:stCxn id="28" idx="3"/>
            <a:endCxn id="7" idx="7"/>
          </p:cNvCxnSpPr>
          <p:nvPr/>
        </p:nvCxnSpPr>
        <p:spPr bwMode="auto">
          <a:xfrm flipH="1">
            <a:off x="7740196" y="1213736"/>
            <a:ext cx="336605" cy="281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36DB9B-D03A-CE48-B26F-984B8C8A1F02}"/>
              </a:ext>
            </a:extLst>
          </p:cNvPr>
          <p:cNvCxnSpPr>
            <a:cxnSpLocks/>
            <a:stCxn id="28" idx="4"/>
            <a:endCxn id="18" idx="7"/>
          </p:cNvCxnSpPr>
          <p:nvPr/>
        </p:nvCxnSpPr>
        <p:spPr bwMode="auto">
          <a:xfrm>
            <a:off x="8131506" y="1236395"/>
            <a:ext cx="451740" cy="4920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D75879C-CA9D-D04C-986A-A8052F44C76A}"/>
              </a:ext>
            </a:extLst>
          </p:cNvPr>
          <p:cNvCxnSpPr>
            <a:cxnSpLocks/>
            <a:stCxn id="15" idx="6"/>
            <a:endCxn id="18" idx="4"/>
          </p:cNvCxnSpPr>
          <p:nvPr/>
        </p:nvCxnSpPr>
        <p:spPr bwMode="auto">
          <a:xfrm flipV="1">
            <a:off x="7741073" y="1860476"/>
            <a:ext cx="787469" cy="364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158D96-F14F-164C-A25D-704EB98036E3}"/>
              </a:ext>
            </a:extLst>
          </p:cNvPr>
          <p:cNvCxnSpPr>
            <a:cxnSpLocks/>
            <a:stCxn id="15" idx="1"/>
            <a:endCxn id="28" idx="3"/>
          </p:cNvCxnSpPr>
          <p:nvPr/>
        </p:nvCxnSpPr>
        <p:spPr bwMode="auto">
          <a:xfrm flipV="1">
            <a:off x="7609005" y="1213736"/>
            <a:ext cx="467796" cy="95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A2C7C11-2EE1-1D41-9EA5-8C388002A8A5}"/>
              </a:ext>
            </a:extLst>
          </p:cNvPr>
          <p:cNvCxnSpPr>
            <a:cxnSpLocks/>
            <a:stCxn id="25" idx="5"/>
            <a:endCxn id="19" idx="2"/>
          </p:cNvCxnSpPr>
          <p:nvPr/>
        </p:nvCxnSpPr>
        <p:spPr bwMode="auto">
          <a:xfrm>
            <a:off x="6657031" y="868993"/>
            <a:ext cx="464584" cy="1003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C5E57A0-57C7-124B-9820-611DCB695BA7}"/>
              </a:ext>
            </a:extLst>
          </p:cNvPr>
          <p:cNvCxnSpPr>
            <a:cxnSpLocks/>
            <a:stCxn id="15" idx="5"/>
            <a:endCxn id="16" idx="1"/>
          </p:cNvCxnSpPr>
          <p:nvPr/>
        </p:nvCxnSpPr>
        <p:spPr bwMode="auto">
          <a:xfrm>
            <a:off x="7718414" y="2279449"/>
            <a:ext cx="668153" cy="1858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AC9ED24-61F5-D345-882D-6F6FB7A0641B}"/>
              </a:ext>
            </a:extLst>
          </p:cNvPr>
          <p:cNvCxnSpPr>
            <a:cxnSpLocks/>
            <a:stCxn id="27" idx="6"/>
            <a:endCxn id="16" idx="3"/>
          </p:cNvCxnSpPr>
          <p:nvPr/>
        </p:nvCxnSpPr>
        <p:spPr bwMode="auto">
          <a:xfrm flipV="1">
            <a:off x="7198979" y="2574742"/>
            <a:ext cx="1187588" cy="5628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CE17DCA-66BC-8E43-BB25-9D1BE2113D4C}"/>
              </a:ext>
            </a:extLst>
          </p:cNvPr>
          <p:cNvCxnSpPr>
            <a:cxnSpLocks/>
            <a:stCxn id="29" idx="5"/>
            <a:endCxn id="27" idx="2"/>
          </p:cNvCxnSpPr>
          <p:nvPr/>
        </p:nvCxnSpPr>
        <p:spPr bwMode="auto">
          <a:xfrm>
            <a:off x="6540091" y="2997009"/>
            <a:ext cx="504161" cy="140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777733D-E573-C140-946E-8C3AB65930FE}"/>
              </a:ext>
            </a:extLst>
          </p:cNvPr>
          <p:cNvCxnSpPr>
            <a:cxnSpLocks/>
            <a:stCxn id="24" idx="4"/>
            <a:endCxn id="26" idx="1"/>
          </p:cNvCxnSpPr>
          <p:nvPr/>
        </p:nvCxnSpPr>
        <p:spPr bwMode="auto">
          <a:xfrm>
            <a:off x="6847612" y="1705749"/>
            <a:ext cx="1212589" cy="13932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004540-FD20-FA4F-9494-2ED2C22F2EE7}"/>
              </a:ext>
            </a:extLst>
          </p:cNvPr>
          <p:cNvCxnSpPr>
            <a:cxnSpLocks/>
            <a:stCxn id="23" idx="4"/>
            <a:endCxn id="29" idx="0"/>
          </p:cNvCxnSpPr>
          <p:nvPr/>
        </p:nvCxnSpPr>
        <p:spPr bwMode="auto">
          <a:xfrm>
            <a:off x="6318029" y="2224744"/>
            <a:ext cx="167358" cy="6401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364B1E6-CE3E-1E8B-1799-6FC0860840CE}"/>
              </a:ext>
            </a:extLst>
          </p:cNvPr>
          <p:cNvSpPr txBox="1"/>
          <p:nvPr/>
        </p:nvSpPr>
        <p:spPr>
          <a:xfrm>
            <a:off x="6239447" y="294366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56520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E717912-AB53-6546-AE8A-8BFBA1995253}"/>
              </a:ext>
            </a:extLst>
          </p:cNvPr>
          <p:cNvCxnSpPr>
            <a:cxnSpLocks/>
            <a:stCxn id="10" idx="6"/>
            <a:endCxn id="13" idx="3"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410198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F2E8FC6-CEFF-5149-BE3C-E02528BDAF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26473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F2E8FC6-CEFF-5149-BE3C-E02528BDAF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Up Arrow 3">
            <a:extLst>
              <a:ext uri="{FF2B5EF4-FFF2-40B4-BE49-F238E27FC236}">
                <a16:creationId xmlns:a16="http://schemas.microsoft.com/office/drawing/2014/main" id="{8D4CE8F9-840A-2341-8AF8-3105F7FE0683}"/>
              </a:ext>
            </a:extLst>
          </p:cNvPr>
          <p:cNvSpPr/>
          <p:nvPr/>
        </p:nvSpPr>
        <p:spPr>
          <a:xfrm>
            <a:off x="4465673" y="3227426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089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458FD7-9D23-FC47-985D-8E43A68C8241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92977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458FD7-9D23-FC47-985D-8E43A68C8241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11255D86-CF6B-F045-8F35-830DA78C1BC4}"/>
              </a:ext>
            </a:extLst>
          </p:cNvPr>
          <p:cNvSpPr/>
          <p:nvPr/>
        </p:nvSpPr>
        <p:spPr>
          <a:xfrm>
            <a:off x="5422859" y="2195152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873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9A403D-E2FB-4C46-8A43-D600E788F58A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976D80B1-6610-634E-A328-BCD5C0EB560F}"/>
              </a:ext>
            </a:extLst>
          </p:cNvPr>
          <p:cNvSpPr/>
          <p:nvPr/>
        </p:nvSpPr>
        <p:spPr>
          <a:xfrm>
            <a:off x="3607231" y="4324025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208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DE243C0-18A5-4249-A65D-9DEA5820EFC4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DEE2AA03-F109-8942-AC89-5AC0130F18F7}"/>
              </a:ext>
            </a:extLst>
          </p:cNvPr>
          <p:cNvSpPr/>
          <p:nvPr/>
        </p:nvSpPr>
        <p:spPr>
          <a:xfrm>
            <a:off x="1457267" y="3259868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339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8E53-E8C1-5D4D-A84E-FAFABB5E8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D9FAC-9F70-7B4A-8B50-E84AA909A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by Example</a:t>
            </a:r>
          </a:p>
          <a:p>
            <a:r>
              <a:rPr lang="en-US" dirty="0"/>
              <a:t>Properties of an Algorithm</a:t>
            </a:r>
          </a:p>
          <a:p>
            <a:r>
              <a:rPr lang="en-US" dirty="0"/>
              <a:t>Programming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E0491-6030-7349-96ED-5E66C486B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50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28AF96F-E774-B445-ADDC-05EEAB6B746E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6EB404F4-80D8-224C-9E5E-338ECAD1AA5A}"/>
              </a:ext>
            </a:extLst>
          </p:cNvPr>
          <p:cNvSpPr/>
          <p:nvPr/>
        </p:nvSpPr>
        <p:spPr>
          <a:xfrm>
            <a:off x="1529684" y="2472912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704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427C9C-E74F-BE46-98FB-1F26C51072B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EAB44407-D1DC-9F49-98CF-81972951B096}"/>
              </a:ext>
            </a:extLst>
          </p:cNvPr>
          <p:cNvSpPr/>
          <p:nvPr/>
        </p:nvSpPr>
        <p:spPr>
          <a:xfrm>
            <a:off x="5513522" y="3934664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59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3E988C4-0A1D-9246-81FD-7B04FF99E942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234E554D-14DC-8740-8CF8-364F76B760E7}"/>
              </a:ext>
            </a:extLst>
          </p:cNvPr>
          <p:cNvSpPr/>
          <p:nvPr/>
        </p:nvSpPr>
        <p:spPr>
          <a:xfrm>
            <a:off x="4115242" y="2513678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450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39FD3B5-F21E-994E-9186-A462D2A2195B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Up Arrow 33">
            <a:extLst>
              <a:ext uri="{FF2B5EF4-FFF2-40B4-BE49-F238E27FC236}">
                <a16:creationId xmlns:a16="http://schemas.microsoft.com/office/drawing/2014/main" id="{9E1E4FDF-C20F-8748-A3FA-C3BF64C6E531}"/>
              </a:ext>
            </a:extLst>
          </p:cNvPr>
          <p:cNvSpPr/>
          <p:nvPr/>
        </p:nvSpPr>
        <p:spPr>
          <a:xfrm>
            <a:off x="6753387" y="3445848"/>
            <a:ext cx="178232" cy="402956"/>
          </a:xfrm>
          <a:prstGeom prst="up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417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7"/>
          <p:cNvSpPr/>
          <p:nvPr/>
        </p:nvSpPr>
        <p:spPr>
          <a:xfrm>
            <a:off x="2593440" y="1623960"/>
            <a:ext cx="378000" cy="378000"/>
          </a:xfrm>
          <a:prstGeom prst="ellipse">
            <a:avLst/>
          </a:prstGeom>
          <a:solidFill>
            <a:schemeClr val="tx1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/>
              <a:t>Executing ...</a:t>
            </a:r>
            <a:br>
              <a:rPr lang="en-US" spc="-1" dirty="0">
                <a:ea typeface="ＭＳ Ｐゴシック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D42D5F-5612-EA43-B371-8FAC4CB4389F}"/>
              </a:ext>
            </a:extLst>
          </p:cNvPr>
          <p:cNvSpPr/>
          <p:nvPr/>
        </p:nvSpPr>
        <p:spPr>
          <a:xfrm>
            <a:off x="1608768" y="1255082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AC6388-979A-AD4A-AD56-9FFD67DB3BB4}"/>
              </a:ext>
            </a:extLst>
          </p:cNvPr>
          <p:cNvSpPr/>
          <p:nvPr/>
        </p:nvSpPr>
        <p:spPr>
          <a:xfrm>
            <a:off x="1402123" y="201337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2CA59E-3D29-1F40-9D9A-8577834A5DEE}"/>
              </a:ext>
            </a:extLst>
          </p:cNvPr>
          <p:cNvSpPr/>
          <p:nvPr/>
        </p:nvSpPr>
        <p:spPr>
          <a:xfrm>
            <a:off x="1363852" y="2771670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34F34ED-17D9-F54D-971B-CE0C19C2857E}"/>
              </a:ext>
            </a:extLst>
          </p:cNvPr>
          <p:cNvSpPr/>
          <p:nvPr/>
        </p:nvSpPr>
        <p:spPr>
          <a:xfrm>
            <a:off x="3184903" y="317462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1B7206-970E-C64B-AEF3-79B48584538C}"/>
              </a:ext>
            </a:extLst>
          </p:cNvPr>
          <p:cNvSpPr/>
          <p:nvPr/>
        </p:nvSpPr>
        <p:spPr>
          <a:xfrm>
            <a:off x="3394130" y="1268335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99F8DE-C77F-A642-AAD2-0C277762A8AC}"/>
              </a:ext>
            </a:extLst>
          </p:cNvPr>
          <p:cNvSpPr/>
          <p:nvPr/>
        </p:nvSpPr>
        <p:spPr>
          <a:xfrm>
            <a:off x="3992247" y="2040762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58DCCD-C0A5-D840-993C-D1CA96094757}"/>
              </a:ext>
            </a:extLst>
          </p:cNvPr>
          <p:cNvSpPr/>
          <p:nvPr/>
        </p:nvSpPr>
        <p:spPr>
          <a:xfrm>
            <a:off x="5315920" y="1725535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6F7830-201D-F548-AC84-DD6A7EF213FE}"/>
              </a:ext>
            </a:extLst>
          </p:cNvPr>
          <p:cNvSpPr/>
          <p:nvPr/>
        </p:nvSpPr>
        <p:spPr>
          <a:xfrm>
            <a:off x="4347276" y="2771671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B745A3-9CF1-2F4F-BE75-98131122AB98}"/>
              </a:ext>
            </a:extLst>
          </p:cNvPr>
          <p:cNvSpPr/>
          <p:nvPr/>
        </p:nvSpPr>
        <p:spPr>
          <a:xfrm>
            <a:off x="4951710" y="3097136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F24B64-9862-D44F-B4E2-35B5707E44A9}"/>
              </a:ext>
            </a:extLst>
          </p:cNvPr>
          <p:cNvSpPr/>
          <p:nvPr/>
        </p:nvSpPr>
        <p:spPr>
          <a:xfrm>
            <a:off x="5401160" y="3461346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A1AF65-0B71-7041-B7E6-6563EE45A955}"/>
              </a:ext>
            </a:extLst>
          </p:cNvPr>
          <p:cNvSpPr/>
          <p:nvPr/>
        </p:nvSpPr>
        <p:spPr>
          <a:xfrm>
            <a:off x="3494869" y="3848804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9CF0BF2-88A8-2F46-B1AB-1543F88220A2}"/>
              </a:ext>
            </a:extLst>
          </p:cNvPr>
          <p:cNvSpPr/>
          <p:nvPr/>
        </p:nvSpPr>
        <p:spPr>
          <a:xfrm>
            <a:off x="6641025" y="2903407"/>
            <a:ext cx="402956" cy="4029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ECF704-C043-DD43-9BDF-8B65CFBD3FD7}"/>
              </a:ext>
            </a:extLst>
          </p:cNvPr>
          <p:cNvSpPr/>
          <p:nvPr/>
        </p:nvSpPr>
        <p:spPr>
          <a:xfrm>
            <a:off x="6222571" y="1322579"/>
            <a:ext cx="402956" cy="402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90519D-4E9D-E845-AC59-BD2D0AB40196}"/>
              </a:ext>
            </a:extLst>
          </p:cNvPr>
          <p:cNvCxnSpPr>
            <a:endCxn id="12" idx="2"/>
          </p:cNvCxnSpPr>
          <p:nvPr/>
        </p:nvCxnSpPr>
        <p:spPr bwMode="auto">
          <a:xfrm>
            <a:off x="2040257" y="1456560"/>
            <a:ext cx="1353873" cy="1325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B5462A-FD1D-564C-A3C7-321FECF16CCE}"/>
              </a:ext>
            </a:extLst>
          </p:cNvPr>
          <p:cNvCxnSpPr>
            <a:cxnSpLocks/>
            <a:stCxn id="3" idx="5"/>
            <a:endCxn id="11" idx="1"/>
          </p:cNvCxnSpPr>
          <p:nvPr/>
        </p:nvCxnSpPr>
        <p:spPr bwMode="auto">
          <a:xfrm>
            <a:off x="1952712" y="1599026"/>
            <a:ext cx="1291203" cy="16346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C5055A-51AA-C34D-A1D4-CB02D88D269A}"/>
              </a:ext>
            </a:extLst>
          </p:cNvPr>
          <p:cNvCxnSpPr>
            <a:cxnSpLocks/>
            <a:endCxn id="20" idx="2"/>
          </p:cNvCxnSpPr>
          <p:nvPr/>
        </p:nvCxnSpPr>
        <p:spPr bwMode="auto">
          <a:xfrm>
            <a:off x="3797086" y="1463187"/>
            <a:ext cx="2425485" cy="6087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846477-7C34-3444-9967-52E600F05686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 bwMode="auto">
          <a:xfrm flipH="1">
            <a:off x="3386381" y="1671291"/>
            <a:ext cx="209227" cy="15033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25EA23-F156-4C4D-BCFD-BDABB8ECC11E}"/>
              </a:ext>
            </a:extLst>
          </p:cNvPr>
          <p:cNvCxnSpPr>
            <a:cxnSpLocks/>
            <a:stCxn id="16" idx="7"/>
            <a:endCxn id="20" idx="3"/>
          </p:cNvCxnSpPr>
          <p:nvPr/>
        </p:nvCxnSpPr>
        <p:spPr bwMode="auto">
          <a:xfrm flipV="1">
            <a:off x="5295654" y="1666523"/>
            <a:ext cx="985929" cy="14896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7E047AC-63F0-3045-882D-C7C5FF02B785}"/>
              </a:ext>
            </a:extLst>
          </p:cNvPr>
          <p:cNvCxnSpPr>
            <a:cxnSpLocks/>
            <a:stCxn id="13" idx="6"/>
            <a:endCxn id="19" idx="1"/>
          </p:cNvCxnSpPr>
          <p:nvPr/>
        </p:nvCxnSpPr>
        <p:spPr bwMode="auto">
          <a:xfrm>
            <a:off x="4395203" y="2242240"/>
            <a:ext cx="2304834" cy="7201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D1AC84-BDF1-D14C-9FA2-F04C575E7A52}"/>
              </a:ext>
            </a:extLst>
          </p:cNvPr>
          <p:cNvCxnSpPr>
            <a:cxnSpLocks/>
            <a:stCxn id="15" idx="7"/>
            <a:endCxn id="14" idx="3"/>
          </p:cNvCxnSpPr>
          <p:nvPr/>
        </p:nvCxnSpPr>
        <p:spPr bwMode="auto">
          <a:xfrm flipV="1">
            <a:off x="4691220" y="2069479"/>
            <a:ext cx="683712" cy="7612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5C9BF7-3CE1-524B-8A2B-8BEAA3101EA9}"/>
              </a:ext>
            </a:extLst>
          </p:cNvPr>
          <p:cNvCxnSpPr>
            <a:cxnSpLocks/>
            <a:stCxn id="9" idx="6"/>
            <a:endCxn id="13" idx="2"/>
          </p:cNvCxnSpPr>
          <p:nvPr/>
        </p:nvCxnSpPr>
        <p:spPr bwMode="auto">
          <a:xfrm>
            <a:off x="1805079" y="2214854"/>
            <a:ext cx="2187168" cy="2738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6BF992-1038-9F4D-9EE8-4F3AF41BCE75}"/>
              </a:ext>
            </a:extLst>
          </p:cNvPr>
          <p:cNvCxnSpPr>
            <a:cxnSpLocks/>
            <a:stCxn id="9" idx="4"/>
            <a:endCxn id="10" idx="0"/>
          </p:cNvCxnSpPr>
          <p:nvPr/>
        </p:nvCxnSpPr>
        <p:spPr bwMode="auto">
          <a:xfrm flipH="1">
            <a:off x="1565330" y="2416332"/>
            <a:ext cx="38271" cy="3553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148998-ED88-654D-BCFE-4E2552BA7FC1}"/>
              </a:ext>
            </a:extLst>
          </p:cNvPr>
          <p:cNvCxnSpPr>
            <a:cxnSpLocks/>
            <a:stCxn id="10" idx="7"/>
            <a:endCxn id="245" idx="3"/>
          </p:cNvCxnSpPr>
          <p:nvPr/>
        </p:nvCxnSpPr>
        <p:spPr bwMode="auto">
          <a:xfrm flipV="1">
            <a:off x="1707796" y="1946603"/>
            <a:ext cx="941001" cy="88407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56C351C-C5D0-944B-A51B-C6C1776933D6}"/>
              </a:ext>
            </a:extLst>
          </p:cNvPr>
          <p:cNvCxnSpPr>
            <a:cxnSpLocks/>
            <a:stCxn id="18" idx="7"/>
            <a:endCxn id="15" idx="3"/>
          </p:cNvCxnSpPr>
          <p:nvPr/>
        </p:nvCxnSpPr>
        <p:spPr bwMode="auto">
          <a:xfrm flipV="1">
            <a:off x="3838813" y="3115615"/>
            <a:ext cx="567475" cy="79220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D2C785-2210-6E40-B177-0132DD5293AF}"/>
              </a:ext>
            </a:extLst>
          </p:cNvPr>
          <p:cNvCxnSpPr>
            <a:cxnSpLocks/>
            <a:stCxn id="15" idx="1"/>
            <a:endCxn id="245" idx="5"/>
          </p:cNvCxnSpPr>
          <p:nvPr/>
        </p:nvCxnSpPr>
        <p:spPr bwMode="auto">
          <a:xfrm flipH="1" flipV="1">
            <a:off x="2916083" y="1946603"/>
            <a:ext cx="1490205" cy="8840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3DD61D-C745-5746-AAB5-9A7534BBAB8B}"/>
              </a:ext>
            </a:extLst>
          </p:cNvPr>
          <p:cNvCxnSpPr>
            <a:cxnSpLocks/>
            <a:stCxn id="11" idx="6"/>
            <a:endCxn id="16" idx="2"/>
          </p:cNvCxnSpPr>
          <p:nvPr/>
        </p:nvCxnSpPr>
        <p:spPr bwMode="auto">
          <a:xfrm flipV="1">
            <a:off x="3587859" y="3298614"/>
            <a:ext cx="1363851" cy="774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993ABA-8711-254F-B208-463FAE46FA95}"/>
              </a:ext>
            </a:extLst>
          </p:cNvPr>
          <p:cNvCxnSpPr>
            <a:cxnSpLocks/>
            <a:stCxn id="14" idx="4"/>
            <a:endCxn id="17" idx="0"/>
          </p:cNvCxnSpPr>
          <p:nvPr/>
        </p:nvCxnSpPr>
        <p:spPr bwMode="auto">
          <a:xfrm>
            <a:off x="5517398" y="2128491"/>
            <a:ext cx="85240" cy="13328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8292A9C-7827-1240-ADC9-BB6EA529A769}"/>
              </a:ext>
            </a:extLst>
          </p:cNvPr>
          <p:cNvCxnSpPr>
            <a:cxnSpLocks/>
          </p:cNvCxnSpPr>
          <p:nvPr/>
        </p:nvCxnSpPr>
        <p:spPr bwMode="auto">
          <a:xfrm flipV="1">
            <a:off x="1766808" y="2384706"/>
            <a:ext cx="2284451" cy="5884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4510B08-9EDD-6041-B3FF-66B6DA449F46}"/>
              </a:ext>
            </a:extLst>
          </p:cNvPr>
          <p:cNvSpPr txBox="1"/>
          <p:nvPr/>
        </p:nvSpPr>
        <p:spPr>
          <a:xfrm>
            <a:off x="813816" y="4023360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⇒ not connected</a:t>
            </a:r>
          </a:p>
        </p:txBody>
      </p:sp>
    </p:spTree>
    <p:extLst>
      <p:ext uri="{BB962C8B-B14F-4D97-AF65-F5344CB8AC3E}">
        <p14:creationId xmlns:p14="http://schemas.microsoft.com/office/powerpoint/2010/main" val="1064754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an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Automation</a:t>
            </a:r>
            <a:r>
              <a:rPr lang="en-US" dirty="0"/>
              <a:t> (Executable)</a:t>
            </a:r>
          </a:p>
          <a:p>
            <a:pPr marL="457200" lvl="1" indent="0">
              <a:buNone/>
            </a:pPr>
            <a:r>
              <a:rPr lang="en-US" dirty="0"/>
              <a:t>the rules can be executed “mechanically” by an agent (human or machine), the agent must know how to execute each rule (no thinking needed)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Correctness</a:t>
            </a:r>
          </a:p>
          <a:p>
            <a:pPr marL="457200" lvl="1" indent="0">
              <a:buNone/>
            </a:pPr>
            <a:r>
              <a:rPr lang="en-US" dirty="0"/>
              <a:t>the algorithm must provide a correct answer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Termination</a:t>
            </a:r>
          </a:p>
          <a:p>
            <a:pPr marL="457200" lvl="1" indent="0">
              <a:buNone/>
            </a:pPr>
            <a:r>
              <a:rPr lang="en-US" dirty="0"/>
              <a:t>the algorithm must provide an answer after a finite number of execution steps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6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AEEB-E41A-3E4C-818A-E2542DCF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connectivity algorithm terminates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5F7A-F02A-3042-BB0D-BA225DA1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64" y="1083995"/>
            <a:ext cx="7773567" cy="3322800"/>
          </a:xfrm>
        </p:spPr>
        <p:txBody>
          <a:bodyPr anchor="ctr" anchorCtr="0"/>
          <a:lstStyle/>
          <a:p>
            <a:pPr marL="0" indent="0">
              <a:buNone/>
            </a:pPr>
            <a:r>
              <a:rPr lang="en-US" dirty="0"/>
              <a:t>at each each iteration </a:t>
            </a:r>
          </a:p>
          <a:p>
            <a:pPr lvl="1"/>
            <a:r>
              <a:rPr lang="en-US" dirty="0"/>
              <a:t>a red node becomes black</a:t>
            </a:r>
          </a:p>
          <a:p>
            <a:pPr lvl="1"/>
            <a:r>
              <a:rPr lang="en-US" dirty="0"/>
              <a:t>⇒ the number of black nodes increases by 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n (number of nodes in the graph) iterations there are no more red nodes</a:t>
            </a:r>
          </a:p>
          <a:p>
            <a:pPr lvl="1"/>
            <a:r>
              <a:rPr lang="en-US" dirty="0"/>
              <a:t>the algorithm stops after k &lt; n iterations if the graph is not connected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22DDC-B567-1148-A549-9C25E6230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2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9492-2DE9-0A4D-AFEE-815B0F86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connectivity algorithm is correct (more difficult)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CB22-26C3-6C43-9208-EEF68FEC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65" y="1083995"/>
            <a:ext cx="7964745" cy="3323385"/>
          </a:xfrm>
        </p:spPr>
        <p:txBody>
          <a:bodyPr/>
          <a:lstStyle/>
          <a:p>
            <a:r>
              <a:rPr lang="en-US" spc="-1" dirty="0">
                <a:ea typeface="ＭＳ Ｐゴシック"/>
              </a:rPr>
              <a:t>if a node becomes red there is a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path</a:t>
            </a:r>
            <a:r>
              <a:rPr lang="en-US" spc="-1" dirty="0">
                <a:ea typeface="ＭＳ Ｐゴシック"/>
              </a:rPr>
              <a:t> from the initial node to it</a:t>
            </a:r>
          </a:p>
          <a:p>
            <a:r>
              <a:rPr lang="en-US" spc="-1" dirty="0">
                <a:ea typeface="ＭＳ Ｐゴシック"/>
              </a:rPr>
              <a:t>if there is a path from the initial node to x, x will eventually become red </a:t>
            </a:r>
            <a:endParaRPr lang="en-US" dirty="0"/>
          </a:p>
          <a:p>
            <a:r>
              <a:rPr lang="en-US" dirty="0"/>
              <a:t>all red nodes eventually become black</a:t>
            </a:r>
          </a:p>
          <a:p>
            <a:r>
              <a:rPr lang="en-US" dirty="0"/>
              <a:t>⇒ a node remains white if and only if there is no path from the starting node to 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⇒ The problem must be formalized (define the notion of graph, path, connectivity)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8E8A5-89CF-2247-922F-000997F2CA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46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 terminates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766" y="1083995"/>
            <a:ext cx="5168816" cy="3225600"/>
          </a:xfrm>
        </p:spPr>
        <p:txBody>
          <a:bodyPr anchor="ctr" anchorCtr="0"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after each iteration either a or b has decreased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and b are integers, and they remain &gt; 0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Symbol" charset="0"/>
              <a:buChar char=""/>
            </a:pPr>
            <a:r>
              <a:rPr lang="en-US" dirty="0"/>
              <a:t>they cannot decrease an infinite number of times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4EC482-529E-4540-8663-93805062B5B7}"/>
              </a:ext>
            </a:extLst>
          </p:cNvPr>
          <p:cNvSpPr txBox="1"/>
          <p:nvPr/>
        </p:nvSpPr>
        <p:spPr>
          <a:xfrm>
            <a:off x="5928321" y="1002386"/>
            <a:ext cx="2812565" cy="224676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</a:t>
            </a:r>
            <a:r>
              <a:rPr lang="en-US" sz="18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← M</a:t>
            </a:r>
          </a:p>
          <a:p>
            <a:pPr marL="0" indent="0">
              <a:buNone/>
            </a:pPr>
            <a:r>
              <a:rPr lang="en-US" sz="18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← N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 ≠ b do 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a &gt; b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then a</a:t>
            </a:r>
            <a:r>
              <a:rPr lang="en-US" sz="18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← a – b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else b</a:t>
            </a:r>
            <a:r>
              <a:rPr lang="en-US" sz="18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← b – a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GCD </a:t>
            </a:r>
            <a:r>
              <a:rPr lang="en-US" sz="18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← a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algn="l"/>
            <a:endParaRPr lang="en-CH" sz="1400" dirty="0">
              <a:solidFill>
                <a:schemeClr val="tx1">
                  <a:lumMod val="65000"/>
                  <a:lumOff val="3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45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 is 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2765" y="1500553"/>
                <a:ext cx="6794983" cy="28057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by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Theorem.</a:t>
                </a:r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are &gt; 0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then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GCD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GCD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fr-CH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/>
                  <a:t>Proof (sketch).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divides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it divides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divides </a:t>
                </a:r>
                <a14:m>
                  <m:oMath xmlns:m="http://schemas.openxmlformats.org/officeDocument/2006/math"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CH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it divides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2765" y="1500553"/>
                <a:ext cx="6794983" cy="2805723"/>
              </a:xfrm>
              <a:blipFill>
                <a:blip r:embed="rId2"/>
                <a:stretch>
                  <a:fillRect l="-560" t="-10407" b="-181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9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Algorithm</a:t>
            </a:r>
            <a:endParaRPr lang="en-US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/>
              <a:t>some definitions</a:t>
            </a:r>
          </a:p>
          <a:p>
            <a:pPr marL="622440" lvl="1" indent="-26316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SzPct val="74000"/>
              <a:buFont typeface="Wingdings" charset="2"/>
              <a:buChar char=""/>
            </a:pPr>
            <a:r>
              <a:rPr lang="en-US" spc="-1" dirty="0"/>
              <a:t>a process or </a:t>
            </a:r>
            <a:r>
              <a:rPr lang="en-US" b="1" spc="-1" dirty="0"/>
              <a:t>set of rules</a:t>
            </a:r>
            <a:r>
              <a:rPr lang="en-US" spc="-1" dirty="0"/>
              <a:t> to be followed in calculation or other problem-solving operations, especially by a computer</a:t>
            </a:r>
          </a:p>
          <a:p>
            <a:pPr marL="622440" lvl="1" indent="-26316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SzPct val="74000"/>
              <a:buFont typeface="Wingdings" charset="2"/>
              <a:buChar char=""/>
            </a:pPr>
            <a:r>
              <a:rPr lang="en-US" spc="-1" dirty="0"/>
              <a:t>an </a:t>
            </a:r>
            <a:r>
              <a:rPr lang="en-US" b="1" spc="-1" dirty="0"/>
              <a:t>unambiguous</a:t>
            </a:r>
            <a:r>
              <a:rPr lang="en-US" spc="-1" dirty="0"/>
              <a:t> specification of how to solve a class of problems.</a:t>
            </a:r>
          </a:p>
          <a:p>
            <a:pPr marL="622440" lvl="1" indent="-26316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SzPct val="74000"/>
              <a:buFont typeface="Wingdings" charset="2"/>
              <a:buChar char=""/>
            </a:pPr>
            <a:r>
              <a:rPr lang="en-US" spc="-1" dirty="0"/>
              <a:t>a </a:t>
            </a:r>
            <a:r>
              <a:rPr lang="en-US" b="1" spc="-1" dirty="0"/>
              <a:t>formal specification</a:t>
            </a:r>
            <a:r>
              <a:rPr lang="en-US" spc="-1" dirty="0"/>
              <a:t> for stating a method to solve a problem. </a:t>
            </a:r>
          </a:p>
          <a:p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solidFill>
                  <a:srgbClr val="0070C0"/>
                </a:solidFill>
              </a:rPr>
              <a:t>Etymology:</a:t>
            </a:r>
            <a:r>
              <a:rPr lang="en-US" spc="-1" dirty="0"/>
              <a:t> from Muhammad </a:t>
            </a:r>
            <a:r>
              <a:rPr lang="en-US" spc="-1" dirty="0" err="1"/>
              <a:t>ibn</a:t>
            </a:r>
            <a:r>
              <a:rPr lang="en-US" spc="-1" dirty="0"/>
              <a:t> Musa </a:t>
            </a:r>
            <a:r>
              <a:rPr lang="en-US" spc="-1" dirty="0">
                <a:solidFill>
                  <a:srgbClr val="FF0000"/>
                </a:solidFill>
              </a:rPr>
              <a:t>al-Khwarizmi</a:t>
            </a:r>
            <a:r>
              <a:rPr lang="en-US" spc="-1" dirty="0"/>
              <a:t> (11th century) author of al-</a:t>
            </a:r>
            <a:r>
              <a:rPr lang="en-US" spc="-1" dirty="0" err="1"/>
              <a:t>Mukhtasar</a:t>
            </a:r>
            <a:r>
              <a:rPr lang="en-US" spc="-1" dirty="0"/>
              <a:t> fi </a:t>
            </a:r>
            <a:r>
              <a:rPr lang="en-US" spc="-1" dirty="0" err="1"/>
              <a:t>Hisab</a:t>
            </a:r>
            <a:r>
              <a:rPr lang="en-US" spc="-1" dirty="0"/>
              <a:t> </a:t>
            </a:r>
            <a:r>
              <a:rPr lang="en-US" spc="-1" dirty="0">
                <a:solidFill>
                  <a:srgbClr val="FF0000"/>
                </a:solidFill>
              </a:rPr>
              <a:t>al-</a:t>
            </a:r>
            <a:r>
              <a:rPr lang="en-US" spc="-1" dirty="0" err="1">
                <a:solidFill>
                  <a:srgbClr val="FF0000"/>
                </a:solidFill>
              </a:rPr>
              <a:t>Jabr</a:t>
            </a:r>
            <a:r>
              <a:rPr lang="en-US" spc="-1" dirty="0"/>
              <a:t> </a:t>
            </a:r>
            <a:r>
              <a:rPr lang="en-US" spc="-1" dirty="0" err="1"/>
              <a:t>wa</a:t>
            </a:r>
            <a:r>
              <a:rPr lang="en-US" spc="-1" dirty="0"/>
              <a:t> I-</a:t>
            </a:r>
            <a:r>
              <a:rPr lang="en-US" spc="-1" dirty="0" err="1"/>
              <a:t>Muqabala</a:t>
            </a:r>
            <a:r>
              <a:rPr lang="en-US" spc="-1" dirty="0"/>
              <a:t> (Treatise on Demonstration of Problems of Algebra), </a:t>
            </a:r>
          </a:p>
          <a:p>
            <a:endParaRPr lang="en-US" spc="-1" dirty="0"/>
          </a:p>
          <a:p>
            <a:endParaRPr lang="en-US" spc="-1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07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ea typeface="ＭＳ Ｐゴシック"/>
              </a:rPr>
              <a:t>Non-algorithms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65" y="1566153"/>
            <a:ext cx="4593595" cy="284064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Painting the floor of a room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/>
          </a:p>
          <a:p>
            <a:pPr marL="457200" lvl="1" indent="0"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repeat</a:t>
            </a:r>
            <a:endParaRPr lang="en-US" spc="-1" dirty="0"/>
          </a:p>
          <a:p>
            <a:pPr marL="457200" lvl="1" indent="0"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   paint half of the unpainted area</a:t>
            </a:r>
            <a:endParaRPr lang="en-US" spc="-1" dirty="0"/>
          </a:p>
          <a:p>
            <a:pPr marL="457200" lvl="1" indent="0"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until</a:t>
            </a:r>
            <a:r>
              <a:rPr lang="en-US" spc="-1" dirty="0">
                <a:ea typeface="ＭＳ Ｐゴシック"/>
              </a:rPr>
              <a:t> nothing left to paint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>
              <a:ea typeface="ＭＳ Ｐゴシック"/>
            </a:endParaRP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solidFill>
                  <a:srgbClr val="0070C0"/>
                </a:solidFill>
                <a:ea typeface="ＭＳ Ｐゴシック"/>
              </a:rPr>
              <a:t>⇒ "terminates" after an infinite number of steps</a:t>
            </a:r>
            <a:endParaRPr lang="en-US" spc="-1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en-US" spc="-1" dirty="0"/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en-US" spc="-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7C311B-1508-9542-BA64-8CECCF2E75FB}"/>
              </a:ext>
            </a:extLst>
          </p:cNvPr>
          <p:cNvSpPr/>
          <p:nvPr/>
        </p:nvSpPr>
        <p:spPr>
          <a:xfrm>
            <a:off x="5632704" y="1566153"/>
            <a:ext cx="713232" cy="713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B41B8C-2023-434C-9C00-AF82BC8D4FE9}"/>
              </a:ext>
            </a:extLst>
          </p:cNvPr>
          <p:cNvSpPr/>
          <p:nvPr/>
        </p:nvSpPr>
        <p:spPr>
          <a:xfrm>
            <a:off x="6553200" y="1575297"/>
            <a:ext cx="713232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C4CE7E-1248-4441-B0C9-5E7DDE56AB67}"/>
              </a:ext>
            </a:extLst>
          </p:cNvPr>
          <p:cNvSpPr/>
          <p:nvPr/>
        </p:nvSpPr>
        <p:spPr>
          <a:xfrm>
            <a:off x="7504176" y="1566153"/>
            <a:ext cx="713232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E7CD28-90AF-B845-8E56-A9349EFF51A5}"/>
              </a:ext>
            </a:extLst>
          </p:cNvPr>
          <p:cNvSpPr/>
          <p:nvPr/>
        </p:nvSpPr>
        <p:spPr>
          <a:xfrm>
            <a:off x="7860792" y="1916154"/>
            <a:ext cx="356616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5A209-9F0A-BB42-83C2-BDD3875702AB}"/>
              </a:ext>
            </a:extLst>
          </p:cNvPr>
          <p:cNvSpPr/>
          <p:nvPr/>
        </p:nvSpPr>
        <p:spPr>
          <a:xfrm>
            <a:off x="5632704" y="2510029"/>
            <a:ext cx="713232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4E7EB5-0829-E841-91F9-BD8C3091D27E}"/>
              </a:ext>
            </a:extLst>
          </p:cNvPr>
          <p:cNvSpPr/>
          <p:nvPr/>
        </p:nvSpPr>
        <p:spPr>
          <a:xfrm>
            <a:off x="5989320" y="2860030"/>
            <a:ext cx="356616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9D4555-9EF4-3641-82A4-80A113D05452}"/>
              </a:ext>
            </a:extLst>
          </p:cNvPr>
          <p:cNvSpPr/>
          <p:nvPr/>
        </p:nvSpPr>
        <p:spPr>
          <a:xfrm>
            <a:off x="5632704" y="2864878"/>
            <a:ext cx="356616" cy="163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B87A17-E520-BC4B-A5A0-258898CA4E7C}"/>
              </a:ext>
            </a:extLst>
          </p:cNvPr>
          <p:cNvSpPr/>
          <p:nvPr/>
        </p:nvSpPr>
        <p:spPr>
          <a:xfrm>
            <a:off x="6553199" y="2510029"/>
            <a:ext cx="713233" cy="3540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A41897-9D99-D447-8255-3A9EDAA1AA99}"/>
              </a:ext>
            </a:extLst>
          </p:cNvPr>
          <p:cNvSpPr/>
          <p:nvPr/>
        </p:nvSpPr>
        <p:spPr>
          <a:xfrm>
            <a:off x="6812280" y="2743716"/>
            <a:ext cx="454152" cy="4704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7E7F59-99F9-B54E-89E5-DAB5FC9E8B78}"/>
              </a:ext>
            </a:extLst>
          </p:cNvPr>
          <p:cNvSpPr/>
          <p:nvPr/>
        </p:nvSpPr>
        <p:spPr>
          <a:xfrm>
            <a:off x="6553200" y="2623686"/>
            <a:ext cx="534988" cy="4042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0F5FC8-BC31-354A-AA65-8FC888F6C9F3}"/>
              </a:ext>
            </a:extLst>
          </p:cNvPr>
          <p:cNvSpPr/>
          <p:nvPr/>
        </p:nvSpPr>
        <p:spPr>
          <a:xfrm>
            <a:off x="6739466" y="3018786"/>
            <a:ext cx="170349" cy="195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F2DF38-1EF5-1C46-8C41-DE76DFB2BF2D}"/>
              </a:ext>
            </a:extLst>
          </p:cNvPr>
          <p:cNvSpPr/>
          <p:nvPr/>
        </p:nvSpPr>
        <p:spPr>
          <a:xfrm>
            <a:off x="7504176" y="2519173"/>
            <a:ext cx="713232" cy="4704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1DC084-C74E-6348-AC25-E02FC13E540B}"/>
              </a:ext>
            </a:extLst>
          </p:cNvPr>
          <p:cNvSpPr/>
          <p:nvPr/>
        </p:nvSpPr>
        <p:spPr>
          <a:xfrm>
            <a:off x="7860792" y="2869174"/>
            <a:ext cx="356616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B9D23E-9443-434D-A4A8-17A076AFAF88}"/>
              </a:ext>
            </a:extLst>
          </p:cNvPr>
          <p:cNvSpPr/>
          <p:nvPr/>
        </p:nvSpPr>
        <p:spPr>
          <a:xfrm>
            <a:off x="7504176" y="2874022"/>
            <a:ext cx="356616" cy="1630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CC66DF-19E8-BE44-8B93-0C7C6E81D416}"/>
              </a:ext>
            </a:extLst>
          </p:cNvPr>
          <p:cNvSpPr/>
          <p:nvPr/>
        </p:nvSpPr>
        <p:spPr>
          <a:xfrm>
            <a:off x="7682549" y="3027930"/>
            <a:ext cx="178243" cy="195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B57735-CEFB-2A4D-BFCC-01BC631429E3}"/>
              </a:ext>
            </a:extLst>
          </p:cNvPr>
          <p:cNvSpPr/>
          <p:nvPr/>
        </p:nvSpPr>
        <p:spPr>
          <a:xfrm>
            <a:off x="7504177" y="3028693"/>
            <a:ext cx="204216" cy="843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257852C-7F4C-3241-8B74-994564CB37C2}"/>
              </a:ext>
            </a:extLst>
          </p:cNvPr>
          <p:cNvSpPr/>
          <p:nvPr/>
        </p:nvSpPr>
        <p:spPr>
          <a:xfrm>
            <a:off x="5630720" y="3387074"/>
            <a:ext cx="713232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CB188-CB5F-F948-A323-1438569587A7}"/>
              </a:ext>
            </a:extLst>
          </p:cNvPr>
          <p:cNvSpPr/>
          <p:nvPr/>
        </p:nvSpPr>
        <p:spPr>
          <a:xfrm>
            <a:off x="5987336" y="3737075"/>
            <a:ext cx="356616" cy="3540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EBB542-99FC-A94E-A235-C669675A8B91}"/>
              </a:ext>
            </a:extLst>
          </p:cNvPr>
          <p:cNvSpPr/>
          <p:nvPr/>
        </p:nvSpPr>
        <p:spPr>
          <a:xfrm>
            <a:off x="5630720" y="3643533"/>
            <a:ext cx="356616" cy="2614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E0DD7CE-4DCD-144E-B98A-13719926927B}"/>
              </a:ext>
            </a:extLst>
          </p:cNvPr>
          <p:cNvSpPr/>
          <p:nvPr/>
        </p:nvSpPr>
        <p:spPr>
          <a:xfrm>
            <a:off x="5834936" y="3895831"/>
            <a:ext cx="152400" cy="195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5F908D-980A-6F45-BFE1-65F35996201C}"/>
              </a:ext>
            </a:extLst>
          </p:cNvPr>
          <p:cNvSpPr/>
          <p:nvPr/>
        </p:nvSpPr>
        <p:spPr>
          <a:xfrm>
            <a:off x="5630721" y="3896594"/>
            <a:ext cx="204216" cy="843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FBCEAD-F628-944D-8218-D45D9881DFBE}"/>
              </a:ext>
            </a:extLst>
          </p:cNvPr>
          <p:cNvSpPr/>
          <p:nvPr/>
        </p:nvSpPr>
        <p:spPr>
          <a:xfrm>
            <a:off x="5731764" y="3980949"/>
            <a:ext cx="103171" cy="110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D2774F-DD84-3847-A3EC-D9D8DDFF5E29}"/>
              </a:ext>
            </a:extLst>
          </p:cNvPr>
          <p:cNvSpPr txBox="1"/>
          <p:nvPr/>
        </p:nvSpPr>
        <p:spPr>
          <a:xfrm>
            <a:off x="6633136" y="351958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. . 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0469C7-DD6F-8A4F-B227-9A6F0EC5686F}"/>
              </a:ext>
            </a:extLst>
          </p:cNvPr>
          <p:cNvSpPr/>
          <p:nvPr/>
        </p:nvSpPr>
        <p:spPr>
          <a:xfrm>
            <a:off x="7504176" y="2510029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BF3ECD-5AD0-9A43-89DF-CE0ACE1B44B4}"/>
              </a:ext>
            </a:extLst>
          </p:cNvPr>
          <p:cNvSpPr/>
          <p:nvPr/>
        </p:nvSpPr>
        <p:spPr>
          <a:xfrm>
            <a:off x="5630720" y="3377930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E77FD-39CB-754D-814C-75B3AD91D950}"/>
              </a:ext>
            </a:extLst>
          </p:cNvPr>
          <p:cNvSpPr/>
          <p:nvPr/>
        </p:nvSpPr>
        <p:spPr>
          <a:xfrm>
            <a:off x="6553200" y="1566153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2DFBA9-7F97-E840-B5E6-C6A7C51B2684}"/>
              </a:ext>
            </a:extLst>
          </p:cNvPr>
          <p:cNvSpPr/>
          <p:nvPr/>
        </p:nvSpPr>
        <p:spPr>
          <a:xfrm>
            <a:off x="7504176" y="1557009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F12C83-AC56-E042-9AD2-2FCEB4DD9B04}"/>
              </a:ext>
            </a:extLst>
          </p:cNvPr>
          <p:cNvSpPr/>
          <p:nvPr/>
        </p:nvSpPr>
        <p:spPr>
          <a:xfrm>
            <a:off x="5632704" y="2500885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C14404-F64D-B242-8301-35D3FDA8DA61}"/>
              </a:ext>
            </a:extLst>
          </p:cNvPr>
          <p:cNvSpPr/>
          <p:nvPr/>
        </p:nvSpPr>
        <p:spPr>
          <a:xfrm>
            <a:off x="6553200" y="2500885"/>
            <a:ext cx="713232" cy="713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444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ea typeface="ＭＳ Ｐゴシック"/>
              </a:rPr>
              <a:t>Non-algorithms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65" y="1083995"/>
            <a:ext cx="7358884" cy="361925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To win at chess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repeat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   let the opponent play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   select a move that leads to a winning position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   play it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b="1" spc="-1" dirty="0">
                <a:ea typeface="ＭＳ Ｐゴシック"/>
              </a:rPr>
              <a:t>until</a:t>
            </a:r>
            <a:r>
              <a:rPr lang="en-US" spc="-1" dirty="0">
                <a:ea typeface="ＭＳ Ｐゴシック"/>
              </a:rPr>
              <a:t> checkmate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 </a:t>
            </a:r>
            <a:endParaRPr lang="fr-FR" spc="-1" dirty="0">
              <a:ea typeface="ＭＳ Ｐゴシック"/>
            </a:endParaRP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fr-FR" i="1" spc="-1" dirty="0" err="1">
                <a:solidFill>
                  <a:schemeClr val="tx1"/>
                </a:solidFill>
                <a:ea typeface="ＭＳ Ｐゴシック"/>
              </a:rPr>
              <a:t>select</a:t>
            </a:r>
            <a:r>
              <a:rPr lang="fr-FR" i="1" spc="-1" dirty="0">
                <a:solidFill>
                  <a:schemeClr val="tx1"/>
                </a:solidFill>
                <a:ea typeface="ＭＳ Ｐゴシック"/>
              </a:rPr>
              <a:t> a move </a:t>
            </a:r>
            <a:r>
              <a:rPr lang="fr-FR" i="1" spc="-1" dirty="0" err="1">
                <a:solidFill>
                  <a:schemeClr val="tx1"/>
                </a:solidFill>
                <a:ea typeface="ＭＳ Ｐゴシック"/>
              </a:rPr>
              <a:t>that</a:t>
            </a:r>
            <a:r>
              <a:rPr lang="fr-FR" i="1" spc="-1" dirty="0">
                <a:solidFill>
                  <a:schemeClr val="tx1"/>
                </a:solidFill>
                <a:ea typeface="ＭＳ Ｐゴシック"/>
              </a:rPr>
              <a:t> leads to a </a:t>
            </a:r>
            <a:r>
              <a:rPr lang="fr-FR" i="1" spc="-1" dirty="0" err="1">
                <a:solidFill>
                  <a:schemeClr val="tx1"/>
                </a:solidFill>
                <a:ea typeface="ＭＳ Ｐゴシック"/>
              </a:rPr>
              <a:t>winning</a:t>
            </a:r>
            <a:r>
              <a:rPr lang="fr-FR" i="1" spc="-1" dirty="0">
                <a:solidFill>
                  <a:schemeClr val="tx1"/>
                </a:solidFill>
                <a:ea typeface="ＭＳ Ｐゴシック"/>
              </a:rPr>
              <a:t> position</a:t>
            </a:r>
            <a:r>
              <a:rPr lang="en-US" spc="-1" dirty="0">
                <a:solidFill>
                  <a:srgbClr val="0070C0"/>
                </a:solidFill>
                <a:ea typeface="ＭＳ Ｐゴシック"/>
              </a:rPr>
              <a:t> </a:t>
            </a:r>
            <a:r>
              <a:rPr lang="en-US" spc="-1" dirty="0">
                <a:solidFill>
                  <a:schemeClr val="tx1"/>
                </a:solidFill>
                <a:ea typeface="ＭＳ Ｐゴシック"/>
              </a:rPr>
              <a:t>is </a:t>
            </a:r>
            <a:r>
              <a:rPr lang="en-US" b="1" spc="-1" dirty="0">
                <a:solidFill>
                  <a:schemeClr val="tx1"/>
                </a:solidFill>
                <a:ea typeface="ＭＳ Ｐゴシック"/>
              </a:rPr>
              <a:t>not executable mechanically</a:t>
            </a: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>
              <a:solidFill>
                <a:srgbClr val="0070C0"/>
              </a:solidFill>
              <a:ea typeface="ＭＳ Ｐゴシック"/>
            </a:endParaRPr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endParaRPr lang="en-US" spc="-1" dirty="0">
              <a:solidFill>
                <a:srgbClr val="0070C0"/>
              </a:solidFill>
              <a:ea typeface="ＭＳ Ｐゴシック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61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C10-571F-DA0B-28EA-51ADA147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>
                <a:solidFill>
                  <a:schemeClr val="accent2">
                    <a:lumMod val="75000"/>
                  </a:schemeClr>
                </a:solidFill>
              </a:rPr>
              <a:t>From algorithms to programs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35F56554-7276-C257-DD4F-98940C391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65" y="1083995"/>
            <a:ext cx="7624562" cy="3322800"/>
          </a:xfrm>
        </p:spPr>
        <p:txBody>
          <a:bodyPr/>
          <a:lstStyle/>
          <a:p>
            <a:pPr marL="0" indent="0">
              <a:buNone/>
            </a:pPr>
            <a:r>
              <a:rPr lang="en-CH" dirty="0"/>
              <a:t>Goal: use a computer to solve a general problem (GCD, connectivity, …) for which we have an algorithm</a:t>
            </a:r>
          </a:p>
          <a:p>
            <a:pPr lvl="1"/>
            <a:r>
              <a:rPr lang="en-CH" dirty="0"/>
              <a:t>execute the algorithm much faster than a human being</a:t>
            </a:r>
          </a:p>
          <a:p>
            <a:pPr lvl="1"/>
            <a:r>
              <a:rPr lang="en-CH" dirty="0"/>
              <a:t>with less errors (machines are rarely tired)</a:t>
            </a:r>
          </a:p>
          <a:p>
            <a:pPr lvl="1"/>
            <a:endParaRPr lang="en-CH" dirty="0"/>
          </a:p>
          <a:p>
            <a:pPr marL="0" indent="0">
              <a:buNone/>
            </a:pPr>
            <a:r>
              <a:rPr lang="en-CH" dirty="0"/>
              <a:t>⇒ Transform the "paper and pencil" algorithm into instructions for a real machine</a:t>
            </a:r>
          </a:p>
          <a:p>
            <a:pPr lvl="1"/>
            <a:r>
              <a:rPr lang="en-CH" dirty="0"/>
              <a:t>express the algorithm in a programming language</a:t>
            </a:r>
          </a:p>
          <a:p>
            <a:pPr lvl="1"/>
            <a:r>
              <a:rPr lang="en-CH" dirty="0"/>
              <a:t>use a compiler to translate the program into basic machine instructions that are directly executable by the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1036B-C889-4791-2512-4A9D53BAA2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1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6A4044C4-C6A0-CBC8-F505-0016B126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25" y="177588"/>
            <a:ext cx="8168122" cy="542523"/>
          </a:xfrm>
        </p:spPr>
        <p:txBody>
          <a:bodyPr/>
          <a:lstStyle/>
          <a:p>
            <a:r>
              <a:rPr lang="en-CH" dirty="0"/>
              <a:t>The high-level language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41995-3DE3-3C1E-8058-90CA2D0D4A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EF45F0-0D43-78E0-B0A1-67E11C326338}"/>
              </a:ext>
            </a:extLst>
          </p:cNvPr>
          <p:cNvSpPr txBox="1"/>
          <p:nvPr/>
        </p:nvSpPr>
        <p:spPr>
          <a:xfrm>
            <a:off x="228755" y="2085423"/>
            <a:ext cx="206979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GCD algorithm: </a:t>
            </a:r>
          </a:p>
          <a:p>
            <a:pPr marL="0" indent="0"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MU SERIF UPRIGHT" panose="02000603000000000000" pitchFamily="2" charset="0"/>
              <a:ea typeface="CMU SERIF UPRIGHT" panose="02000603000000000000" pitchFamily="2" charset="0"/>
              <a:cs typeface="CMU SERIF UPRIGHT" panose="02000603000000000000" pitchFamily="2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a</a:t>
            </a:r>
            <a:r>
              <a:rPr lang="en-US" sz="12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 ← M</a:t>
            </a:r>
          </a:p>
          <a:p>
            <a:pPr marL="0" indent="0">
              <a:buNone/>
            </a:pPr>
            <a:r>
              <a:rPr lang="en-US" sz="12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b ← 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Bradley Hand" pitchFamily="2" charset="77"/>
              <a:ea typeface="CMU SERIF UPRIGHT" panose="02000603000000000000" pitchFamily="2" charset="0"/>
              <a:cs typeface="CMU SERIF UPRIGHT" panose="02000603000000000000" pitchFamily="2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while a ≠ b do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  if a &gt; b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    then  subtract b from a</a:t>
            </a:r>
            <a:endParaRPr lang="en-US" sz="1200" spc="-1" dirty="0">
              <a:solidFill>
                <a:schemeClr val="tx1">
                  <a:lumMod val="65000"/>
                  <a:lumOff val="35000"/>
                </a:schemeClr>
              </a:solidFill>
              <a:latin typeface="Bradley Hand" pitchFamily="2" charset="77"/>
              <a:ea typeface="CMU SERIF UPRIGHT" panose="02000603000000000000" pitchFamily="2" charset="0"/>
              <a:cs typeface="CMU SERIF UPRIGHT" panose="02000603000000000000" pitchFamily="2" charset="0"/>
            </a:endParaRPr>
          </a:p>
          <a:p>
            <a:pPr marL="0" indent="0">
              <a:buNone/>
            </a:pPr>
            <a:r>
              <a:rPr lang="en-US" sz="12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   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else  subtract a from b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GCD </a:t>
            </a:r>
            <a:r>
              <a:rPr lang="en-US" sz="1200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" pitchFamily="2" charset="77"/>
                <a:ea typeface="CMU SERIF UPRIGHT" panose="02000603000000000000" pitchFamily="2" charset="0"/>
                <a:cs typeface="CMU SERIF UPRIGHT" panose="02000603000000000000" pitchFamily="2" charset="0"/>
              </a:rPr>
              <a:t> ← 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Bradley Hand" pitchFamily="2" charset="77"/>
              <a:ea typeface="CMU SERIF UPRIGHT" panose="02000603000000000000" pitchFamily="2" charset="0"/>
              <a:cs typeface="CMU SERIF UPRIGHT" panose="02000603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884DBD-59F4-6880-922A-09A6E9D7E977}"/>
              </a:ext>
            </a:extLst>
          </p:cNvPr>
          <p:cNvSpPr txBox="1"/>
          <p:nvPr/>
        </p:nvSpPr>
        <p:spPr>
          <a:xfrm>
            <a:off x="3196929" y="1482994"/>
            <a:ext cx="245451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program (in C):</a:t>
            </a:r>
          </a:p>
          <a:p>
            <a:endParaRPr lang="en-GB" sz="1400" dirty="0">
              <a:solidFill>
                <a:schemeClr val="tx1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 b(int x, int y) {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int a = x;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int b = y;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while (a != b) {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  if (a &gt; b) a = a-b;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  else b = b-a;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}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   return a;</a:t>
            </a:r>
          </a:p>
          <a:p>
            <a:r>
              <a:rPr lang="en-GB" sz="1400" dirty="0">
                <a:solidFill>
                  <a:schemeClr val="tx1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FC062D-F20F-2A46-15E4-22278ADEF65F}"/>
              </a:ext>
            </a:extLst>
          </p:cNvPr>
          <p:cNvSpPr txBox="1"/>
          <p:nvPr/>
        </p:nvSpPr>
        <p:spPr>
          <a:xfrm>
            <a:off x="6549824" y="498109"/>
            <a:ext cx="244177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machine code (ARM)</a:t>
            </a:r>
          </a:p>
          <a:p>
            <a:endParaRPr lang="en-GB" sz="1100" dirty="0">
              <a:solidFill>
                <a:schemeClr val="bg1">
                  <a:lumMod val="50000"/>
                </a:schemeClr>
              </a:solidFill>
              <a:latin typeface="LM Mono 10" pitchFamily="49" charset="77"/>
            </a:endParaRP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sub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#16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w0,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#12]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w1,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#8]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ldr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#12]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#4]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ldr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#8]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]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ldr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#4]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ldr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w9,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]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cmp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w8, w9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b.eq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#60 &lt;ltmp0+0x64&gt;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cmp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w8, w9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b.le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#24 &lt;ltmp0+0x50&gt;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subs w8, w8, w9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#4]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b #20 &lt;ltmp0+0x60&gt;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subs w8, w8, w9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str w8,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b #-68 &lt;ltmp0+0x1c&gt;</a:t>
            </a:r>
          </a:p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ldr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w0, [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#4]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add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sp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, #16</a:t>
            </a: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ret</a:t>
            </a:r>
          </a:p>
          <a:p>
            <a:pPr algn="l"/>
            <a:endParaRPr lang="en-CH" sz="1200" dirty="0">
              <a:solidFill>
                <a:schemeClr val="tx1"/>
              </a:solidFill>
              <a:latin typeface="LM Mono 10" pitchFamily="49" charset="77"/>
              <a:cs typeface="Chalkboard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25587C9F-A00F-0841-FE42-3E2DF832B908}"/>
              </a:ext>
            </a:extLst>
          </p:cNvPr>
          <p:cNvSpPr/>
          <p:nvPr/>
        </p:nvSpPr>
        <p:spPr bwMode="auto">
          <a:xfrm>
            <a:off x="1475592" y="1646592"/>
            <a:ext cx="1645920" cy="925158"/>
          </a:xfrm>
          <a:prstGeom prst="arc">
            <a:avLst>
              <a:gd name="adj1" fmla="val 11738287"/>
              <a:gd name="adj2" fmla="val 2063601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0B0AC12-7403-1BEE-FF88-81A411063F9F}"/>
              </a:ext>
            </a:extLst>
          </p:cNvPr>
          <p:cNvSpPr/>
          <p:nvPr/>
        </p:nvSpPr>
        <p:spPr>
          <a:xfrm>
            <a:off x="1739830" y="1069886"/>
            <a:ext cx="1271502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code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C36492AA-BA1B-A18D-7170-9C6AD5DB2329}"/>
              </a:ext>
            </a:extLst>
          </p:cNvPr>
          <p:cNvSpPr/>
          <p:nvPr/>
        </p:nvSpPr>
        <p:spPr bwMode="auto">
          <a:xfrm>
            <a:off x="4546433" y="1197659"/>
            <a:ext cx="2013892" cy="925158"/>
          </a:xfrm>
          <a:prstGeom prst="arc">
            <a:avLst>
              <a:gd name="adj1" fmla="val 11738287"/>
              <a:gd name="adj2" fmla="val 2063601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D0202CF-2CBE-1B9A-96D0-D6CBDB8A9BE7}"/>
              </a:ext>
            </a:extLst>
          </p:cNvPr>
          <p:cNvSpPr/>
          <p:nvPr/>
        </p:nvSpPr>
        <p:spPr>
          <a:xfrm>
            <a:off x="4912378" y="616498"/>
            <a:ext cx="1271502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compile</a:t>
            </a:r>
          </a:p>
        </p:txBody>
      </p:sp>
    </p:spTree>
    <p:extLst>
      <p:ext uri="{BB962C8B-B14F-4D97-AF65-F5344CB8AC3E}">
        <p14:creationId xmlns:p14="http://schemas.microsoft.com/office/powerpoint/2010/main" val="4039171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439FE-2F35-894F-266D-40D383B073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EAB60-1617-7F07-4C16-2948B8C59CE2}"/>
              </a:ext>
            </a:extLst>
          </p:cNvPr>
          <p:cNvSpPr txBox="1"/>
          <p:nvPr/>
        </p:nvSpPr>
        <p:spPr>
          <a:xfrm>
            <a:off x="430306" y="429435"/>
            <a:ext cx="112242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problem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401A3-4255-867E-D765-2FB85D8BAA4F}"/>
              </a:ext>
            </a:extLst>
          </p:cNvPr>
          <p:cNvSpPr txBox="1"/>
          <p:nvPr/>
        </p:nvSpPr>
        <p:spPr>
          <a:xfrm>
            <a:off x="4832001" y="290934"/>
            <a:ext cx="159851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problem</a:t>
            </a:r>
          </a:p>
          <a:p>
            <a:pPr algn="ctr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specification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DC3F9D-5ABA-5D08-2F28-C0E878ACFAF2}"/>
              </a:ext>
            </a:extLst>
          </p:cNvPr>
          <p:cNvSpPr txBox="1"/>
          <p:nvPr/>
        </p:nvSpPr>
        <p:spPr>
          <a:xfrm>
            <a:off x="5028215" y="3741867"/>
            <a:ext cx="11480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8EFBC-F96D-EE23-C82B-1FA09406132F}"/>
              </a:ext>
            </a:extLst>
          </p:cNvPr>
          <p:cNvSpPr txBox="1"/>
          <p:nvPr/>
        </p:nvSpPr>
        <p:spPr>
          <a:xfrm>
            <a:off x="4966500" y="2129144"/>
            <a:ext cx="1271502" cy="369332"/>
          </a:xfrm>
          <a:prstGeom prst="rect">
            <a:avLst/>
          </a:prstGeom>
          <a:solidFill>
            <a:srgbClr val="FFF17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algorithm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1316CD-F5F8-5F3A-130D-0FF1E762F691}"/>
              </a:ext>
            </a:extLst>
          </p:cNvPr>
          <p:cNvCxnSpPr>
            <a:stCxn id="6" idx="3"/>
            <a:endCxn id="7" idx="1"/>
          </p:cNvCxnSpPr>
          <p:nvPr/>
        </p:nvCxnSpPr>
        <p:spPr bwMode="auto">
          <a:xfrm flipV="1">
            <a:off x="1552729" y="614100"/>
            <a:ext cx="327927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E1635D1-4911-5223-790D-BA6E95C01E64}"/>
              </a:ext>
            </a:extLst>
          </p:cNvPr>
          <p:cNvSpPr/>
          <p:nvPr/>
        </p:nvSpPr>
        <p:spPr>
          <a:xfrm>
            <a:off x="2259109" y="372511"/>
            <a:ext cx="1387736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formalize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4BD5BA-25D1-F53D-7972-E1617FE4A0A3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 bwMode="auto">
          <a:xfrm flipH="1">
            <a:off x="5602251" y="937265"/>
            <a:ext cx="29008" cy="11918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E36E228-F394-F9B5-8B30-A69E33EBFACF}"/>
              </a:ext>
            </a:extLst>
          </p:cNvPr>
          <p:cNvSpPr/>
          <p:nvPr/>
        </p:nvSpPr>
        <p:spPr>
          <a:xfrm>
            <a:off x="4838523" y="1326783"/>
            <a:ext cx="1598514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invent/find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8705A2-81B2-ED71-2904-EB0B63567A43}"/>
              </a:ext>
            </a:extLst>
          </p:cNvPr>
          <p:cNvCxnSpPr>
            <a:cxnSpLocks/>
            <a:endCxn id="8" idx="0"/>
          </p:cNvCxnSpPr>
          <p:nvPr/>
        </p:nvCxnSpPr>
        <p:spPr bwMode="auto">
          <a:xfrm flipH="1">
            <a:off x="5602251" y="2333270"/>
            <a:ext cx="14503" cy="14085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CE87C2-49C6-7844-4C5F-9BE9EC42AD1F}"/>
              </a:ext>
            </a:extLst>
          </p:cNvPr>
          <p:cNvSpPr/>
          <p:nvPr/>
        </p:nvSpPr>
        <p:spPr>
          <a:xfrm>
            <a:off x="4966499" y="2866149"/>
            <a:ext cx="1271502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40E720-9D38-4B60-AD49-3FC55678BEC3}"/>
              </a:ext>
            </a:extLst>
          </p:cNvPr>
          <p:cNvSpPr txBox="1"/>
          <p:nvPr/>
        </p:nvSpPr>
        <p:spPr>
          <a:xfrm>
            <a:off x="472043" y="2669838"/>
            <a:ext cx="1808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H" sz="14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input data </a:t>
            </a:r>
          </a:p>
          <a:p>
            <a:pPr algn="ctr"/>
            <a:r>
              <a:rPr lang="en-CH" sz="14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(problem instance)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51F317-56E9-95E2-A465-1623A4328EB1}"/>
              </a:ext>
            </a:extLst>
          </p:cNvPr>
          <p:cNvSpPr txBox="1"/>
          <p:nvPr/>
        </p:nvSpPr>
        <p:spPr>
          <a:xfrm>
            <a:off x="990614" y="452002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4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results</a:t>
            </a:r>
            <a:endParaRPr lang="en-CH" sz="1800" dirty="0">
              <a:solidFill>
                <a:schemeClr val="tx1"/>
              </a:solidFill>
              <a:latin typeface="Lucida Sans" panose="020B0602030504020204" pitchFamily="34" charset="77"/>
              <a:cs typeface="Chalkboard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6BC627C-8F4F-B171-B4FE-F9FE59497BB1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 bwMode="auto">
          <a:xfrm>
            <a:off x="1376297" y="3193058"/>
            <a:ext cx="0" cy="1326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9DA3FED-BE10-AD60-2A01-83978B6490ED}"/>
              </a:ext>
            </a:extLst>
          </p:cNvPr>
          <p:cNvCxnSpPr>
            <a:cxnSpLocks/>
            <a:stCxn id="8" idx="1"/>
            <a:endCxn id="27" idx="3"/>
          </p:cNvCxnSpPr>
          <p:nvPr/>
        </p:nvCxnSpPr>
        <p:spPr bwMode="auto">
          <a:xfrm flipH="1">
            <a:off x="1912704" y="3926533"/>
            <a:ext cx="3115511" cy="69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CA6AE96-612F-3247-8021-ABA95BCA6E56}"/>
              </a:ext>
            </a:extLst>
          </p:cNvPr>
          <p:cNvSpPr/>
          <p:nvPr/>
        </p:nvSpPr>
        <p:spPr>
          <a:xfrm>
            <a:off x="840066" y="3691895"/>
            <a:ext cx="1072638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execute</a:t>
            </a:r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ABBAE351-24F2-3170-3197-A6B5CA3F46A0}"/>
              </a:ext>
            </a:extLst>
          </p:cNvPr>
          <p:cNvSpPr/>
          <p:nvPr/>
        </p:nvSpPr>
        <p:spPr bwMode="auto">
          <a:xfrm>
            <a:off x="6073301" y="1908050"/>
            <a:ext cx="1256999" cy="761788"/>
          </a:xfrm>
          <a:prstGeom prst="arc">
            <a:avLst>
              <a:gd name="adj1" fmla="val 12019793"/>
              <a:gd name="adj2" fmla="val 904638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3F29974-1055-89F5-5B79-20555FB35CDF}"/>
              </a:ext>
            </a:extLst>
          </p:cNvPr>
          <p:cNvSpPr/>
          <p:nvPr/>
        </p:nvSpPr>
        <p:spPr>
          <a:xfrm>
            <a:off x="7088188" y="2023723"/>
            <a:ext cx="1367324" cy="6472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check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lang="en-CH" sz="1600" dirty="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correctness</a:t>
            </a: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915703AB-9C42-E906-1DF5-E76F7C0F878A}"/>
              </a:ext>
            </a:extLst>
          </p:cNvPr>
          <p:cNvSpPr/>
          <p:nvPr/>
        </p:nvSpPr>
        <p:spPr>
          <a:xfrm>
            <a:off x="3080990" y="3691895"/>
            <a:ext cx="1072638" cy="4831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CH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compile</a:t>
            </a:r>
          </a:p>
        </p:txBody>
      </p:sp>
    </p:spTree>
    <p:extLst>
      <p:ext uri="{BB962C8B-B14F-4D97-AF65-F5344CB8AC3E}">
        <p14:creationId xmlns:p14="http://schemas.microsoft.com/office/powerpoint/2010/main" val="872244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D203-26F7-F847-BE02-0756FECB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BECD-CE6A-8B46-8023-39C0DABE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65" y="1083995"/>
            <a:ext cx="7315545" cy="3322800"/>
          </a:xfrm>
        </p:spPr>
        <p:txBody>
          <a:bodyPr/>
          <a:lstStyle/>
          <a:p>
            <a:r>
              <a:rPr lang="en-US" dirty="0"/>
              <a:t>Algorithms are problem-solving methods</a:t>
            </a:r>
          </a:p>
          <a:p>
            <a:endParaRPr lang="en-US" dirty="0"/>
          </a:p>
          <a:p>
            <a:r>
              <a:rPr lang="en-US" dirty="0"/>
              <a:t>Algorithms can (and should) be proven (termination, correctness)</a:t>
            </a:r>
          </a:p>
          <a:p>
            <a:endParaRPr lang="en-US" dirty="0"/>
          </a:p>
          <a:p>
            <a:r>
              <a:rPr lang="en-US" dirty="0"/>
              <a:t>Programs are algorithms coded in a programming language</a:t>
            </a:r>
          </a:p>
          <a:p>
            <a:endParaRPr lang="en-US" dirty="0"/>
          </a:p>
          <a:p>
            <a:r>
              <a:rPr lang="en-US" dirty="0"/>
              <a:t>Programs must be compiled (translated) to real machine code to be executed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B4955-6D64-F44B-895A-3C46263D38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1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ea typeface="ＭＳ Ｐゴシック"/>
              </a:rPr>
              <a:t>Example: Add two natural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express the two numbers in decimal notation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write the two numbers one under the other, aligning the units, tens, hundreds, ...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consider the rightmost column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find the sum of the two digits in an addition table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write the units of the result in this column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keep the tens digit of the result as carry digit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consider the following column (left)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if it is empty and the carry is null: stop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add the digits of the column and the carry digit</a:t>
            </a:r>
            <a:endParaRPr lang="en-US" spc="-1" dirty="0"/>
          </a:p>
          <a:p>
            <a:pPr marL="457200" indent="-456840">
              <a:lnSpc>
                <a:spcPct val="100000"/>
              </a:lnSpc>
              <a:spcBef>
                <a:spcPts val="360"/>
              </a:spcBef>
              <a:buClr>
                <a:srgbClr val="6F89F7"/>
              </a:buClr>
              <a:buFont typeface="Trebuchet MS"/>
              <a:buAutoNum type="arabicPeriod"/>
            </a:pPr>
            <a:r>
              <a:rPr lang="en-US" spc="-1" dirty="0">
                <a:ea typeface="ＭＳ Ｐゴシック"/>
              </a:rPr>
              <a:t>go to step </a:t>
            </a:r>
            <a:r>
              <a:rPr lang="en-US" spc="-1" dirty="0">
                <a:solidFill>
                  <a:srgbClr val="3366FF"/>
                </a:solidFill>
                <a:ea typeface="ＭＳ Ｐゴシック"/>
              </a:rPr>
              <a:t>5.</a:t>
            </a:r>
            <a:endParaRPr lang="en-US" spc="-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24799"/>
              </p:ext>
            </p:extLst>
          </p:nvPr>
        </p:nvGraphicFramePr>
        <p:xfrm>
          <a:off x="6743418" y="1840230"/>
          <a:ext cx="163165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330">
                  <a:extLst>
                    <a:ext uri="{9D8B030D-6E8A-4147-A177-3AD203B41FA5}">
                      <a16:colId xmlns:a16="http://schemas.microsoft.com/office/drawing/2014/main" val="3982226603"/>
                    </a:ext>
                  </a:extLst>
                </a:gridCol>
                <a:gridCol w="32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8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66FF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Arc 3">
            <a:extLst>
              <a:ext uri="{FF2B5EF4-FFF2-40B4-BE49-F238E27FC236}">
                <a16:creationId xmlns:a16="http://schemas.microsoft.com/office/drawing/2014/main" id="{9445BC9F-BD8B-3BBD-2DC8-6A980B123143}"/>
              </a:ext>
            </a:extLst>
          </p:cNvPr>
          <p:cNvSpPr/>
          <p:nvPr/>
        </p:nvSpPr>
        <p:spPr bwMode="auto">
          <a:xfrm flipH="1">
            <a:off x="161364" y="2571750"/>
            <a:ext cx="855843" cy="1493308"/>
          </a:xfrm>
          <a:prstGeom prst="arc">
            <a:avLst>
              <a:gd name="adj1" fmla="val 16188657"/>
              <a:gd name="adj2" fmla="val 51277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124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ea typeface="ＭＳ Ｐゴシック"/>
              </a:rPr>
              <a:t>Example : GCD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00000"/>
                  </a:lnSpc>
                  <a:spcBef>
                    <a:spcPts val="320"/>
                  </a:spcBef>
                  <a:buNone/>
                </a:pPr>
                <a:r>
                  <a:rPr lang="en-US" spc="-1" dirty="0">
                    <a:ea typeface="ＭＳ Ｐゴシック"/>
                  </a:rPr>
                  <a:t>Problem : find the greatest common divisor of two positive integer numbers</a:t>
                </a:r>
                <a:endParaRPr lang="en-US" spc="-1" dirty="0"/>
              </a:p>
              <a:p>
                <a:pPr marL="0" indent="0">
                  <a:lnSpc>
                    <a:spcPct val="100000"/>
                  </a:lnSpc>
                  <a:spcBef>
                    <a:spcPts val="320"/>
                  </a:spcBef>
                  <a:buNone/>
                </a:pPr>
                <a:endParaRPr lang="en-US" spc="-1" dirty="0"/>
              </a:p>
              <a:p>
                <a:pPr marL="0" indent="0">
                  <a:lnSpc>
                    <a:spcPct val="100000"/>
                  </a:lnSpc>
                  <a:spcBef>
                    <a:spcPts val="320"/>
                  </a:spcBef>
                  <a:buNone/>
                </a:pPr>
                <a:r>
                  <a:rPr lang="en-US" spc="-1" dirty="0">
                    <a:ea typeface="ＭＳ Ｐゴシック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𝑀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𝑁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pc="-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pc="-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H" b="0" i="1" spc="-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pc="-1" dirty="0">
                    <a:ea typeface="ＭＳ Ｐゴシック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𝐷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such that</a:t>
                </a:r>
                <a:endParaRPr lang="en-US" spc="-1" dirty="0"/>
              </a:p>
              <a:p>
                <a:pPr marL="79200">
                  <a:lnSpc>
                    <a:spcPct val="100000"/>
                  </a:lnSpc>
                  <a:spcBef>
                    <a:spcPts val="320"/>
                  </a:spcBef>
                </a:pPr>
                <a:endParaRPr lang="en-US" spc="-1" dirty="0"/>
              </a:p>
              <a:p>
                <a:pPr marL="851040" lvl="1" indent="-456840">
                  <a:lnSpc>
                    <a:spcPct val="100000"/>
                  </a:lnSpc>
                  <a:spcBef>
                    <a:spcPts val="320"/>
                  </a:spcBef>
                  <a:buClr>
                    <a:srgbClr val="FF0000"/>
                  </a:buClr>
                  <a:buSzPct val="74000"/>
                  <a:buFont typeface="Trebuchet MS"/>
                  <a:buAutoNum type="arabicPeriod"/>
                </a:pP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𝐷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is a divisor of both </a:t>
                </a: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𝑀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𝑁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 </a:t>
                </a:r>
                <a:endParaRPr lang="en-US" spc="-1" dirty="0"/>
              </a:p>
              <a:p>
                <a:pPr marL="851040" lvl="1" indent="-456840">
                  <a:lnSpc>
                    <a:spcPct val="100000"/>
                  </a:lnSpc>
                  <a:spcBef>
                    <a:spcPts val="320"/>
                  </a:spcBef>
                  <a:buClr>
                    <a:srgbClr val="FF0000"/>
                  </a:buClr>
                  <a:buSzPct val="74000"/>
                  <a:buFont typeface="Trebuchet MS"/>
                  <a:buAutoNum type="arabicPeriod"/>
                </a:pPr>
                <a:r>
                  <a:rPr lang="en-US" spc="-1" dirty="0">
                    <a:ea typeface="ＭＳ Ｐゴシック"/>
                  </a:rPr>
                  <a:t>there is no </a:t>
                </a: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𝐷</m:t>
                    </m:r>
                    <m:r>
                      <a:rPr lang="fr-CH" b="0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′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 such that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𝐷</m:t>
                    </m:r>
                    <m:r>
                      <a:rPr lang="fr-CH" i="1" spc="-1" dirty="0">
                        <a:latin typeface="Cambria Math" panose="02040503050406030204" pitchFamily="18" charset="0"/>
                        <a:ea typeface="ＭＳ Ｐゴシック"/>
                      </a:rPr>
                      <m:t>′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is a divisor of </a:t>
                </a: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𝑀</m:t>
                    </m:r>
                  </m:oMath>
                </a14:m>
                <a:r>
                  <a:rPr lang="en-US" spc="-1" dirty="0">
                    <a:ea typeface="ＭＳ Ｐゴシック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spc="-1" dirty="0">
                        <a:latin typeface="Cambria Math" panose="02040503050406030204" pitchFamily="18" charset="0"/>
                        <a:ea typeface="ＭＳ Ｐゴシック"/>
                      </a:rPr>
                      <m:t>𝑁</m:t>
                    </m:r>
                  </m:oMath>
                </a14:m>
                <a:r>
                  <a:rPr lang="en-US" i="1" spc="-1" dirty="0">
                    <a:ea typeface="ＭＳ Ｐゴシック"/>
                  </a:rPr>
                  <a:t> and</a:t>
                </a:r>
                <a:r>
                  <a:rPr lang="en-US" spc="-1" dirty="0">
                    <a:ea typeface="ＭＳ Ｐゴシック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CH" i="1" spc="-1" dirty="0">
                            <a:latin typeface="Cambria Math" panose="02040503050406030204" pitchFamily="18" charset="0"/>
                            <a:ea typeface="ＭＳ Ｐゴシック"/>
                          </a:rPr>
                        </m:ctrlPr>
                      </m:sSupPr>
                      <m:e>
                        <m:r>
                          <a:rPr lang="en-US" i="1" spc="-1" dirty="0">
                            <a:latin typeface="Cambria Math" panose="02040503050406030204" pitchFamily="18" charset="0"/>
                            <a:ea typeface="ＭＳ Ｐゴシック"/>
                          </a:rPr>
                          <m:t>𝐷</m:t>
                        </m:r>
                      </m:e>
                      <m:sup>
                        <m:r>
                          <a:rPr lang="fr-CH" i="1" spc="-1" dirty="0">
                            <a:latin typeface="Cambria Math" panose="02040503050406030204" pitchFamily="18" charset="0"/>
                            <a:ea typeface="ＭＳ Ｐゴシック"/>
                          </a:rPr>
                          <m:t>′</m:t>
                        </m:r>
                      </m:sup>
                    </m:sSup>
                    <m:r>
                      <a:rPr lang="fr-CH" b="0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&gt;</m:t>
                    </m:r>
                    <m:r>
                      <a:rPr lang="fr-CH" b="0" i="1" spc="-1" dirty="0" smtClean="0">
                        <a:latin typeface="Cambria Math" panose="02040503050406030204" pitchFamily="18" charset="0"/>
                        <a:ea typeface="ＭＳ Ｐゴシック"/>
                      </a:rPr>
                      <m:t>𝐷</m:t>
                    </m:r>
                  </m:oMath>
                </a14:m>
                <a:endParaRPr lang="en-US" spc="-1" dirty="0"/>
              </a:p>
              <a:p>
                <a:endParaRPr lang="en-US" spc="-1" dirty="0"/>
              </a:p>
              <a:p>
                <a:pPr marL="0" indent="0">
                  <a:lnSpc>
                    <a:spcPct val="100000"/>
                  </a:lnSpc>
                  <a:spcBef>
                    <a:spcPts val="320"/>
                  </a:spcBef>
                  <a:buNone/>
                </a:pPr>
                <a:r>
                  <a:rPr lang="en-US" spc="-1" dirty="0">
                    <a:ea typeface="ＭＳ Ｐゴシック"/>
                  </a:rPr>
                  <a:t>Algorithm ?</a:t>
                </a:r>
                <a:endParaRPr lang="en-US" spc="-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65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Line 1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  <a:effectLst/>
        </p:spPr>
      </p:cxnSp>
      <p:cxnSp>
        <p:nvCxnSpPr>
          <p:cNvPr id="153" name="Line 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  <a:effectLst/>
        </p:spPr>
      </p:cxnSp>
      <p:sp>
        <p:nvSpPr>
          <p:cNvPr id="158" name="CustomShape 7"/>
          <p:cNvSpPr/>
          <p:nvPr/>
        </p:nvSpPr>
        <p:spPr>
          <a:xfrm>
            <a:off x="3527729" y="1923073"/>
            <a:ext cx="1930320" cy="593280"/>
          </a:xfrm>
          <a:prstGeom prst="flowChartDecision">
            <a:avLst/>
          </a:prstGeom>
          <a:solidFill>
            <a:srgbClr val="FFBE5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a = b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59" name="CustomShape 8"/>
          <p:cNvSpPr/>
          <p:nvPr/>
        </p:nvSpPr>
        <p:spPr>
          <a:xfrm>
            <a:off x="3527729" y="2944251"/>
            <a:ext cx="1930320" cy="591262"/>
          </a:xfrm>
          <a:prstGeom prst="flowChartDecision">
            <a:avLst/>
          </a:prstGeom>
          <a:solidFill>
            <a:srgbClr val="FFBE5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a &gt; b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60" name="CustomShape 9"/>
          <p:cNvSpPr/>
          <p:nvPr/>
        </p:nvSpPr>
        <p:spPr>
          <a:xfrm>
            <a:off x="2138849" y="3751873"/>
            <a:ext cx="1444680" cy="39564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a ← a – b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61" name="CustomShape 10"/>
          <p:cNvSpPr/>
          <p:nvPr/>
        </p:nvSpPr>
        <p:spPr>
          <a:xfrm>
            <a:off x="5067809" y="3751873"/>
            <a:ext cx="1473480" cy="39564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b ← b – a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63" name="CustomShape 12"/>
          <p:cNvSpPr/>
          <p:nvPr/>
        </p:nvSpPr>
        <p:spPr>
          <a:xfrm>
            <a:off x="4555055" y="4416433"/>
            <a:ext cx="153474" cy="179815"/>
          </a:xfrm>
          <a:prstGeom prst="flowChartConnector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3"/>
          <p:cNvSpPr/>
          <p:nvPr/>
        </p:nvSpPr>
        <p:spPr>
          <a:xfrm>
            <a:off x="6660449" y="2021893"/>
            <a:ext cx="1316520" cy="395640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GCD ← a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65" name="CustomShape 14"/>
          <p:cNvSpPr/>
          <p:nvPr/>
        </p:nvSpPr>
        <p:spPr>
          <a:xfrm>
            <a:off x="5477489" y="1805353"/>
            <a:ext cx="619920" cy="3956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Trebuchet MS"/>
                <a:ea typeface="ＭＳ Ｐゴシック"/>
              </a:rPr>
              <a:t>yes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66" name="CustomShape 15"/>
          <p:cNvSpPr/>
          <p:nvPr/>
        </p:nvSpPr>
        <p:spPr>
          <a:xfrm>
            <a:off x="4587569" y="2338513"/>
            <a:ext cx="496800" cy="3956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Trebuchet MS"/>
                <a:ea typeface="ＭＳ Ｐゴシック"/>
              </a:rPr>
              <a:t>no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67" name="CustomShape 16"/>
          <p:cNvSpPr/>
          <p:nvPr/>
        </p:nvSpPr>
        <p:spPr>
          <a:xfrm>
            <a:off x="3133889" y="2757193"/>
            <a:ext cx="619920" cy="3956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Trebuchet MS"/>
                <a:ea typeface="ＭＳ Ｐゴシック"/>
              </a:rPr>
              <a:t>yes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68" name="CustomShape 17"/>
          <p:cNvSpPr/>
          <p:nvPr/>
        </p:nvSpPr>
        <p:spPr>
          <a:xfrm>
            <a:off x="5273369" y="2707873"/>
            <a:ext cx="496800" cy="3956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Trebuchet MS"/>
                <a:ea typeface="ＭＳ Ｐゴシック"/>
              </a:rPr>
              <a:t>no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69" name="CustomShape 18"/>
          <p:cNvSpPr/>
          <p:nvPr/>
        </p:nvSpPr>
        <p:spPr>
          <a:xfrm>
            <a:off x="3075480" y="175710"/>
            <a:ext cx="2890800" cy="492840"/>
          </a:xfrm>
          <a:prstGeom prst="flowChartDocument">
            <a:avLst/>
          </a:prstGeom>
          <a:solidFill>
            <a:srgbClr val="A1F73D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000000"/>
                </a:solidFill>
                <a:latin typeface="Trebuchet MS"/>
                <a:ea typeface="ＭＳ Ｐゴシック"/>
              </a:rPr>
              <a:t>N and M integers &gt; 0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0" name="CustomShape 19"/>
          <p:cNvSpPr/>
          <p:nvPr/>
        </p:nvSpPr>
        <p:spPr>
          <a:xfrm>
            <a:off x="6081840" y="4373640"/>
            <a:ext cx="3092400" cy="3956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b="0" strike="noStrike" spc="-1" dirty="0">
                <a:solidFill>
                  <a:srgbClr val="3366FF"/>
                </a:solidFill>
                <a:latin typeface="Trebuchet MS"/>
                <a:ea typeface="ＭＳ Ｐゴシック"/>
              </a:rPr>
              <a:t>Euclid ca. 300 BC</a:t>
            </a:r>
            <a:endParaRPr lang="en-US" sz="1600" b="0" strike="noStrike" spc="-1" dirty="0">
              <a:latin typeface="Arial"/>
            </a:endParaRPr>
          </a:p>
        </p:txBody>
      </p:sp>
      <p:cxnSp>
        <p:nvCxnSpPr>
          <p:cNvPr id="171" name="Line 20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  <a:effectLst/>
        </p:spPr>
      </p:cxnSp>
      <p:cxnSp>
        <p:nvCxnSpPr>
          <p:cNvPr id="172" name="Line 21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  <a:effectLst/>
        </p:spPr>
      </p:cxnSp>
      <p:cxnSp>
        <p:nvCxnSpPr>
          <p:cNvPr id="173" name="Line 2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  <a:effectLst/>
        </p:spPr>
      </p:cxnSp>
      <p:cxnSp>
        <p:nvCxnSpPr>
          <p:cNvPr id="3" name="Straight Arrow Connector 2"/>
          <p:cNvCxnSpPr>
            <a:stCxn id="169" idx="2"/>
            <a:endCxn id="158" idx="0"/>
          </p:cNvCxnSpPr>
          <p:nvPr/>
        </p:nvCxnSpPr>
        <p:spPr>
          <a:xfrm flipH="1">
            <a:off x="4492889" y="635968"/>
            <a:ext cx="27991" cy="128710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8" idx="2"/>
            <a:endCxn id="159" idx="0"/>
          </p:cNvCxnSpPr>
          <p:nvPr/>
        </p:nvCxnSpPr>
        <p:spPr>
          <a:xfrm>
            <a:off x="4492889" y="2516353"/>
            <a:ext cx="0" cy="42789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159" idx="1"/>
            <a:endCxn id="160" idx="0"/>
          </p:cNvCxnSpPr>
          <p:nvPr/>
        </p:nvCxnSpPr>
        <p:spPr>
          <a:xfrm rot="10800000" flipV="1">
            <a:off x="2861189" y="3239881"/>
            <a:ext cx="666540" cy="511991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59" idx="3"/>
            <a:endCxn id="161" idx="0"/>
          </p:cNvCxnSpPr>
          <p:nvPr/>
        </p:nvCxnSpPr>
        <p:spPr>
          <a:xfrm>
            <a:off x="5458049" y="3239882"/>
            <a:ext cx="346500" cy="511991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61" idx="2"/>
            <a:endCxn id="163" idx="6"/>
          </p:cNvCxnSpPr>
          <p:nvPr/>
        </p:nvCxnSpPr>
        <p:spPr>
          <a:xfrm rot="5400000">
            <a:off x="5077125" y="3778917"/>
            <a:ext cx="358828" cy="109602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60" idx="2"/>
            <a:endCxn id="163" idx="2"/>
          </p:cNvCxnSpPr>
          <p:nvPr/>
        </p:nvCxnSpPr>
        <p:spPr>
          <a:xfrm rot="16200000" flipH="1">
            <a:off x="3528708" y="3479994"/>
            <a:ext cx="358828" cy="1693866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63" idx="4"/>
            <a:endCxn id="36" idx="2"/>
          </p:cNvCxnSpPr>
          <p:nvPr/>
        </p:nvCxnSpPr>
        <p:spPr>
          <a:xfrm rot="5400000" flipH="1">
            <a:off x="3072315" y="3036771"/>
            <a:ext cx="2926226" cy="192728"/>
          </a:xfrm>
          <a:prstGeom prst="bentConnector4">
            <a:avLst>
              <a:gd name="adj1" fmla="val -7812"/>
              <a:gd name="adj2" fmla="val 1439732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58" idx="3"/>
            <a:endCxn id="164" idx="1"/>
          </p:cNvCxnSpPr>
          <p:nvPr/>
        </p:nvCxnSpPr>
        <p:spPr>
          <a:xfrm>
            <a:off x="5458049" y="2219713"/>
            <a:ext cx="12024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439064" y="1612026"/>
            <a:ext cx="115991" cy="11599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05069"/>
            <a:ext cx="8448278" cy="542523"/>
          </a:xfrm>
        </p:spPr>
        <p:txBody>
          <a:bodyPr/>
          <a:lstStyle/>
          <a:p>
            <a:r>
              <a:rPr lang="en-US" sz="3200" spc="-1" dirty="0">
                <a:solidFill>
                  <a:schemeClr val="bg1">
                    <a:lumMod val="50000"/>
                  </a:schemeClr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An algorithm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2" name="CustomShape 13">
            <a:extLst>
              <a:ext uri="{FF2B5EF4-FFF2-40B4-BE49-F238E27FC236}">
                <a16:creationId xmlns:a16="http://schemas.microsoft.com/office/drawing/2014/main" id="{67D0DC1F-E2A4-1142-9FD3-7DA640C2BACD}"/>
              </a:ext>
            </a:extLst>
          </p:cNvPr>
          <p:cNvSpPr/>
          <p:nvPr/>
        </p:nvSpPr>
        <p:spPr>
          <a:xfrm>
            <a:off x="3740963" y="876857"/>
            <a:ext cx="1396201" cy="554808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spc="-1" dirty="0">
                <a:solidFill>
                  <a:srgbClr val="000000"/>
                </a:solidFill>
                <a:latin typeface="Trebuchet MS"/>
                <a:ea typeface="ＭＳ Ｐゴシック"/>
              </a:rPr>
              <a:t>a ← M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1600" spc="-1" dirty="0">
                <a:solidFill>
                  <a:srgbClr val="000000"/>
                </a:solidFill>
                <a:latin typeface="Trebuchet MS"/>
                <a:ea typeface="ＭＳ Ｐゴシック"/>
              </a:rPr>
              <a:t>b ← N 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63371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068E-957F-E84C-A20D-378AB49B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for M = 12 and N =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AF80-12E0-CD48-AB1F-58AC12A4F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65" y="1231859"/>
            <a:ext cx="4108963" cy="3813099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1.</a:t>
            </a:r>
            <a:r>
              <a:rPr lang="en-US" sz="1400" dirty="0">
                <a:latin typeface="LM Mono 10" pitchFamily="49" charset="77"/>
              </a:rPr>
              <a:t>) 			12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2.</a:t>
            </a:r>
            <a:r>
              <a:rPr lang="en-US" sz="1400" dirty="0">
                <a:latin typeface="LM Mono 10" pitchFamily="49" charset="77"/>
              </a:rPr>
              <a:t>) 			12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3.</a:t>
            </a:r>
            <a:r>
              <a:rPr lang="en-US" sz="1400" dirty="0">
                <a:latin typeface="LM Mono 10" pitchFamily="49" charset="77"/>
              </a:rPr>
              <a:t>) (false) 		12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4.</a:t>
            </a:r>
            <a:r>
              <a:rPr lang="en-US" sz="1400" dirty="0">
                <a:latin typeface="LM Mono 10" pitchFamily="49" charset="77"/>
              </a:rPr>
              <a:t>) (true) 		12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5.</a:t>
            </a:r>
            <a:r>
              <a:rPr lang="en-US" sz="1400" dirty="0">
                <a:latin typeface="LM Mono 10" pitchFamily="49" charset="77"/>
              </a:rPr>
              <a:t>) 			 3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3.</a:t>
            </a:r>
            <a:r>
              <a:rPr lang="en-US" sz="1400" dirty="0">
                <a:latin typeface="LM Mono 10" pitchFamily="49" charset="77"/>
              </a:rPr>
              <a:t>) (false) 		 3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4.</a:t>
            </a:r>
            <a:r>
              <a:rPr lang="en-US" sz="1400" dirty="0">
                <a:latin typeface="LM Mono 10" pitchFamily="49" charset="77"/>
              </a:rPr>
              <a:t>) (false) 		 3   9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6.</a:t>
            </a:r>
            <a:r>
              <a:rPr lang="en-US" sz="1400" dirty="0">
                <a:latin typeface="LM Mono 10" pitchFamily="49" charset="77"/>
              </a:rPr>
              <a:t>) 			 3   6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3.</a:t>
            </a:r>
            <a:r>
              <a:rPr lang="en-US" sz="1400" dirty="0">
                <a:latin typeface="LM Mono 10" pitchFamily="49" charset="77"/>
              </a:rPr>
              <a:t>) (false) 		 3   6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4.</a:t>
            </a:r>
            <a:r>
              <a:rPr lang="en-US" sz="1400" dirty="0">
                <a:latin typeface="LM Mono 10" pitchFamily="49" charset="77"/>
              </a:rPr>
              <a:t>) (false) 		 3   6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6.</a:t>
            </a:r>
            <a:r>
              <a:rPr lang="en-US" sz="1400" dirty="0">
                <a:latin typeface="LM Mono 10" pitchFamily="49" charset="77"/>
              </a:rPr>
              <a:t>) 			 3   3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3.</a:t>
            </a:r>
            <a:r>
              <a:rPr lang="en-US" sz="1400" dirty="0">
                <a:latin typeface="LM Mono 10" pitchFamily="49" charset="77"/>
              </a:rPr>
              <a:t>) (true) 		 3   3</a:t>
            </a:r>
          </a:p>
          <a:p>
            <a:pPr marL="0" indent="0">
              <a:buNone/>
            </a:pPr>
            <a:r>
              <a:rPr lang="en-US" sz="1400" dirty="0">
                <a:latin typeface="LM Mono 10" pitchFamily="49" charset="77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LM Mono 10" pitchFamily="49" charset="77"/>
              </a:rPr>
              <a:t>7.</a:t>
            </a:r>
            <a:r>
              <a:rPr lang="en-US" sz="1400" dirty="0">
                <a:latin typeface="LM Mono 10" pitchFamily="49" charset="77"/>
              </a:rPr>
              <a:t>) 			 3   3  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43B4D-F5D5-EA49-B332-C91ECF817E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79EEABC-3235-C84B-89E5-C978B3E1C9C5}"/>
              </a:ext>
            </a:extLst>
          </p:cNvPr>
          <p:cNvGrpSpPr/>
          <p:nvPr/>
        </p:nvGrpSpPr>
        <p:grpSpPr>
          <a:xfrm>
            <a:off x="4575808" y="635968"/>
            <a:ext cx="4598432" cy="2701592"/>
            <a:chOff x="2138849" y="635968"/>
            <a:chExt cx="7035391" cy="4133312"/>
          </a:xfrm>
        </p:grpSpPr>
        <p:sp>
          <p:nvSpPr>
            <p:cNvPr id="26" name="CustomShape 7">
              <a:extLst>
                <a:ext uri="{FF2B5EF4-FFF2-40B4-BE49-F238E27FC236}">
                  <a16:creationId xmlns:a16="http://schemas.microsoft.com/office/drawing/2014/main" id="{E1B7CB00-6E12-084F-B5EA-8427A0AF4B1A}"/>
                </a:ext>
              </a:extLst>
            </p:cNvPr>
            <p:cNvSpPr/>
            <p:nvPr/>
          </p:nvSpPr>
          <p:spPr>
            <a:xfrm>
              <a:off x="3527729" y="1923073"/>
              <a:ext cx="1930320" cy="593280"/>
            </a:xfrm>
            <a:prstGeom prst="flowChartDecision">
              <a:avLst/>
            </a:prstGeom>
            <a:solidFill>
              <a:srgbClr val="FFBE5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a = b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27" name="CustomShape 8">
              <a:extLst>
                <a:ext uri="{FF2B5EF4-FFF2-40B4-BE49-F238E27FC236}">
                  <a16:creationId xmlns:a16="http://schemas.microsoft.com/office/drawing/2014/main" id="{216EC757-6C5D-3E4D-8703-FAB376EBCB22}"/>
                </a:ext>
              </a:extLst>
            </p:cNvPr>
            <p:cNvSpPr/>
            <p:nvPr/>
          </p:nvSpPr>
          <p:spPr>
            <a:xfrm>
              <a:off x="3527729" y="2944251"/>
              <a:ext cx="1930320" cy="591262"/>
            </a:xfrm>
            <a:prstGeom prst="flowChartDecision">
              <a:avLst/>
            </a:prstGeom>
            <a:solidFill>
              <a:srgbClr val="FFBE5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a &gt; b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28" name="CustomShape 9">
              <a:extLst>
                <a:ext uri="{FF2B5EF4-FFF2-40B4-BE49-F238E27FC236}">
                  <a16:creationId xmlns:a16="http://schemas.microsoft.com/office/drawing/2014/main" id="{81576690-7EB4-E74A-B074-4FAEBA4F51C5}"/>
                </a:ext>
              </a:extLst>
            </p:cNvPr>
            <p:cNvSpPr/>
            <p:nvPr/>
          </p:nvSpPr>
          <p:spPr>
            <a:xfrm>
              <a:off x="2138849" y="3751873"/>
              <a:ext cx="1444680" cy="395640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a ← a – b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29" name="CustomShape 10">
              <a:extLst>
                <a:ext uri="{FF2B5EF4-FFF2-40B4-BE49-F238E27FC236}">
                  <a16:creationId xmlns:a16="http://schemas.microsoft.com/office/drawing/2014/main" id="{6251FAEE-22F6-4A4B-8BC3-938568905B0F}"/>
                </a:ext>
              </a:extLst>
            </p:cNvPr>
            <p:cNvSpPr/>
            <p:nvPr/>
          </p:nvSpPr>
          <p:spPr>
            <a:xfrm>
              <a:off x="5067809" y="3751873"/>
              <a:ext cx="1473480" cy="395640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b ← b – a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30" name="CustomShape 12">
              <a:extLst>
                <a:ext uri="{FF2B5EF4-FFF2-40B4-BE49-F238E27FC236}">
                  <a16:creationId xmlns:a16="http://schemas.microsoft.com/office/drawing/2014/main" id="{93815992-28BD-EE46-8B96-99A4E5388DA7}"/>
                </a:ext>
              </a:extLst>
            </p:cNvPr>
            <p:cNvSpPr/>
            <p:nvPr/>
          </p:nvSpPr>
          <p:spPr>
            <a:xfrm>
              <a:off x="4555055" y="4416433"/>
              <a:ext cx="153474" cy="179815"/>
            </a:xfrm>
            <a:prstGeom prst="flowChartConnector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13">
              <a:extLst>
                <a:ext uri="{FF2B5EF4-FFF2-40B4-BE49-F238E27FC236}">
                  <a16:creationId xmlns:a16="http://schemas.microsoft.com/office/drawing/2014/main" id="{2E7FE984-4597-B942-A321-E3FA2FE8BA8F}"/>
                </a:ext>
              </a:extLst>
            </p:cNvPr>
            <p:cNvSpPr/>
            <p:nvPr/>
          </p:nvSpPr>
          <p:spPr>
            <a:xfrm>
              <a:off x="6660449" y="2021893"/>
              <a:ext cx="1316520" cy="395640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GCD ← a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32" name="CustomShape 14">
              <a:extLst>
                <a:ext uri="{FF2B5EF4-FFF2-40B4-BE49-F238E27FC236}">
                  <a16:creationId xmlns:a16="http://schemas.microsoft.com/office/drawing/2014/main" id="{8200CC58-8E32-BF4A-851C-E084F94948A6}"/>
                </a:ext>
              </a:extLst>
            </p:cNvPr>
            <p:cNvSpPr/>
            <p:nvPr/>
          </p:nvSpPr>
          <p:spPr>
            <a:xfrm>
              <a:off x="5477489" y="1805353"/>
              <a:ext cx="619920" cy="3956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>
                  <a:solidFill>
                    <a:srgbClr val="000000"/>
                  </a:solidFill>
                  <a:latin typeface="Trebuchet MS"/>
                  <a:ea typeface="ＭＳ Ｐゴシック"/>
                </a:rPr>
                <a:t>yes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33" name="CustomShape 15">
              <a:extLst>
                <a:ext uri="{FF2B5EF4-FFF2-40B4-BE49-F238E27FC236}">
                  <a16:creationId xmlns:a16="http://schemas.microsoft.com/office/drawing/2014/main" id="{89561383-658B-8947-816F-9D710CA92D7C}"/>
                </a:ext>
              </a:extLst>
            </p:cNvPr>
            <p:cNvSpPr/>
            <p:nvPr/>
          </p:nvSpPr>
          <p:spPr>
            <a:xfrm>
              <a:off x="4587569" y="2338513"/>
              <a:ext cx="496800" cy="3956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>
                  <a:solidFill>
                    <a:srgbClr val="000000"/>
                  </a:solidFill>
                  <a:latin typeface="Trebuchet MS"/>
                  <a:ea typeface="ＭＳ Ｐゴシック"/>
                </a:rPr>
                <a:t>no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34" name="CustomShape 16">
              <a:extLst>
                <a:ext uri="{FF2B5EF4-FFF2-40B4-BE49-F238E27FC236}">
                  <a16:creationId xmlns:a16="http://schemas.microsoft.com/office/drawing/2014/main" id="{04F1C8EB-C165-9043-AB06-C68942A5B4BE}"/>
                </a:ext>
              </a:extLst>
            </p:cNvPr>
            <p:cNvSpPr/>
            <p:nvPr/>
          </p:nvSpPr>
          <p:spPr>
            <a:xfrm>
              <a:off x="3133889" y="2757193"/>
              <a:ext cx="619920" cy="3956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>
                  <a:solidFill>
                    <a:srgbClr val="000000"/>
                  </a:solidFill>
                  <a:latin typeface="Trebuchet MS"/>
                  <a:ea typeface="ＭＳ Ｐゴシック"/>
                </a:rPr>
                <a:t>yes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35" name="CustomShape 17">
              <a:extLst>
                <a:ext uri="{FF2B5EF4-FFF2-40B4-BE49-F238E27FC236}">
                  <a16:creationId xmlns:a16="http://schemas.microsoft.com/office/drawing/2014/main" id="{20D9402C-C62C-D343-B86A-90B6A3FDA185}"/>
                </a:ext>
              </a:extLst>
            </p:cNvPr>
            <p:cNvSpPr/>
            <p:nvPr/>
          </p:nvSpPr>
          <p:spPr>
            <a:xfrm>
              <a:off x="5273369" y="2707873"/>
              <a:ext cx="496800" cy="3956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>
                  <a:solidFill>
                    <a:srgbClr val="000000"/>
                  </a:solidFill>
                  <a:latin typeface="Trebuchet MS"/>
                  <a:ea typeface="ＭＳ Ｐゴシック"/>
                </a:rPr>
                <a:t>no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36" name="CustomShape 19">
              <a:extLst>
                <a:ext uri="{FF2B5EF4-FFF2-40B4-BE49-F238E27FC236}">
                  <a16:creationId xmlns:a16="http://schemas.microsoft.com/office/drawing/2014/main" id="{3C56311A-F703-494C-B33D-F4FEA938CC78}"/>
                </a:ext>
              </a:extLst>
            </p:cNvPr>
            <p:cNvSpPr/>
            <p:nvPr/>
          </p:nvSpPr>
          <p:spPr>
            <a:xfrm>
              <a:off x="6081840" y="4373640"/>
              <a:ext cx="3092400" cy="39564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b="0" strike="noStrike" spc="-1" dirty="0">
                  <a:solidFill>
                    <a:srgbClr val="3366FF"/>
                  </a:solidFill>
                  <a:latin typeface="Trebuchet MS"/>
                  <a:ea typeface="ＭＳ Ｐゴシック"/>
                </a:rPr>
                <a:t>Euclid ca. 300 BC</a:t>
              </a:r>
              <a:endParaRPr lang="en-US" sz="1100" b="0" strike="noStrike" spc="-1" dirty="0">
                <a:latin typeface="Arial"/>
              </a:endParaRP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547F8E1-7FC6-DE4A-A204-EA14169A1C0A}"/>
                </a:ext>
              </a:extLst>
            </p:cNvPr>
            <p:cNvCxnSpPr>
              <a:endCxn id="26" idx="0"/>
            </p:cNvCxnSpPr>
            <p:nvPr/>
          </p:nvCxnSpPr>
          <p:spPr>
            <a:xfrm flipH="1">
              <a:off x="4492889" y="635968"/>
              <a:ext cx="27991" cy="128710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805B36F-3AFF-4842-B2CC-691A5F214FDD}"/>
                </a:ext>
              </a:extLst>
            </p:cNvPr>
            <p:cNvCxnSpPr>
              <a:stCxn id="26" idx="2"/>
              <a:endCxn id="27" idx="0"/>
            </p:cNvCxnSpPr>
            <p:nvPr/>
          </p:nvCxnSpPr>
          <p:spPr>
            <a:xfrm>
              <a:off x="4492889" y="2516353"/>
              <a:ext cx="0" cy="427898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>
              <a:extLst>
                <a:ext uri="{FF2B5EF4-FFF2-40B4-BE49-F238E27FC236}">
                  <a16:creationId xmlns:a16="http://schemas.microsoft.com/office/drawing/2014/main" id="{CF81A1FC-71D6-3F4C-832D-AB617B49410B}"/>
                </a:ext>
              </a:extLst>
            </p:cNvPr>
            <p:cNvCxnSpPr>
              <a:stCxn id="27" idx="1"/>
              <a:endCxn id="28" idx="0"/>
            </p:cNvCxnSpPr>
            <p:nvPr/>
          </p:nvCxnSpPr>
          <p:spPr>
            <a:xfrm rot="10800000" flipV="1">
              <a:off x="2861189" y="3239881"/>
              <a:ext cx="666540" cy="511991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408687C8-34B4-6846-A06C-AF22AE4A85E1}"/>
                </a:ext>
              </a:extLst>
            </p:cNvPr>
            <p:cNvCxnSpPr>
              <a:stCxn id="27" idx="3"/>
              <a:endCxn id="29" idx="0"/>
            </p:cNvCxnSpPr>
            <p:nvPr/>
          </p:nvCxnSpPr>
          <p:spPr>
            <a:xfrm>
              <a:off x="5458049" y="3239882"/>
              <a:ext cx="346500" cy="511991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A12A9BA8-21A8-5344-B0D0-D4DEE8EC0CDC}"/>
                </a:ext>
              </a:extLst>
            </p:cNvPr>
            <p:cNvCxnSpPr>
              <a:stCxn id="29" idx="2"/>
              <a:endCxn id="30" idx="6"/>
            </p:cNvCxnSpPr>
            <p:nvPr/>
          </p:nvCxnSpPr>
          <p:spPr>
            <a:xfrm rot="5400000">
              <a:off x="5077125" y="3778917"/>
              <a:ext cx="358828" cy="1096020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>
              <a:extLst>
                <a:ext uri="{FF2B5EF4-FFF2-40B4-BE49-F238E27FC236}">
                  <a16:creationId xmlns:a16="http://schemas.microsoft.com/office/drawing/2014/main" id="{422EC5F3-916A-684D-9B52-7846F2974E4B}"/>
                </a:ext>
              </a:extLst>
            </p:cNvPr>
            <p:cNvCxnSpPr>
              <a:stCxn id="28" idx="2"/>
              <a:endCxn id="30" idx="2"/>
            </p:cNvCxnSpPr>
            <p:nvPr/>
          </p:nvCxnSpPr>
          <p:spPr>
            <a:xfrm rot="16200000" flipH="1">
              <a:off x="3528708" y="3479994"/>
              <a:ext cx="358828" cy="1693866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>
              <a:extLst>
                <a:ext uri="{FF2B5EF4-FFF2-40B4-BE49-F238E27FC236}">
                  <a16:creationId xmlns:a16="http://schemas.microsoft.com/office/drawing/2014/main" id="{A3C1F7E5-ACFB-E54F-B58B-25391ED5E9DE}"/>
                </a:ext>
              </a:extLst>
            </p:cNvPr>
            <p:cNvCxnSpPr>
              <a:stCxn id="30" idx="4"/>
              <a:endCxn id="45" idx="2"/>
            </p:cNvCxnSpPr>
            <p:nvPr/>
          </p:nvCxnSpPr>
          <p:spPr>
            <a:xfrm rot="5400000" flipH="1">
              <a:off x="3072315" y="3036771"/>
              <a:ext cx="2926226" cy="192728"/>
            </a:xfrm>
            <a:prstGeom prst="bentConnector4">
              <a:avLst>
                <a:gd name="adj1" fmla="val -7812"/>
                <a:gd name="adj2" fmla="val 1439732"/>
              </a:avLst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BDC1165-6A72-5645-92B8-78364F54B238}"/>
                </a:ext>
              </a:extLst>
            </p:cNvPr>
            <p:cNvCxnSpPr>
              <a:stCxn id="26" idx="3"/>
              <a:endCxn id="31" idx="1"/>
            </p:cNvCxnSpPr>
            <p:nvPr/>
          </p:nvCxnSpPr>
          <p:spPr>
            <a:xfrm>
              <a:off x="5458049" y="2219713"/>
              <a:ext cx="120240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9588D09-4B02-F443-A01A-A93AC2C703A9}"/>
                </a:ext>
              </a:extLst>
            </p:cNvPr>
            <p:cNvSpPr/>
            <p:nvPr/>
          </p:nvSpPr>
          <p:spPr>
            <a:xfrm>
              <a:off x="4439064" y="1612026"/>
              <a:ext cx="115991" cy="115991"/>
            </a:xfrm>
            <a:prstGeom prst="ellipse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6" name="CustomShape 13">
              <a:extLst>
                <a:ext uri="{FF2B5EF4-FFF2-40B4-BE49-F238E27FC236}">
                  <a16:creationId xmlns:a16="http://schemas.microsoft.com/office/drawing/2014/main" id="{7D47F130-B409-3A4B-8A1D-F7F67D11AACF}"/>
                </a:ext>
              </a:extLst>
            </p:cNvPr>
            <p:cNvSpPr/>
            <p:nvPr/>
          </p:nvSpPr>
          <p:spPr>
            <a:xfrm>
              <a:off x="3740963" y="876857"/>
              <a:ext cx="1396201" cy="554808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miter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a ← M</a:t>
              </a:r>
            </a:p>
            <a:p>
              <a:pPr algn="ctr">
                <a:lnSpc>
                  <a:spcPct val="100000"/>
                </a:lnSpc>
                <a:spcBef>
                  <a:spcPts val="400"/>
                </a:spcBef>
              </a:pPr>
              <a:r>
                <a:rPr lang="en-US" sz="1100" spc="-1" dirty="0">
                  <a:solidFill>
                    <a:srgbClr val="000000"/>
                  </a:solidFill>
                  <a:latin typeface="Trebuchet MS"/>
                  <a:ea typeface="ＭＳ Ｐゴシック"/>
                </a:rPr>
                <a:t>b ← N </a:t>
              </a:r>
              <a:endParaRPr lang="en-US" sz="1100" b="0" strike="noStrike" spc="-1" dirty="0">
                <a:latin typeface="Arial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DD1309A-F60C-8042-B569-CBEDCF5254AC}"/>
              </a:ext>
            </a:extLst>
          </p:cNvPr>
          <p:cNvSpPr txBox="1"/>
          <p:nvPr/>
        </p:nvSpPr>
        <p:spPr>
          <a:xfrm>
            <a:off x="5255670" y="68598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33501D-E70E-7F4E-B560-4DA65AA19BDC}"/>
              </a:ext>
            </a:extLst>
          </p:cNvPr>
          <p:cNvSpPr txBox="1"/>
          <p:nvPr/>
        </p:nvSpPr>
        <p:spPr>
          <a:xfrm>
            <a:off x="5255670" y="904149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16EAA0-943E-794E-B0BD-35A0E764D101}"/>
              </a:ext>
            </a:extLst>
          </p:cNvPr>
          <p:cNvSpPr txBox="1"/>
          <p:nvPr/>
        </p:nvSpPr>
        <p:spPr>
          <a:xfrm>
            <a:off x="5173197" y="1473437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49D56-D9D1-0942-9151-1E61D91F977A}"/>
              </a:ext>
            </a:extLst>
          </p:cNvPr>
          <p:cNvSpPr txBox="1"/>
          <p:nvPr/>
        </p:nvSpPr>
        <p:spPr>
          <a:xfrm>
            <a:off x="5949606" y="2526286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A283E8-E6A0-2D49-ABBE-3CF61AC9CCEE}"/>
              </a:ext>
            </a:extLst>
          </p:cNvPr>
          <p:cNvSpPr txBox="1"/>
          <p:nvPr/>
        </p:nvSpPr>
        <p:spPr>
          <a:xfrm>
            <a:off x="4702973" y="2895200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CA07F9A-8903-7D40-8870-F277BD8884A2}"/>
              </a:ext>
            </a:extLst>
          </p:cNvPr>
          <p:cNvSpPr txBox="1"/>
          <p:nvPr/>
        </p:nvSpPr>
        <p:spPr>
          <a:xfrm>
            <a:off x="7033479" y="2903292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6.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4E6F63D-4B9E-E048-ABB9-D384F492C451}"/>
              </a:ext>
            </a:extLst>
          </p:cNvPr>
          <p:cNvSpPr txBox="1"/>
          <p:nvPr/>
        </p:nvSpPr>
        <p:spPr>
          <a:xfrm>
            <a:off x="7834590" y="1770407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7.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3A46FD-C6E0-285F-F80D-637E400BD840}"/>
              </a:ext>
            </a:extLst>
          </p:cNvPr>
          <p:cNvSpPr txBox="1"/>
          <p:nvPr/>
        </p:nvSpPr>
        <p:spPr>
          <a:xfrm>
            <a:off x="2424940" y="9713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solidFill>
                  <a:schemeClr val="tx1"/>
                </a:solidFill>
                <a:latin typeface="Lucida Sans" panose="020B0602030504020204" pitchFamily="34" charset="77"/>
                <a:cs typeface="Chalkboard"/>
              </a:rPr>
              <a:t>a    b</a:t>
            </a:r>
          </a:p>
        </p:txBody>
      </p:sp>
    </p:spTree>
    <p:extLst>
      <p:ext uri="{BB962C8B-B14F-4D97-AF65-F5344CB8AC3E}">
        <p14:creationId xmlns:p14="http://schemas.microsoft.com/office/powerpoint/2010/main" val="206662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09F9C3-5510-F047-9A8C-F0BD81D6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more “textual”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CB3DB-44CF-FC46-9BC7-7C8D9110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M and N be two positive integers</a:t>
            </a:r>
          </a:p>
          <a:p>
            <a:pPr marL="0" indent="0">
              <a:buNone/>
            </a:pP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set a</a:t>
            </a:r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to M</a:t>
            </a:r>
          </a:p>
          <a:p>
            <a:pPr marL="0" indent="0">
              <a:buNone/>
            </a:pPr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set b to N</a:t>
            </a:r>
            <a:endParaRPr lang="en-US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while</a:t>
            </a:r>
            <a:r>
              <a:rPr lang="en-US" dirty="0"/>
              <a:t> a ≠ b </a:t>
            </a:r>
            <a:r>
              <a:rPr lang="en-US" dirty="0">
                <a:solidFill>
                  <a:srgbClr val="0070C0"/>
                </a:solidFill>
              </a:rPr>
              <a:t>do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if</a:t>
            </a:r>
            <a:r>
              <a:rPr lang="en-US" dirty="0"/>
              <a:t> a &gt; b </a:t>
            </a:r>
            <a:r>
              <a:rPr lang="en-US" dirty="0">
                <a:solidFill>
                  <a:srgbClr val="0070C0"/>
                </a:solidFill>
              </a:rPr>
              <a:t>then</a:t>
            </a:r>
            <a:r>
              <a:rPr lang="en-US" dirty="0"/>
              <a:t> </a:t>
            </a: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set a</a:t>
            </a:r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to a – b </a:t>
            </a:r>
            <a:r>
              <a:rPr lang="en-US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else</a:t>
            </a: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set b</a:t>
            </a:r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to b – a</a:t>
            </a:r>
          </a:p>
          <a:p>
            <a:pPr marL="0" indent="0">
              <a:buNone/>
            </a:pPr>
            <a:r>
              <a:rPr lang="en-US" spc="-1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 </a:t>
            </a:r>
            <a:endParaRPr lang="en-US" dirty="0">
              <a:solidFill>
                <a:srgbClr val="0070C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GCD(M, N)</a:t>
            </a:r>
            <a:r>
              <a:rPr lang="en-US" spc="-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 is a</a:t>
            </a:r>
            <a:endParaRPr lang="en-US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C89E25-916E-A543-BD6F-D32CD47C87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1EBF5DB-51FD-F042-B041-FE24223042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698D6B52-6A91-7487-079C-CD8D48D6B8B5}"/>
              </a:ext>
            </a:extLst>
          </p:cNvPr>
          <p:cNvSpPr/>
          <p:nvPr/>
        </p:nvSpPr>
        <p:spPr bwMode="auto">
          <a:xfrm>
            <a:off x="806823" y="2784029"/>
            <a:ext cx="333487" cy="787504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CH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6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65" y="1083995"/>
            <a:ext cx="6794983" cy="10212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Is this network connected?</a:t>
            </a:r>
            <a:endParaRPr lang="en-US" spc="-1" dirty="0"/>
          </a:p>
          <a:p>
            <a:pPr marL="0" indent="0">
              <a:lnSpc>
                <a:spcPct val="100000"/>
              </a:lnSpc>
              <a:spcBef>
                <a:spcPts val="320"/>
              </a:spcBef>
              <a:buNone/>
            </a:pPr>
            <a:r>
              <a:rPr lang="en-US" spc="-1" dirty="0">
                <a:ea typeface="ＭＳ Ｐゴシック"/>
              </a:rPr>
              <a:t>= Is there a path between each pair of nodes? </a:t>
            </a:r>
            <a:endParaRPr lang="en-US" spc="-1" dirty="0"/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en-US" spc="-1" dirty="0"/>
          </a:p>
          <a:p>
            <a:endParaRPr lang="en-US" dirty="0"/>
          </a:p>
        </p:txBody>
      </p:sp>
      <p:pic>
        <p:nvPicPr>
          <p:cNvPr id="14" name="Picture 7"/>
          <p:cNvPicPr/>
          <p:nvPr/>
        </p:nvPicPr>
        <p:blipFill>
          <a:blip r:embed="rId2"/>
          <a:stretch/>
        </p:blipFill>
        <p:spPr>
          <a:xfrm>
            <a:off x="2819142" y="2129590"/>
            <a:ext cx="4079880" cy="2072520"/>
          </a:xfrm>
          <a:prstGeom prst="rect">
            <a:avLst/>
          </a:prstGeom>
          <a:ln>
            <a:noFill/>
          </a:ln>
        </p:spPr>
      </p:pic>
      <p:sp>
        <p:nvSpPr>
          <p:cNvPr id="213" name="TextShape 2"/>
          <p:cNvSpPr txBox="1"/>
          <p:nvPr/>
        </p:nvSpPr>
        <p:spPr>
          <a:xfrm>
            <a:off x="644400" y="904320"/>
            <a:ext cx="7314840" cy="191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20"/>
              </a:spcBef>
            </a:pPr>
            <a:endParaRPr lang="en-US" sz="1600" b="0" strike="noStrike" spc="-1" dirty="0">
              <a:solidFill>
                <a:srgbClr val="000000"/>
              </a:solidFill>
              <a:latin typeface="Lucida Grand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ea typeface="ＭＳ Ｐゴシック"/>
              </a:rPr>
              <a:t>Example: Network connectivity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75EA530-C522-A845-9343-FAB403A953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AB3E99-FA74-B2A2-9545-2C21F525A88B}"/>
                  </a:ext>
                </a:extLst>
              </p:cNvPr>
              <p:cNvSpPr txBox="1"/>
              <p:nvPr/>
            </p:nvSpPr>
            <p:spPr>
              <a:xfrm>
                <a:off x="3001108" y="2225016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H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𝑎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AB3E99-FA74-B2A2-9545-2C21F525A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108" y="2225016"/>
                <a:ext cx="34451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259DF4-CE75-2543-A0AD-536E8409D6EA}"/>
                  </a:ext>
                </a:extLst>
              </p:cNvPr>
              <p:cNvSpPr txBox="1"/>
              <p:nvPr/>
            </p:nvSpPr>
            <p:spPr>
              <a:xfrm>
                <a:off x="4056185" y="2220887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𝑏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259DF4-CE75-2543-A0AD-536E8409D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185" y="2220887"/>
                <a:ext cx="34451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08B5A9-C7DC-F725-B07A-D5203310DD0F}"/>
                  </a:ext>
                </a:extLst>
              </p:cNvPr>
              <p:cNvSpPr txBox="1"/>
              <p:nvPr/>
            </p:nvSpPr>
            <p:spPr>
              <a:xfrm>
                <a:off x="5767755" y="2264093"/>
                <a:ext cx="329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𝑐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08B5A9-C7DC-F725-B07A-D5203310D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755" y="2264093"/>
                <a:ext cx="3298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60B79B-A212-0C50-A417-360C16A33846}"/>
                  </a:ext>
                </a:extLst>
              </p:cNvPr>
              <p:cNvSpPr txBox="1"/>
              <p:nvPr/>
            </p:nvSpPr>
            <p:spPr>
              <a:xfrm>
                <a:off x="5228493" y="2514185"/>
                <a:ext cx="350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𝑑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60B79B-A212-0C50-A417-360C16A33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493" y="2514185"/>
                <a:ext cx="35067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D97404-F369-E816-E387-67C66D800A11}"/>
                  </a:ext>
                </a:extLst>
              </p:cNvPr>
              <p:cNvSpPr txBox="1"/>
              <p:nvPr/>
            </p:nvSpPr>
            <p:spPr>
              <a:xfrm>
                <a:off x="4345355" y="2592339"/>
                <a:ext cx="334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𝑒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D97404-F369-E816-E387-67C66D800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55" y="2592339"/>
                <a:ext cx="33451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B28C79-C426-732B-4BEF-57A8EC8ABE8D}"/>
                  </a:ext>
                </a:extLst>
              </p:cNvPr>
              <p:cNvSpPr txBox="1"/>
              <p:nvPr/>
            </p:nvSpPr>
            <p:spPr>
              <a:xfrm>
                <a:off x="3563816" y="2459478"/>
                <a:ext cx="3454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𝑓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B28C79-C426-732B-4BEF-57A8EC8AB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16" y="2459478"/>
                <a:ext cx="345415" cy="307777"/>
              </a:xfrm>
              <a:prstGeom prst="rect">
                <a:avLst/>
              </a:prstGeom>
              <a:blipFill>
                <a:blip r:embed="rId8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866353-DFD3-7B36-C66F-3ACE7297558F}"/>
                  </a:ext>
                </a:extLst>
              </p:cNvPr>
              <p:cNvSpPr txBox="1"/>
              <p:nvPr/>
            </p:nvSpPr>
            <p:spPr>
              <a:xfrm>
                <a:off x="2939309" y="2677398"/>
                <a:ext cx="3544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𝑔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866353-DFD3-7B36-C66F-3ACE72975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309" y="2677398"/>
                <a:ext cx="354456" cy="307777"/>
              </a:xfrm>
              <a:prstGeom prst="rect">
                <a:avLst/>
              </a:prstGeom>
              <a:blipFill>
                <a:blip r:embed="rId9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D21829-6076-9551-0740-1A7DE856F0D6}"/>
                  </a:ext>
                </a:extLst>
              </p:cNvPr>
              <p:cNvSpPr txBox="1"/>
              <p:nvPr/>
            </p:nvSpPr>
            <p:spPr>
              <a:xfrm>
                <a:off x="2860431" y="3147232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𝑏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D21829-6076-9551-0740-1A7DE856F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431" y="3147232"/>
                <a:ext cx="34451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2AACAC-84C1-9D9B-C7FC-ADAC15D0C36B}"/>
                  </a:ext>
                </a:extLst>
              </p:cNvPr>
              <p:cNvSpPr txBox="1"/>
              <p:nvPr/>
            </p:nvSpPr>
            <p:spPr>
              <a:xfrm>
                <a:off x="3946770" y="3389509"/>
                <a:ext cx="3079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𝑗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2AACAC-84C1-9D9B-C7FC-ADAC15D0C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770" y="3389509"/>
                <a:ext cx="307969" cy="307777"/>
              </a:xfrm>
              <a:prstGeom prst="rect">
                <a:avLst/>
              </a:prstGeom>
              <a:blipFill>
                <a:blip r:embed="rId11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49C0CA2-30CD-1340-A384-E0E4C8FC205E}"/>
                  </a:ext>
                </a:extLst>
              </p:cNvPr>
              <p:cNvSpPr txBox="1"/>
              <p:nvPr/>
            </p:nvSpPr>
            <p:spPr>
              <a:xfrm>
                <a:off x="4634524" y="3139416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h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49C0CA2-30CD-1340-A384-E0E4C8FC2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524" y="3139416"/>
                <a:ext cx="34451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39A53F4-7211-9E24-1BF0-E2FBAF8D5B1B}"/>
                  </a:ext>
                </a:extLst>
              </p:cNvPr>
              <p:cNvSpPr txBox="1"/>
              <p:nvPr/>
            </p:nvSpPr>
            <p:spPr>
              <a:xfrm>
                <a:off x="5001847" y="3334801"/>
                <a:ext cx="34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𝑘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39A53F4-7211-9E24-1BF0-E2FBAF8D5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847" y="3334801"/>
                <a:ext cx="34451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B49BC5-057A-33D1-70D7-9329D6118B6E}"/>
                  </a:ext>
                </a:extLst>
              </p:cNvPr>
              <p:cNvSpPr txBox="1"/>
              <p:nvPr/>
            </p:nvSpPr>
            <p:spPr>
              <a:xfrm>
                <a:off x="6033478" y="3225385"/>
                <a:ext cx="3025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𝑖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B49BC5-057A-33D1-70D7-9329D6118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78" y="3225385"/>
                <a:ext cx="30258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8D87B48-96C2-ADB9-92E1-EE3790FDFCBA}"/>
                  </a:ext>
                </a:extLst>
              </p:cNvPr>
              <p:cNvSpPr txBox="1"/>
              <p:nvPr/>
            </p:nvSpPr>
            <p:spPr>
              <a:xfrm>
                <a:off x="5283201" y="3577078"/>
                <a:ext cx="3025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𝑙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8D87B48-96C2-ADB9-92E1-EE3790FDF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1" y="3577078"/>
                <a:ext cx="30258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94D95F7-B0D7-84FF-A6D1-5AA79413AD84}"/>
                  </a:ext>
                </a:extLst>
              </p:cNvPr>
              <p:cNvSpPr txBox="1"/>
              <p:nvPr/>
            </p:nvSpPr>
            <p:spPr>
              <a:xfrm>
                <a:off x="4104554" y="3781941"/>
                <a:ext cx="3945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halkboard"/>
                        </a:rPr>
                        <m:t>𝑚</m:t>
                      </m:r>
                    </m:oMath>
                  </m:oMathPara>
                </a14:m>
                <a:endParaRPr lang="en-CH" sz="1400" dirty="0">
                  <a:solidFill>
                    <a:schemeClr val="tx1"/>
                  </a:solidFill>
                  <a:latin typeface="Lucida Sans" panose="020B0602030504020204" pitchFamily="34" charset="77"/>
                  <a:cs typeface="Chalkboard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94D95F7-B0D7-84FF-A6D1-5AA79413A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554" y="3781941"/>
                <a:ext cx="39453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090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MS Gothic"/>
      </a:majorFont>
      <a:minorFont>
        <a:latin typeface="Georgia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solidFill>
              <a:schemeClr val="tx1"/>
            </a:solidFill>
            <a:latin typeface="Lucida Sans" panose="020B0602030504020204" pitchFamily="34" charset="77"/>
            <a:cs typeface="Chalkboard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79287</TotalTime>
  <Words>1544</Words>
  <Application>Microsoft Macintosh PowerPoint</Application>
  <PresentationFormat>On-screen Show (16:9)</PresentationFormat>
  <Paragraphs>347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2" baseType="lpstr">
      <vt:lpstr>Arial</vt:lpstr>
      <vt:lpstr>Bradley Hand</vt:lpstr>
      <vt:lpstr>Cambria Math</vt:lpstr>
      <vt:lpstr>CMU Sans Serif</vt:lpstr>
      <vt:lpstr>CMU Sans Serif</vt:lpstr>
      <vt:lpstr>CMU SERIF UPRIGHT</vt:lpstr>
      <vt:lpstr>CMU Typewriter Text</vt:lpstr>
      <vt:lpstr>Georgia</vt:lpstr>
      <vt:lpstr>LM Mono 10</vt:lpstr>
      <vt:lpstr>Lucida Grande</vt:lpstr>
      <vt:lpstr>Lucida Sans</vt:lpstr>
      <vt:lpstr>Symbol</vt:lpstr>
      <vt:lpstr>Times New Roman</vt:lpstr>
      <vt:lpstr>Trebuchet MS</vt:lpstr>
      <vt:lpstr>Verdana</vt:lpstr>
      <vt:lpstr>Wingdings</vt:lpstr>
      <vt:lpstr>Office Theme</vt:lpstr>
      <vt:lpstr>Introduction to Algorithms</vt:lpstr>
      <vt:lpstr>Contents</vt:lpstr>
      <vt:lpstr>Algorithm</vt:lpstr>
      <vt:lpstr>Example: Add two natural numbers</vt:lpstr>
      <vt:lpstr>Example : GCD</vt:lpstr>
      <vt:lpstr>An algorithm</vt:lpstr>
      <vt:lpstr>Execution for M = 12 and N = 9</vt:lpstr>
      <vt:lpstr>In a more “textual” style</vt:lpstr>
      <vt:lpstr>Example: Network connectivity</vt:lpstr>
      <vt:lpstr>PowerPoint Presentation</vt:lpstr>
      <vt:lpstr>PowerPoint Presentation</vt:lpstr>
      <vt:lpstr>An algorithm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Executing ... </vt:lpstr>
      <vt:lpstr>Properties of an algorithm</vt:lpstr>
      <vt:lpstr>The connectivity algorithm terminates</vt:lpstr>
      <vt:lpstr>The connectivity algorithm is correct (more difficult)</vt:lpstr>
      <vt:lpstr>Euclid terminates</vt:lpstr>
      <vt:lpstr>Euclid is correct</vt:lpstr>
      <vt:lpstr>Non-algorithms (1)</vt:lpstr>
      <vt:lpstr>Non-algorithms (2)</vt:lpstr>
      <vt:lpstr>From algorithms to programs</vt:lpstr>
      <vt:lpstr>The high-level language approach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Graphes</dc:title>
  <dc:creator>AK</dc:creator>
  <cp:lastModifiedBy>Gilles Falquet</cp:lastModifiedBy>
  <cp:revision>334</cp:revision>
  <cp:lastPrinted>2017-11-26T21:26:06Z</cp:lastPrinted>
  <dcterms:created xsi:type="dcterms:W3CDTF">2010-04-16T08:18:16Z</dcterms:created>
  <dcterms:modified xsi:type="dcterms:W3CDTF">2022-09-20T09:12:54Z</dcterms:modified>
</cp:coreProperties>
</file>